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63" r:id="rId3"/>
    <p:sldId id="281" r:id="rId4"/>
    <p:sldId id="282" r:id="rId5"/>
    <p:sldId id="283" r:id="rId6"/>
    <p:sldId id="284" r:id="rId7"/>
    <p:sldId id="257" r:id="rId8"/>
    <p:sldId id="265" r:id="rId9"/>
    <p:sldId id="264" r:id="rId10"/>
    <p:sldId id="268" r:id="rId11"/>
    <p:sldId id="266" r:id="rId12"/>
    <p:sldId id="269" r:id="rId13"/>
    <p:sldId id="270" r:id="rId14"/>
    <p:sldId id="271" r:id="rId15"/>
    <p:sldId id="272" r:id="rId16"/>
    <p:sldId id="273" r:id="rId17"/>
    <p:sldId id="285" r:id="rId18"/>
    <p:sldId id="286" r:id="rId19"/>
    <p:sldId id="274" r:id="rId20"/>
    <p:sldId id="275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80" r:id="rId29"/>
    <p:sldId id="720" r:id="rId30"/>
    <p:sldId id="675" r:id="rId31"/>
    <p:sldId id="699" r:id="rId32"/>
    <p:sldId id="688" r:id="rId33"/>
    <p:sldId id="703" r:id="rId34"/>
    <p:sldId id="689" r:id="rId35"/>
    <p:sldId id="712" r:id="rId36"/>
    <p:sldId id="690" r:id="rId37"/>
    <p:sldId id="713" r:id="rId38"/>
    <p:sldId id="693" r:id="rId39"/>
    <p:sldId id="715" r:id="rId40"/>
    <p:sldId id="694" r:id="rId41"/>
    <p:sldId id="717" r:id="rId42"/>
    <p:sldId id="697" r:id="rId43"/>
    <p:sldId id="718" r:id="rId44"/>
    <p:sldId id="695" r:id="rId45"/>
    <p:sldId id="719" r:id="rId46"/>
    <p:sldId id="687" r:id="rId47"/>
    <p:sldId id="262" r:id="rId48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8ED5"/>
    <a:srgbClr val="1F497D"/>
    <a:srgbClr val="72B143"/>
    <a:srgbClr val="147B36"/>
    <a:srgbClr val="CC00CC"/>
    <a:srgbClr val="FFFF00"/>
    <a:srgbClr val="00FF00"/>
    <a:srgbClr val="0066FF"/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206" autoAdjust="0"/>
  </p:normalViewPr>
  <p:slideViewPr>
    <p:cSldViewPr>
      <p:cViewPr>
        <p:scale>
          <a:sx n="140" d="100"/>
          <a:sy n="140" d="100"/>
        </p:scale>
        <p:origin x="216" y="17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6798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95806-3D8A-4226-B093-EAD6CB973357}" type="datetimeFigureOut">
              <a:rPr lang="zh-CN" altLang="en-US" smtClean="0"/>
              <a:t>2019/3/8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9B4CD-2856-47E4-BC88-A24E10280C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4662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926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572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4993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661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9B4CD-2856-47E4-BC88-A24E10280C3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35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9144000" cy="1203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536" y="3634730"/>
            <a:ext cx="7056784" cy="449188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700" b="1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01304" y="2981399"/>
            <a:ext cx="7051016" cy="526455"/>
          </a:xfrm>
        </p:spPr>
        <p:txBody>
          <a:bodyPr>
            <a:noAutofit/>
          </a:bodyPr>
          <a:lstStyle>
            <a:lvl1pPr>
              <a:defRPr sz="2400" b="1" spc="400" baseline="0">
                <a:solidFill>
                  <a:srgbClr val="0C2C55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17" name="Picture 2" descr="E:\02-PPT图元和模板\公司LOGO\公司LOGO\格林威尔_透底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230" y="4380134"/>
            <a:ext cx="1191594" cy="2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017"/>
            <a:ext cx="9144000" cy="2258568"/>
          </a:xfrm>
          <a:prstGeom prst="rect">
            <a:avLst/>
          </a:prstGeom>
        </p:spPr>
      </p:pic>
      <p:pic>
        <p:nvPicPr>
          <p:cNvPr id="5123" name="Picture 3" descr="E:\02-PPT图元和模板\公司LOGO\公司LOGO\格林伟迪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629" y="4688338"/>
            <a:ext cx="1159388" cy="2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8044602" y="2406828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000" b="1" dirty="0">
                <a:solidFill>
                  <a:schemeClr val="bg1"/>
                </a:solidFill>
              </a:rPr>
              <a:t>作者：李斌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5081" y="173783"/>
            <a:ext cx="7495271" cy="421556"/>
          </a:xfrm>
        </p:spPr>
        <p:txBody>
          <a:bodyPr>
            <a:normAutofit/>
          </a:bodyPr>
          <a:lstStyle>
            <a:lvl1pPr algn="l">
              <a:defRPr sz="2400" b="1" spc="0" baseline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059582"/>
            <a:ext cx="8568952" cy="3960440"/>
          </a:xfrm>
        </p:spPr>
        <p:txBody>
          <a:bodyPr>
            <a:normAutofit/>
          </a:bodyPr>
          <a:lstStyle>
            <a:lvl1pPr>
              <a:defRPr sz="2000">
                <a:latin typeface="微软雅黑" pitchFamily="34" charset="-122"/>
                <a:ea typeface="微软雅黑" pitchFamily="34" charset="-122"/>
              </a:defRPr>
            </a:lvl1pPr>
            <a:lvl2pPr>
              <a:defRPr sz="1800">
                <a:latin typeface="微软雅黑" pitchFamily="34" charset="-122"/>
                <a:ea typeface="微软雅黑" pitchFamily="34" charset="-122"/>
              </a:defRPr>
            </a:lvl2pPr>
            <a:lvl3pPr>
              <a:defRPr sz="1600">
                <a:latin typeface="微软雅黑" pitchFamily="34" charset="-122"/>
                <a:ea typeface="微软雅黑" pitchFamily="34" charset="-122"/>
              </a:defRPr>
            </a:lvl3pPr>
            <a:lvl4pPr>
              <a:defRPr sz="1400">
                <a:latin typeface="微软雅黑" pitchFamily="34" charset="-122"/>
                <a:ea typeface="微软雅黑" pitchFamily="34" charset="-122"/>
              </a:defRPr>
            </a:lvl4pPr>
            <a:lvl5pPr>
              <a:defRPr sz="1400">
                <a:latin typeface="微软雅黑" pitchFamily="34" charset="-122"/>
                <a:ea typeface="微软雅黑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5951" y="163291"/>
            <a:ext cx="7554401" cy="425609"/>
          </a:xfrm>
        </p:spPr>
        <p:txBody>
          <a:bodyPr anchor="t">
            <a:normAutofit/>
          </a:bodyPr>
          <a:lstStyle>
            <a:lvl1pPr algn="l">
              <a:defRPr sz="2400" b="1" cap="all" spc="0" baseline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1520" y="1059582"/>
            <a:ext cx="8640960" cy="388843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1859" y="212417"/>
            <a:ext cx="7518494" cy="349548"/>
          </a:xfrm>
        </p:spPr>
        <p:txBody>
          <a:bodyPr>
            <a:normAutofit/>
          </a:bodyPr>
          <a:lstStyle>
            <a:lvl1pPr algn="l">
              <a:defRPr sz="2400" b="1" spc="0" baseline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131590"/>
            <a:ext cx="4038600" cy="3816423"/>
          </a:xfrm>
        </p:spPr>
        <p:txBody>
          <a:bodyPr>
            <a:normAutofit/>
          </a:bodyPr>
          <a:lstStyle>
            <a:lvl1pPr>
              <a:defRPr sz="1800">
                <a:latin typeface="微软雅黑" pitchFamily="34" charset="-122"/>
                <a:ea typeface="微软雅黑" pitchFamily="34" charset="-122"/>
              </a:defRPr>
            </a:lvl1pPr>
            <a:lvl2pPr>
              <a:defRPr sz="1600">
                <a:latin typeface="微软雅黑" pitchFamily="34" charset="-122"/>
                <a:ea typeface="微软雅黑" pitchFamily="34" charset="-122"/>
              </a:defRPr>
            </a:lvl2pPr>
            <a:lvl3pPr>
              <a:defRPr sz="1400">
                <a:latin typeface="微软雅黑" pitchFamily="34" charset="-122"/>
                <a:ea typeface="微软雅黑" pitchFamily="34" charset="-122"/>
              </a:defRPr>
            </a:lvl3pPr>
            <a:lvl4pPr>
              <a:defRPr sz="1200">
                <a:latin typeface="微软雅黑" pitchFamily="34" charset="-122"/>
                <a:ea typeface="微软雅黑" pitchFamily="34" charset="-122"/>
              </a:defRPr>
            </a:lvl4pPr>
            <a:lvl5pPr>
              <a:defRPr sz="1200"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31590"/>
            <a:ext cx="4038600" cy="3816423"/>
          </a:xfrm>
        </p:spPr>
        <p:txBody>
          <a:bodyPr>
            <a:normAutofit/>
          </a:bodyPr>
          <a:lstStyle>
            <a:lvl1pPr>
              <a:defRPr sz="1800">
                <a:latin typeface="微软雅黑" pitchFamily="34" charset="-122"/>
                <a:ea typeface="微软雅黑" pitchFamily="34" charset="-122"/>
              </a:defRPr>
            </a:lvl1pPr>
            <a:lvl2pPr>
              <a:defRPr sz="1600">
                <a:latin typeface="微软雅黑" pitchFamily="34" charset="-122"/>
                <a:ea typeface="微软雅黑" pitchFamily="34" charset="-122"/>
              </a:defRPr>
            </a:lvl2pPr>
            <a:lvl3pPr>
              <a:defRPr sz="1400">
                <a:latin typeface="微软雅黑" pitchFamily="34" charset="-122"/>
                <a:ea typeface="微软雅黑" pitchFamily="34" charset="-122"/>
              </a:defRPr>
            </a:lvl3pPr>
            <a:lvl4pPr>
              <a:defRPr sz="1200">
                <a:latin typeface="微软雅黑" pitchFamily="34" charset="-122"/>
                <a:ea typeface="微软雅黑" pitchFamily="34" charset="-122"/>
              </a:defRPr>
            </a:lvl4pPr>
            <a:lvl5pPr>
              <a:defRPr sz="1200">
                <a:latin typeface="微软雅黑" pitchFamily="34" charset="-122"/>
                <a:ea typeface="微软雅黑" pitchFamily="34" charset="-122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764" y="212417"/>
            <a:ext cx="7514588" cy="349548"/>
          </a:xfrm>
        </p:spPr>
        <p:txBody>
          <a:bodyPr>
            <a:normAutofit/>
          </a:bodyPr>
          <a:lstStyle>
            <a:lvl1pPr algn="l">
              <a:defRPr sz="2400" b="1" spc="0" baseline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34029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 baseline="0">
                <a:solidFill>
                  <a:srgbClr val="144685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563638"/>
            <a:ext cx="4040188" cy="3384376"/>
          </a:xfrm>
        </p:spPr>
        <p:txBody>
          <a:bodyPr>
            <a:normAutofit/>
          </a:bodyPr>
          <a:lstStyle>
            <a:lvl1pPr>
              <a:defRPr sz="1600">
                <a:latin typeface="微软雅黑" pitchFamily="34" charset="-122"/>
                <a:ea typeface="微软雅黑" pitchFamily="34" charset="-122"/>
              </a:defRPr>
            </a:lvl1pPr>
            <a:lvl2pPr>
              <a:defRPr sz="1400">
                <a:latin typeface="微软雅黑" pitchFamily="34" charset="-122"/>
                <a:ea typeface="微软雅黑" pitchFamily="34" charset="-122"/>
              </a:defRPr>
            </a:lvl2pPr>
            <a:lvl3pPr>
              <a:defRPr sz="1200">
                <a:latin typeface="微软雅黑" pitchFamily="34" charset="-122"/>
                <a:ea typeface="微软雅黑" pitchFamily="34" charset="-122"/>
              </a:defRPr>
            </a:lvl3pPr>
            <a:lvl4pPr>
              <a:defRPr sz="1100">
                <a:latin typeface="微软雅黑" pitchFamily="34" charset="-122"/>
                <a:ea typeface="微软雅黑" pitchFamily="34" charset="-122"/>
              </a:defRPr>
            </a:lvl4pPr>
            <a:lvl5pPr>
              <a:defRPr sz="1100"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340295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144685"/>
                </a:solidFill>
                <a:latin typeface="微软雅黑" pitchFamily="34" charset="-122"/>
                <a:ea typeface="微软雅黑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563638"/>
            <a:ext cx="4041775" cy="3384376"/>
          </a:xfrm>
        </p:spPr>
        <p:txBody>
          <a:bodyPr>
            <a:normAutofit/>
          </a:bodyPr>
          <a:lstStyle>
            <a:lvl1pPr>
              <a:defRPr sz="1600">
                <a:latin typeface="微软雅黑" pitchFamily="34" charset="-122"/>
                <a:ea typeface="微软雅黑" pitchFamily="34" charset="-122"/>
              </a:defRPr>
            </a:lvl1pPr>
            <a:lvl2pPr>
              <a:defRPr sz="1400">
                <a:latin typeface="微软雅黑" pitchFamily="34" charset="-122"/>
                <a:ea typeface="微软雅黑" pitchFamily="34" charset="-122"/>
              </a:defRPr>
            </a:lvl2pPr>
            <a:lvl3pPr>
              <a:defRPr sz="1200">
                <a:latin typeface="微软雅黑" pitchFamily="34" charset="-122"/>
                <a:ea typeface="微软雅黑" pitchFamily="34" charset="-122"/>
              </a:defRPr>
            </a:lvl3pPr>
            <a:lvl4pPr>
              <a:defRPr sz="1100">
                <a:latin typeface="微软雅黑" pitchFamily="34" charset="-122"/>
                <a:ea typeface="微软雅黑" pitchFamily="34" charset="-122"/>
              </a:defRPr>
            </a:lvl4pPr>
            <a:lvl5pPr>
              <a:defRPr sz="1100">
                <a:latin typeface="微软雅黑" pitchFamily="34" charset="-122"/>
                <a:ea typeface="微软雅黑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5916" y="212417"/>
            <a:ext cx="7504436" cy="349548"/>
          </a:xfrm>
        </p:spPr>
        <p:txBody>
          <a:bodyPr>
            <a:normAutofit/>
          </a:bodyPr>
          <a:lstStyle>
            <a:lvl1pPr algn="l">
              <a:defRPr sz="2400" b="1" spc="0" baseline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026" descr="gw1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34756"/>
            <a:ext cx="2808312" cy="231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 userDrawn="1"/>
        </p:nvSpPr>
        <p:spPr>
          <a:xfrm>
            <a:off x="557595" y="4443958"/>
            <a:ext cx="4950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00" b="0" i="0" u="none" strike="noStrike" kern="1200" baseline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版权所有 </a:t>
            </a:r>
            <a:r>
              <a:rPr lang="en-US" altLang="zh-CN" sz="700" b="0" i="0" u="none" strike="noStrike" kern="1200" baseline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© </a:t>
            </a:r>
            <a:r>
              <a:rPr lang="zh-CN" altLang="en-US" sz="700" b="0" i="0" u="none" strike="noStrike" kern="1200" baseline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格林威尔科技发展有限公司。 保留一切权利。</a:t>
            </a:r>
          </a:p>
          <a:p>
            <a:r>
              <a:rPr lang="zh-CN" altLang="en-US" sz="700" b="0" i="0" u="none" strike="noStrike" kern="1200" baseline="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非经格林威尔公司书面同意，任何单位和个人不得擅自摘抄、复制本手册内容的部分或全部，并不得以任何形式传播。</a:t>
            </a:r>
            <a:endParaRPr lang="zh-CN" altLang="en-US" sz="700" dirty="0"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57595" y="3419254"/>
            <a:ext cx="2880320" cy="99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700" b="0" i="0" u="none" strike="noStrike" baseline="0">
                <a:latin typeface="微软雅黑" pitchFamily="34" charset="-122"/>
                <a:ea typeface="微软雅黑" pitchFamily="34" charset="-122"/>
                <a:cs typeface="Times New Roman" pitchFamily="18" charset="0"/>
              </a:defRPr>
            </a:lvl1pPr>
          </a:lstStyle>
          <a:p>
            <a:pPr lvl="0">
              <a:lnSpc>
                <a:spcPts val="1200"/>
              </a:lnSpc>
            </a:pPr>
            <a:r>
              <a:rPr lang="zh-CN" altLang="en-US" dirty="0"/>
              <a:t>地址：北京市昌平区何营路</a:t>
            </a:r>
            <a:r>
              <a:rPr lang="en-US" altLang="zh-CN" dirty="0"/>
              <a:t>8</a:t>
            </a:r>
            <a:r>
              <a:rPr lang="zh-CN" altLang="en-US" dirty="0"/>
              <a:t>号院企业墅</a:t>
            </a:r>
            <a:r>
              <a:rPr lang="en-US" altLang="zh-CN" dirty="0"/>
              <a:t>16</a:t>
            </a:r>
            <a:r>
              <a:rPr lang="zh-CN" altLang="en-US" dirty="0"/>
              <a:t>号楼</a:t>
            </a:r>
            <a:endParaRPr lang="en-US" altLang="zh-CN" dirty="0"/>
          </a:p>
          <a:p>
            <a:pPr lvl="0">
              <a:lnSpc>
                <a:spcPts val="1200"/>
              </a:lnSpc>
            </a:pPr>
            <a:r>
              <a:rPr lang="zh-CN" altLang="en-US" dirty="0"/>
              <a:t>邮编：</a:t>
            </a:r>
            <a:r>
              <a:rPr lang="en-US" altLang="zh-CN" dirty="0"/>
              <a:t>102200</a:t>
            </a:r>
          </a:p>
          <a:p>
            <a:pPr lvl="0">
              <a:lnSpc>
                <a:spcPts val="1200"/>
              </a:lnSpc>
            </a:pPr>
            <a:r>
              <a:rPr lang="zh-CN" altLang="en-US" dirty="0"/>
              <a:t>电话：</a:t>
            </a:r>
            <a:r>
              <a:rPr lang="en-US" altLang="zh-CN" dirty="0"/>
              <a:t>010-6296 1177</a:t>
            </a:r>
          </a:p>
          <a:p>
            <a:pPr lvl="0">
              <a:lnSpc>
                <a:spcPts val="1200"/>
              </a:lnSpc>
            </a:pPr>
            <a:r>
              <a:rPr lang="zh-CN" altLang="en-US" dirty="0"/>
              <a:t>传真：</a:t>
            </a:r>
            <a:r>
              <a:rPr lang="en-US" altLang="zh-CN" dirty="0"/>
              <a:t>010-8289 9881</a:t>
            </a:r>
          </a:p>
          <a:p>
            <a:pPr lvl="0">
              <a:lnSpc>
                <a:spcPts val="1200"/>
              </a:lnSpc>
            </a:pPr>
            <a:r>
              <a:rPr lang="zh-CN" altLang="en-US" dirty="0"/>
              <a:t>网址：</a:t>
            </a:r>
            <a:r>
              <a:rPr lang="en-US" altLang="zh-CN" dirty="0"/>
              <a:t>www.gwtt.com</a:t>
            </a:r>
          </a:p>
          <a:p>
            <a:pPr lvl="0">
              <a:lnSpc>
                <a:spcPts val="1200"/>
              </a:lnSpc>
            </a:pPr>
            <a:r>
              <a:rPr lang="zh-CN" altLang="en-US" dirty="0"/>
              <a:t>邮箱：</a:t>
            </a:r>
            <a:r>
              <a:rPr lang="en-US" altLang="zh-CN" dirty="0"/>
              <a:t>gwtt@gwtt.com</a:t>
            </a:r>
            <a:endParaRPr lang="zh-CN" altLang="en-US" dirty="0"/>
          </a:p>
        </p:txBody>
      </p:sp>
      <p:pic>
        <p:nvPicPr>
          <p:cNvPr id="1026" name="Picture 2" descr="C:\Users\donglh\Downloads\qrcode_for_gh_de4f5fb14ee3_258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357" y="1347614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nglh\Downloads\qrcode_for_gh_6a890c2bab37_258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35" y="1347722"/>
            <a:ext cx="1944000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3795217" y="3268311"/>
            <a:ext cx="1712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spc="400" baseline="0" dirty="0">
                <a:latin typeface="微软雅黑" pitchFamily="34" charset="-122"/>
                <a:ea typeface="微软雅黑" pitchFamily="34" charset="-122"/>
              </a:rPr>
              <a:t>欢迎扫码关注！</a:t>
            </a:r>
          </a:p>
        </p:txBody>
      </p:sp>
    </p:spTree>
    <p:extLst>
      <p:ext uri="{BB962C8B-B14F-4D97-AF65-F5344CB8AC3E}">
        <p14:creationId xmlns:p14="http://schemas.microsoft.com/office/powerpoint/2010/main" val="131748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23528" y="1200151"/>
            <a:ext cx="8540258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" y="1080"/>
            <a:ext cx="9144000" cy="73398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731737"/>
            <a:ext cx="9144000" cy="25583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55866" y="705981"/>
            <a:ext cx="1590868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zh-CN" sz="12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Verdana" pitchFamily="34" charset="0"/>
              </a:rPr>
              <a:t>www.gwtt.com</a:t>
            </a:r>
            <a:endParaRPr lang="zh-CN" altLang="en-US" sz="12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Verdana" pitchFamily="34" charset="0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43902" y="252228"/>
            <a:ext cx="7064402" cy="303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4" name="组合 3"/>
          <p:cNvGrpSpPr/>
          <p:nvPr userDrawn="1"/>
        </p:nvGrpSpPr>
        <p:grpSpPr>
          <a:xfrm>
            <a:off x="7840068" y="222091"/>
            <a:ext cx="1161832" cy="291600"/>
            <a:chOff x="7840068" y="222091"/>
            <a:chExt cx="1161832" cy="291600"/>
          </a:xfrm>
          <a:effectLst>
            <a:reflection blurRad="6350" stA="52000" endA="300" endPos="35000" dir="5400000" sy="-100000" algn="bl" rotWithShape="0"/>
          </a:effectLst>
        </p:grpSpPr>
        <p:pic>
          <p:nvPicPr>
            <p:cNvPr id="10" name="Picture 2" descr="E:\02-PPT图元和模板\常用LOGO\透底白字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0068" y="257891"/>
              <a:ext cx="470102" cy="254908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6" name="Picture 2" descr="E:\02-PPT图元和模板\公司LOGO\公司LOGO\格林伟迪_透底_白色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7197" y="222091"/>
              <a:ext cx="664703" cy="29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 spc="0" baseline="0">
          <a:solidFill>
            <a:schemeClr val="bg1"/>
          </a:solidFill>
          <a:latin typeface="微软雅黑" pitchFamily="34" charset="-122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w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???" TargetMode="External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OTN</a:t>
            </a:r>
            <a:r>
              <a:rPr lang="zh-CN" altLang="en-US" dirty="0"/>
              <a:t>网络分层结构、帧与开销、</a:t>
            </a:r>
            <a:r>
              <a:rPr lang="en-US" altLang="zh-CN" dirty="0"/>
              <a:t>OTN-8AT2</a:t>
            </a:r>
            <a:r>
              <a:rPr lang="zh-CN" altLang="en-US" dirty="0"/>
              <a:t>板卡介绍、</a:t>
            </a:r>
            <a:r>
              <a:rPr lang="en-US" altLang="zh-CN" dirty="0"/>
              <a:t>OTN</a:t>
            </a:r>
            <a:r>
              <a:rPr lang="zh-CN" altLang="en-US" dirty="0"/>
              <a:t>接入层组网</a:t>
            </a:r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2019</a:t>
            </a:r>
            <a:r>
              <a:rPr lang="zh-CN" altLang="en-US" dirty="0"/>
              <a:t>技术支持培训</a:t>
            </a:r>
            <a:r>
              <a:rPr lang="en-US" altLang="zh-CN" dirty="0"/>
              <a:t>----OTN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3446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5006" y="195486"/>
            <a:ext cx="7495271" cy="421556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OTN</a:t>
            </a:r>
            <a:r>
              <a:rPr lang="zh-CN" altLang="en-US" dirty="0"/>
              <a:t>帧结构与开销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503107"/>
              </p:ext>
            </p:extLst>
          </p:nvPr>
        </p:nvGraphicFramePr>
        <p:xfrm>
          <a:off x="1303795" y="1347614"/>
          <a:ext cx="5636309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1" name="Visio" r:id="rId3" imgW="8183440" imgH="1730656" progId="Visio.Drawing.11">
                  <p:embed/>
                </p:oleObj>
              </mc:Choice>
              <mc:Fallback>
                <p:oleObj name="Visio" r:id="rId3" imgW="8183440" imgH="173065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795" y="1347614"/>
                        <a:ext cx="5636309" cy="1440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91830"/>
            <a:ext cx="5868652" cy="109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6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5006" y="195486"/>
            <a:ext cx="7495271" cy="421556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OTN</a:t>
            </a:r>
            <a:r>
              <a:rPr lang="zh-CN" altLang="en-US" dirty="0"/>
              <a:t>的帧定位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3598"/>
            <a:ext cx="542258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4788024" y="2402879"/>
            <a:ext cx="33123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黑体" pitchFamily="49" charset="-122"/>
                <a:ea typeface="黑体" pitchFamily="49" charset="-122"/>
              </a:rPr>
              <a:t>帧定位字节：</a:t>
            </a:r>
            <a:endParaRPr lang="en-US" altLang="zh-CN" sz="1600" b="1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/>
              <a:t>G.709</a:t>
            </a:r>
            <a:r>
              <a:rPr lang="zh-CN" altLang="zh-CN" sz="1200" dirty="0"/>
              <a:t>中规定，每一个</a:t>
            </a:r>
            <a:r>
              <a:rPr lang="en-US" altLang="zh-CN" sz="1200" dirty="0" err="1"/>
              <a:t>OTUk</a:t>
            </a:r>
            <a:r>
              <a:rPr lang="zh-CN" altLang="zh-CN" sz="1200" dirty="0"/>
              <a:t>的帧头有</a:t>
            </a:r>
            <a:r>
              <a:rPr lang="en-US" altLang="zh-CN" sz="1200" dirty="0"/>
              <a:t>6</a:t>
            </a:r>
            <a:r>
              <a:rPr lang="zh-CN" altLang="zh-CN" sz="1200" dirty="0"/>
              <a:t>个帧定位字节（</a:t>
            </a:r>
            <a:r>
              <a:rPr lang="en-US" altLang="zh-CN" sz="1200" dirty="0"/>
              <a:t>FAS</a:t>
            </a:r>
            <a:r>
              <a:rPr lang="zh-CN" altLang="zh-CN" sz="1200" dirty="0"/>
              <a:t>）和一个复帧定位字节（</a:t>
            </a:r>
            <a:r>
              <a:rPr lang="en-US" altLang="zh-CN" sz="1200" dirty="0"/>
              <a:t>MFAS</a:t>
            </a:r>
            <a:r>
              <a:rPr lang="zh-CN" altLang="zh-CN" sz="1200" dirty="0"/>
              <a:t>）组成。</a:t>
            </a:r>
            <a:r>
              <a:rPr lang="zh-CN" altLang="en-US" sz="1200" dirty="0"/>
              <a:t>帧定位字节作用与</a:t>
            </a:r>
            <a:r>
              <a:rPr lang="en-US" altLang="zh-CN" sz="1200" dirty="0"/>
              <a:t>SDH</a:t>
            </a:r>
            <a:r>
              <a:rPr lang="zh-CN" altLang="en-US" sz="1200" dirty="0"/>
              <a:t>一样，编码也一样，也是用</a:t>
            </a:r>
            <a:r>
              <a:rPr lang="en-US" altLang="zh-CN" sz="1200" dirty="0"/>
              <a:t>F6 </a:t>
            </a:r>
            <a:r>
              <a:rPr lang="en-US" altLang="zh-CN" sz="1200" dirty="0" err="1"/>
              <a:t>F6</a:t>
            </a:r>
            <a:r>
              <a:rPr lang="en-US" altLang="zh-CN" sz="1200" dirty="0"/>
              <a:t> </a:t>
            </a:r>
            <a:r>
              <a:rPr lang="en-US" altLang="zh-CN" sz="1200" dirty="0" err="1"/>
              <a:t>F6</a:t>
            </a:r>
            <a:r>
              <a:rPr lang="zh-CN" altLang="en-US" sz="1200" dirty="0"/>
              <a:t>（</a:t>
            </a:r>
            <a:r>
              <a:rPr lang="en-US" altLang="zh-CN" sz="1200" dirty="0"/>
              <a:t>1110 0110</a:t>
            </a:r>
            <a:r>
              <a:rPr lang="zh-CN" altLang="en-US" sz="1200" dirty="0"/>
              <a:t>）</a:t>
            </a:r>
            <a:r>
              <a:rPr lang="en-US" altLang="zh-CN" sz="1200" dirty="0"/>
              <a:t>28 28 28 </a:t>
            </a:r>
            <a:r>
              <a:rPr lang="zh-CN" altLang="en-US" sz="1200" dirty="0"/>
              <a:t>（</a:t>
            </a:r>
            <a:r>
              <a:rPr lang="en-US" altLang="zh-CN" sz="1200" dirty="0"/>
              <a:t>00101000</a:t>
            </a:r>
            <a:r>
              <a:rPr lang="zh-CN" altLang="en-US" sz="1200" dirty="0"/>
              <a:t>）这六个字节为整个信号提供帧定位。</a:t>
            </a:r>
            <a:endParaRPr lang="en-US" altLang="zh-CN" sz="12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71750"/>
            <a:ext cx="404812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169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5006" y="195486"/>
            <a:ext cx="7495271" cy="421556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OTN</a:t>
            </a:r>
            <a:r>
              <a:rPr lang="zh-CN" altLang="en-US" dirty="0"/>
              <a:t>的帧定位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3598"/>
            <a:ext cx="542258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467544" y="2381275"/>
            <a:ext cx="460851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latin typeface="黑体" pitchFamily="49" charset="-122"/>
                <a:ea typeface="黑体" pitchFamily="49" charset="-122"/>
              </a:rPr>
              <a:t>帧定位字节：</a:t>
            </a:r>
            <a:endParaRPr lang="en-US" altLang="zh-CN" sz="1600" b="1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/>
              <a:t>复帧定位信号为</a:t>
            </a:r>
            <a:r>
              <a:rPr lang="en-US" altLang="zh-CN" sz="1200" dirty="0"/>
              <a:t>1Byte</a:t>
            </a:r>
            <a:r>
              <a:rPr lang="zh-CN" altLang="en-US" sz="1200" dirty="0"/>
              <a:t>，</a:t>
            </a:r>
            <a:r>
              <a:rPr lang="en-US" altLang="zh-CN" sz="1200" dirty="0"/>
              <a:t>256</a:t>
            </a:r>
            <a:r>
              <a:rPr lang="zh-CN" altLang="en-US" sz="1200" dirty="0"/>
              <a:t>帧构成一个复帧序列（</a:t>
            </a:r>
            <a:r>
              <a:rPr lang="en-US" altLang="zh-CN" sz="1200" dirty="0"/>
              <a:t>256Btye</a:t>
            </a:r>
            <a:r>
              <a:rPr lang="zh-CN" altLang="en-US" sz="1200" dirty="0"/>
              <a:t>），</a:t>
            </a:r>
            <a:r>
              <a:rPr lang="en-US" altLang="zh-CN" sz="1200" dirty="0"/>
              <a:t>MFAS</a:t>
            </a:r>
            <a:r>
              <a:rPr lang="zh-CN" altLang="en-US" sz="1200" dirty="0"/>
              <a:t>的值随着</a:t>
            </a:r>
            <a:r>
              <a:rPr lang="en-US" altLang="zh-CN" sz="1200" dirty="0" err="1"/>
              <a:t>OTUk</a:t>
            </a:r>
            <a:r>
              <a:rPr lang="zh-CN" altLang="en-US" sz="1200" dirty="0"/>
              <a:t>帧而增加，并提供</a:t>
            </a:r>
            <a:r>
              <a:rPr lang="en-US" altLang="zh-CN" sz="1200" dirty="0"/>
              <a:t>256</a:t>
            </a:r>
            <a:r>
              <a:rPr lang="zh-CN" altLang="en-US" sz="1200" dirty="0"/>
              <a:t>帧的复帧指示。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zh-CN" altLang="en-US" sz="1200" dirty="0"/>
              <a:t>复帧结构的</a:t>
            </a:r>
            <a:r>
              <a:rPr lang="en-US" altLang="zh-CN" sz="1200" dirty="0" err="1"/>
              <a:t>OTUk</a:t>
            </a:r>
            <a:r>
              <a:rPr lang="zh-CN" altLang="en-US" sz="1200" dirty="0"/>
              <a:t>和</a:t>
            </a:r>
            <a:r>
              <a:rPr lang="en-US" altLang="zh-CN" sz="1200" dirty="0" err="1"/>
              <a:t>ODUk</a:t>
            </a:r>
            <a:r>
              <a:rPr lang="zh-CN" altLang="en-US" sz="1200" dirty="0"/>
              <a:t>开销信号需要多个</a:t>
            </a:r>
            <a:r>
              <a:rPr lang="en-US" altLang="zh-CN" sz="1200" dirty="0" err="1"/>
              <a:t>OTUk</a:t>
            </a:r>
            <a:r>
              <a:rPr lang="zh-CN" altLang="en-US" sz="1200" dirty="0"/>
              <a:t>帧传输，比如路径踪迹标识符（</a:t>
            </a:r>
            <a:r>
              <a:rPr lang="en-US" altLang="zh-CN" sz="1200" dirty="0"/>
              <a:t>TTI</a:t>
            </a:r>
            <a:r>
              <a:rPr lang="zh-CN" altLang="en-US" sz="1200" dirty="0"/>
              <a:t>）和净荷结构指示符（</a:t>
            </a:r>
            <a:r>
              <a:rPr lang="en-US" altLang="zh-CN" sz="1200" dirty="0"/>
              <a:t>PSI</a:t>
            </a:r>
            <a:r>
              <a:rPr lang="zh-CN" altLang="en-US" sz="1200" dirty="0"/>
              <a:t>）信号，处理时就要用到复帧定位信号。</a:t>
            </a:r>
            <a:endParaRPr lang="en-US" altLang="zh-CN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03598"/>
            <a:ext cx="14573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0232" y="1923678"/>
            <a:ext cx="149111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/>
              <a:t>0 0 0 0 0 0 0 0</a:t>
            </a:r>
          </a:p>
          <a:p>
            <a:pPr algn="l"/>
            <a:r>
              <a:rPr lang="en-US" altLang="zh-CN" dirty="0"/>
              <a:t>0 0 0 0 0 0 0 1</a:t>
            </a:r>
          </a:p>
          <a:p>
            <a:pPr algn="l"/>
            <a:r>
              <a:rPr lang="en-US" altLang="zh-CN" dirty="0"/>
              <a:t>0 0 0 0 0 0 1 0</a:t>
            </a:r>
          </a:p>
          <a:p>
            <a:pPr algn="l"/>
            <a:r>
              <a:rPr lang="en-US" altLang="zh-CN" dirty="0"/>
              <a:t>0 0 0 0 0 0 1 1</a:t>
            </a:r>
          </a:p>
          <a:p>
            <a:pPr algn="l"/>
            <a:r>
              <a:rPr lang="en-US" altLang="zh-CN" dirty="0"/>
              <a:t>0 0 0 0 0 1 0 0</a:t>
            </a:r>
          </a:p>
          <a:p>
            <a:pPr algn="l"/>
            <a:endParaRPr lang="en-US" altLang="zh-CN" dirty="0"/>
          </a:p>
          <a:p>
            <a:pPr algn="l"/>
            <a:r>
              <a:rPr lang="en-US" altLang="zh-CN" dirty="0"/>
              <a:t>1 1 1 1 1 1 1 0</a:t>
            </a:r>
          </a:p>
          <a:p>
            <a:pPr algn="l"/>
            <a:r>
              <a:rPr lang="en-US" altLang="zh-CN" dirty="0"/>
              <a:t>1 1 1 1 1 1 1 1</a:t>
            </a:r>
          </a:p>
          <a:p>
            <a:pPr algn="l"/>
            <a:r>
              <a:rPr lang="en-US" altLang="zh-CN" dirty="0"/>
              <a:t>0 0 0 0 0 0 0 0</a:t>
            </a:r>
          </a:p>
          <a:p>
            <a:pPr algn="l"/>
            <a:r>
              <a:rPr lang="en-US" altLang="zh-CN" dirty="0"/>
              <a:t>0 0 0 0 0 0 0 1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7292434" y="3266668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/>
              <a:t>….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3106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5006" y="195486"/>
            <a:ext cx="7495271" cy="421556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OTU</a:t>
            </a:r>
            <a:r>
              <a:rPr lang="zh-CN" altLang="en-US" dirty="0"/>
              <a:t>开销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3598"/>
            <a:ext cx="542258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3419872" y="2393119"/>
            <a:ext cx="540863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黑体" pitchFamily="49" charset="-122"/>
                <a:ea typeface="黑体" pitchFamily="49" charset="-122"/>
              </a:rPr>
              <a:t>OTU</a:t>
            </a:r>
            <a:r>
              <a:rPr lang="zh-CN" altLang="en-US" sz="1600" b="1" dirty="0">
                <a:latin typeface="黑体" pitchFamily="49" charset="-122"/>
                <a:ea typeface="黑体" pitchFamily="49" charset="-122"/>
              </a:rPr>
              <a:t>开销：</a:t>
            </a:r>
            <a:endParaRPr lang="en-US" altLang="zh-CN" sz="1600" b="1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/>
              <a:t>OTU</a:t>
            </a:r>
            <a:r>
              <a:rPr lang="zh-CN" altLang="en-US" sz="1200" dirty="0"/>
              <a:t>开销由</a:t>
            </a:r>
            <a:r>
              <a:rPr lang="en-US" altLang="zh-CN" sz="1200" dirty="0"/>
              <a:t>SM</a:t>
            </a:r>
            <a:r>
              <a:rPr lang="zh-CN" altLang="en-US" sz="1200" dirty="0"/>
              <a:t>、</a:t>
            </a:r>
            <a:r>
              <a:rPr lang="en-US" altLang="zh-CN" sz="1200" dirty="0"/>
              <a:t>GCC0</a:t>
            </a:r>
            <a:r>
              <a:rPr lang="zh-CN" altLang="en-US" sz="1200" dirty="0"/>
              <a:t>、</a:t>
            </a:r>
            <a:r>
              <a:rPr lang="en-US" altLang="zh-CN" sz="1200" dirty="0"/>
              <a:t>OSMC</a:t>
            </a:r>
            <a:r>
              <a:rPr lang="zh-CN" altLang="en-US" sz="1200" dirty="0"/>
              <a:t>和</a:t>
            </a:r>
            <a:r>
              <a:rPr lang="en-US" altLang="zh-CN" sz="1200" dirty="0"/>
              <a:t>RES</a:t>
            </a:r>
            <a:r>
              <a:rPr lang="zh-CN" altLang="en-US" sz="1200" dirty="0"/>
              <a:t>字节组成。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zh-CN" altLang="en-US" sz="1200" dirty="0"/>
              <a:t>段监测（</a:t>
            </a:r>
            <a:r>
              <a:rPr lang="en-US" altLang="zh-CN" sz="1200" dirty="0"/>
              <a:t>SM</a:t>
            </a:r>
            <a:r>
              <a:rPr lang="zh-CN" altLang="en-US" sz="1200" dirty="0"/>
              <a:t>）字节用于</a:t>
            </a:r>
            <a:endParaRPr lang="en-US" altLang="zh-CN" sz="1200" dirty="0"/>
          </a:p>
          <a:p>
            <a:r>
              <a:rPr lang="en-US" altLang="zh-CN" sz="1000" dirty="0"/>
              <a:t>         </a:t>
            </a:r>
            <a:r>
              <a:rPr lang="zh-CN" altLang="en-US" sz="1000" dirty="0"/>
              <a:t>路径踪迹标识（</a:t>
            </a:r>
            <a:r>
              <a:rPr lang="en-US" altLang="zh-CN" sz="1000" dirty="0"/>
              <a:t>TTI</a:t>
            </a:r>
            <a:r>
              <a:rPr lang="zh-CN" altLang="en-US" sz="1000" dirty="0"/>
              <a:t>）</a:t>
            </a:r>
            <a:r>
              <a:rPr lang="en-US" altLang="zh-CN" sz="1000" dirty="0"/>
              <a:t>------------</a:t>
            </a:r>
            <a:r>
              <a:rPr lang="zh-CN" altLang="en-US" sz="1000" dirty="0"/>
              <a:t>类似于</a:t>
            </a:r>
            <a:r>
              <a:rPr lang="en-US" altLang="zh-CN" sz="1000" dirty="0"/>
              <a:t>SDH</a:t>
            </a:r>
            <a:r>
              <a:rPr lang="zh-CN" altLang="en-US" sz="1000" dirty="0"/>
              <a:t>中的追踪字节</a:t>
            </a:r>
            <a:r>
              <a:rPr lang="en-US" altLang="zh-CN" sz="1000" dirty="0"/>
              <a:t>J0</a:t>
            </a:r>
          </a:p>
          <a:p>
            <a:r>
              <a:rPr lang="en-US" altLang="zh-CN" sz="1000" dirty="0"/>
              <a:t>         </a:t>
            </a:r>
            <a:r>
              <a:rPr lang="zh-CN" altLang="en-US" sz="1000" dirty="0"/>
              <a:t>奇偶校验（</a:t>
            </a:r>
            <a:r>
              <a:rPr lang="en-US" altLang="zh-CN" sz="1000" dirty="0"/>
              <a:t>BIP-8</a:t>
            </a:r>
            <a:r>
              <a:rPr lang="zh-CN" altLang="en-US" sz="1000" dirty="0"/>
              <a:t>）</a:t>
            </a:r>
            <a:endParaRPr lang="en-US" altLang="zh-CN" sz="1000" dirty="0"/>
          </a:p>
          <a:p>
            <a:r>
              <a:rPr lang="en-US" altLang="zh-CN" sz="1000" dirty="0"/>
              <a:t>         </a:t>
            </a:r>
            <a:r>
              <a:rPr lang="zh-CN" altLang="en-US" sz="1000" dirty="0"/>
              <a:t>后向错误指示（</a:t>
            </a:r>
            <a:r>
              <a:rPr lang="en-US" altLang="zh-CN" sz="1000" dirty="0"/>
              <a:t>BEI</a:t>
            </a:r>
            <a:r>
              <a:rPr lang="zh-CN" altLang="en-US" sz="1000" dirty="0"/>
              <a:t>）和后向输入帧定位错误指示（</a:t>
            </a:r>
            <a:r>
              <a:rPr lang="en-US" altLang="zh-CN" sz="1000" dirty="0"/>
              <a:t>BIAE</a:t>
            </a:r>
            <a:r>
              <a:rPr lang="zh-CN" altLang="en-US" sz="1000" dirty="0"/>
              <a:t>）</a:t>
            </a:r>
            <a:endParaRPr lang="en-US" altLang="zh-CN" sz="1000" dirty="0"/>
          </a:p>
          <a:p>
            <a:r>
              <a:rPr lang="en-US" altLang="zh-CN" sz="1000" dirty="0"/>
              <a:t>         </a:t>
            </a:r>
            <a:r>
              <a:rPr lang="zh-CN" altLang="en-US" sz="1000" dirty="0"/>
              <a:t>后向故障指示（</a:t>
            </a:r>
            <a:r>
              <a:rPr lang="en-US" altLang="zh-CN" sz="1000" dirty="0"/>
              <a:t>BDI</a:t>
            </a:r>
            <a:r>
              <a:rPr lang="zh-CN" altLang="en-US" sz="1000" dirty="0"/>
              <a:t>）和输入帧 定位错误（</a:t>
            </a:r>
            <a:r>
              <a:rPr lang="en-US" altLang="zh-CN" sz="1000" dirty="0"/>
              <a:t>IAE</a:t>
            </a:r>
            <a:r>
              <a:rPr lang="zh-CN" altLang="en-US" sz="1000" dirty="0"/>
              <a:t>）</a:t>
            </a:r>
            <a:endParaRPr lang="en-US" altLang="zh-CN" sz="1000" dirty="0"/>
          </a:p>
          <a:p>
            <a:pPr>
              <a:lnSpc>
                <a:spcPct val="150000"/>
              </a:lnSpc>
            </a:pPr>
            <a:r>
              <a:rPr lang="zh-CN" altLang="en-US" sz="1200" dirty="0"/>
              <a:t>通用通信信道</a:t>
            </a:r>
            <a:r>
              <a:rPr lang="en-US" altLang="zh-CN" sz="1200" dirty="0"/>
              <a:t>0</a:t>
            </a:r>
            <a:r>
              <a:rPr lang="zh-CN" altLang="en-US" sz="1200" dirty="0"/>
              <a:t>（</a:t>
            </a:r>
            <a:r>
              <a:rPr lang="en-US" altLang="zh-CN" sz="1200" dirty="0"/>
              <a:t>GCC0</a:t>
            </a:r>
            <a:r>
              <a:rPr lang="zh-CN" altLang="en-US" sz="1200" dirty="0"/>
              <a:t>）是一个用于在</a:t>
            </a:r>
            <a:r>
              <a:rPr lang="en-US" altLang="zh-CN" sz="1200" dirty="0"/>
              <a:t>OTU</a:t>
            </a:r>
            <a:r>
              <a:rPr lang="zh-CN" altLang="en-US" sz="1200" dirty="0"/>
              <a:t>终端之间传输管理控制信息的信道。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OSMC</a:t>
            </a:r>
            <a:r>
              <a:rPr lang="zh-CN" altLang="en-US" sz="1200" dirty="0"/>
              <a:t>是</a:t>
            </a:r>
            <a:r>
              <a:rPr lang="en-US" altLang="zh-CN" sz="1200" dirty="0"/>
              <a:t>OTN</a:t>
            </a:r>
            <a:r>
              <a:rPr lang="zh-CN" altLang="en-US" sz="1200" dirty="0"/>
              <a:t>同步信息信道，用于传输同步状态消息和精确时钟同步协议消息。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RES</a:t>
            </a:r>
            <a:r>
              <a:rPr lang="zh-CN" altLang="en-US" sz="1200" dirty="0"/>
              <a:t>是保留字节。</a:t>
            </a:r>
            <a:endParaRPr lang="en-US" altLang="zh-CN" sz="1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52699"/>
            <a:ext cx="2787369" cy="107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508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5006" y="195486"/>
            <a:ext cx="7495271" cy="421556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ODU</a:t>
            </a:r>
            <a:r>
              <a:rPr lang="zh-CN" altLang="en-US" dirty="0"/>
              <a:t>开销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67544" y="2004392"/>
            <a:ext cx="525658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黑体" pitchFamily="49" charset="-122"/>
                <a:ea typeface="黑体" pitchFamily="49" charset="-122"/>
              </a:rPr>
              <a:t>ODU</a:t>
            </a:r>
            <a:r>
              <a:rPr lang="zh-CN" altLang="en-US" sz="1600" b="1" dirty="0">
                <a:latin typeface="黑体" pitchFamily="49" charset="-122"/>
                <a:ea typeface="黑体" pitchFamily="49" charset="-122"/>
              </a:rPr>
              <a:t>开销：</a:t>
            </a:r>
            <a:endParaRPr lang="en-US" altLang="zh-CN" sz="1600" b="1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/>
              <a:t>PM&amp;TCM</a:t>
            </a:r>
            <a:r>
              <a:rPr lang="zh-CN" altLang="en-US" sz="1200" dirty="0"/>
              <a:t>：用于通道延时测量。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PM</a:t>
            </a:r>
            <a:r>
              <a:rPr lang="zh-CN" altLang="en-US" sz="1200" dirty="0"/>
              <a:t>：通道监测，是监测通道错误用的。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 err="1"/>
              <a:t>TCMi</a:t>
            </a:r>
            <a:r>
              <a:rPr lang="zh-CN" altLang="en-US" sz="1200" dirty="0"/>
              <a:t>：六个串联连接监测字段。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TCM ACT</a:t>
            </a:r>
            <a:r>
              <a:rPr lang="zh-CN" altLang="en-US" sz="1200" dirty="0"/>
              <a:t>：串联连接监测的激活</a:t>
            </a:r>
            <a:r>
              <a:rPr lang="en-US" altLang="zh-CN" sz="1200" dirty="0"/>
              <a:t>/</a:t>
            </a:r>
            <a:r>
              <a:rPr lang="zh-CN" altLang="en-US" sz="1200" dirty="0"/>
              <a:t>禁用。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FIFL</a:t>
            </a:r>
            <a:r>
              <a:rPr lang="zh-CN" altLang="en-US" sz="1200" dirty="0"/>
              <a:t>：故障类型和故障定位，是复帧传输的消息，可以发送前向和后向通道级故障指示。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GCC1/GCC2</a:t>
            </a:r>
            <a:r>
              <a:rPr lang="zh-CN" altLang="en-US" sz="1200" dirty="0"/>
              <a:t>：通用通信通道，与字段</a:t>
            </a:r>
            <a:r>
              <a:rPr lang="en-US" altLang="zh-CN" sz="1200" dirty="0"/>
              <a:t>GCC0</a:t>
            </a:r>
            <a:r>
              <a:rPr lang="zh-CN" altLang="en-US" sz="1200" dirty="0"/>
              <a:t>功能相似。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APS/PCC</a:t>
            </a:r>
            <a:r>
              <a:rPr lang="zh-CN" altLang="en-US" sz="1200" dirty="0"/>
              <a:t>：自动保护切换的控制信息通道。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EXP</a:t>
            </a:r>
            <a:r>
              <a:rPr lang="zh-CN" altLang="en-US" sz="1200" dirty="0"/>
              <a:t>：实验字段可用于网络操作员应用程序。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RES</a:t>
            </a:r>
            <a:r>
              <a:rPr lang="zh-CN" altLang="en-US" sz="1200" dirty="0"/>
              <a:t>：保留</a:t>
            </a:r>
            <a:endParaRPr lang="en-US" altLang="zh-CN" sz="1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9582"/>
            <a:ext cx="5422578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36795"/>
            <a:ext cx="2160240" cy="1316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97282" y="1203598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 dirty="0"/>
              <a:t>PM</a:t>
            </a:r>
            <a:endParaRPr lang="zh-CN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176772" y="3075806"/>
            <a:ext cx="11909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52000" algn="l">
              <a:lnSpc>
                <a:spcPct val="150000"/>
              </a:lnSpc>
            </a:pPr>
            <a:r>
              <a:rPr lang="en-US" altLang="zh-CN" sz="1000" dirty="0"/>
              <a:t>PM</a:t>
            </a:r>
            <a:r>
              <a:rPr lang="zh-CN" altLang="en-US" sz="1000" dirty="0"/>
              <a:t>与</a:t>
            </a:r>
            <a:r>
              <a:rPr lang="en-US" altLang="zh-CN" sz="1000" dirty="0" err="1"/>
              <a:t>OTUk</a:t>
            </a:r>
            <a:r>
              <a:rPr lang="zh-CN" altLang="en-US" sz="1000" dirty="0"/>
              <a:t>中的</a:t>
            </a:r>
            <a:r>
              <a:rPr lang="en-US" altLang="zh-CN" sz="1000" dirty="0"/>
              <a:t>SM</a:t>
            </a:r>
            <a:r>
              <a:rPr lang="zh-CN" altLang="en-US" sz="1000" dirty="0"/>
              <a:t>开销类似，主要区别在于</a:t>
            </a:r>
            <a:r>
              <a:rPr lang="en-US" altLang="zh-CN" sz="1000" dirty="0"/>
              <a:t>PM</a:t>
            </a:r>
            <a:r>
              <a:rPr lang="zh-CN" altLang="en-US" sz="1000" dirty="0"/>
              <a:t>开销中有</a:t>
            </a:r>
            <a:r>
              <a:rPr lang="en-US" altLang="zh-CN" sz="1000" dirty="0"/>
              <a:t>3</a:t>
            </a:r>
            <a:r>
              <a:rPr lang="zh-CN" altLang="en-US" sz="1000" dirty="0"/>
              <a:t>比特位的状态标示符（</a:t>
            </a:r>
            <a:r>
              <a:rPr lang="en-US" altLang="zh-CN" sz="1000" dirty="0"/>
              <a:t>STAT</a:t>
            </a:r>
            <a:r>
              <a:rPr lang="zh-CN" altLang="en-US" sz="1000" dirty="0"/>
              <a:t>），而</a:t>
            </a:r>
            <a:r>
              <a:rPr lang="en-US" altLang="zh-CN" sz="1000" dirty="0"/>
              <a:t>SM</a:t>
            </a:r>
            <a:r>
              <a:rPr lang="zh-CN" altLang="en-US" sz="1000" dirty="0"/>
              <a:t>开销中是预留位（</a:t>
            </a:r>
            <a:r>
              <a:rPr lang="en-US" altLang="zh-CN" sz="1000" dirty="0"/>
              <a:t>RES</a:t>
            </a:r>
            <a:r>
              <a:rPr lang="zh-CN" altLang="en-US" sz="1000" dirty="0"/>
              <a:t>）。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096665"/>
              </p:ext>
            </p:extLst>
          </p:nvPr>
        </p:nvGraphicFramePr>
        <p:xfrm>
          <a:off x="7380312" y="3075806"/>
          <a:ext cx="1622474" cy="1886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STA</a:t>
                      </a:r>
                      <a:r>
                        <a:rPr lang="en-US" altLang="zh-CN" sz="800" kern="100" dirty="0">
                          <a:effectLst/>
                        </a:rPr>
                        <a:t>T</a:t>
                      </a:r>
                      <a:endParaRPr lang="zh-CN" sz="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effectLst/>
                        </a:rPr>
                        <a:t>含义</a:t>
                      </a:r>
                      <a:endParaRPr lang="zh-CN" sz="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000</a:t>
                      </a:r>
                      <a:endParaRPr lang="zh-CN" sz="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effectLst/>
                        </a:rPr>
                        <a:t>预留作未来国际标准使用</a:t>
                      </a:r>
                      <a:endParaRPr lang="zh-CN" sz="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001</a:t>
                      </a:r>
                      <a:endParaRPr lang="zh-CN" sz="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effectLst/>
                        </a:rPr>
                        <a:t>正常的通道信号</a:t>
                      </a:r>
                      <a:endParaRPr lang="zh-CN" sz="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67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010</a:t>
                      </a:r>
                      <a:endParaRPr lang="zh-CN" sz="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effectLst/>
                        </a:rPr>
                        <a:t>预留作未来国际标准使用</a:t>
                      </a:r>
                      <a:endParaRPr lang="zh-CN" sz="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011</a:t>
                      </a:r>
                      <a:endParaRPr lang="zh-CN" sz="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effectLst/>
                        </a:rPr>
                        <a:t>预留作未来国际标准使用</a:t>
                      </a:r>
                      <a:endParaRPr lang="zh-CN" sz="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944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100</a:t>
                      </a:r>
                      <a:endParaRPr lang="zh-CN" sz="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effectLst/>
                        </a:rPr>
                        <a:t>预留作未来国际标准使用</a:t>
                      </a:r>
                      <a:endParaRPr lang="zh-CN" sz="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988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101</a:t>
                      </a:r>
                      <a:endParaRPr lang="zh-CN" sz="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effectLst/>
                        </a:rPr>
                        <a:t>维护信号：</a:t>
                      </a:r>
                      <a:r>
                        <a:rPr lang="en-US" sz="800" kern="100" dirty="0" err="1">
                          <a:effectLst/>
                        </a:rPr>
                        <a:t>ODUk</a:t>
                      </a:r>
                      <a:r>
                        <a:rPr lang="en-US" sz="800" kern="100" dirty="0">
                          <a:effectLst/>
                        </a:rPr>
                        <a:t>-LCK</a:t>
                      </a:r>
                      <a:endParaRPr lang="zh-CN" sz="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207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110</a:t>
                      </a:r>
                      <a:endParaRPr lang="zh-CN" sz="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effectLst/>
                        </a:rPr>
                        <a:t>维护信号：</a:t>
                      </a:r>
                      <a:r>
                        <a:rPr lang="en-US" sz="800" kern="100" dirty="0" err="1">
                          <a:effectLst/>
                        </a:rPr>
                        <a:t>ODUk</a:t>
                      </a:r>
                      <a:r>
                        <a:rPr lang="en-US" sz="800" kern="100" dirty="0">
                          <a:effectLst/>
                        </a:rPr>
                        <a:t>-OCI</a:t>
                      </a:r>
                      <a:endParaRPr lang="zh-CN" sz="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295"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111</a:t>
                      </a:r>
                      <a:endParaRPr lang="zh-CN" sz="800" kern="10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800" kern="100" dirty="0">
                          <a:effectLst/>
                        </a:rPr>
                        <a:t>维护信号：</a:t>
                      </a:r>
                      <a:r>
                        <a:rPr lang="en-US" sz="800" kern="100" dirty="0" err="1">
                          <a:effectLst/>
                        </a:rPr>
                        <a:t>ODUk</a:t>
                      </a:r>
                      <a:r>
                        <a:rPr lang="en-US" sz="800" kern="100" dirty="0">
                          <a:effectLst/>
                        </a:rPr>
                        <a:t>-AIS</a:t>
                      </a:r>
                      <a:endParaRPr lang="zh-CN" sz="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013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5006" y="195486"/>
            <a:ext cx="7495271" cy="421556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ODU</a:t>
            </a:r>
            <a:r>
              <a:rPr lang="zh-CN" altLang="en-US" dirty="0"/>
              <a:t>开销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27" y="1072887"/>
            <a:ext cx="8244408" cy="229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323528" y="3040380"/>
            <a:ext cx="856895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黑体" pitchFamily="49" charset="-122"/>
                <a:ea typeface="黑体" pitchFamily="49" charset="-122"/>
              </a:rPr>
              <a:t>TCM</a:t>
            </a:r>
            <a:r>
              <a:rPr lang="zh-CN" altLang="en-US" sz="1600" b="1" dirty="0">
                <a:latin typeface="黑体" pitchFamily="49" charset="-122"/>
                <a:ea typeface="黑体" pitchFamily="49" charset="-122"/>
              </a:rPr>
              <a:t>的应用场合：</a:t>
            </a:r>
          </a:p>
          <a:p>
            <a:pPr>
              <a:lnSpc>
                <a:spcPct val="150000"/>
              </a:lnSpc>
            </a:pPr>
            <a:r>
              <a:rPr lang="en-US" altLang="zh-CN" sz="1200" dirty="0"/>
              <a:t>1</a:t>
            </a:r>
            <a:r>
              <a:rPr lang="zh-CN" altLang="en-US" sz="1200" dirty="0"/>
              <a:t>、从光</a:t>
            </a:r>
            <a:r>
              <a:rPr lang="en-US" altLang="zh-CN" sz="1200" dirty="0"/>
              <a:t>UNI</a:t>
            </a:r>
            <a:r>
              <a:rPr lang="zh-CN" altLang="en-US" sz="1200" dirty="0"/>
              <a:t>到</a:t>
            </a:r>
            <a:r>
              <a:rPr lang="en-US" altLang="zh-CN" sz="1200" dirty="0"/>
              <a:t>NNI</a:t>
            </a:r>
            <a:r>
              <a:rPr lang="zh-CN" altLang="en-US" sz="1200" dirty="0"/>
              <a:t>，监测</a:t>
            </a:r>
            <a:r>
              <a:rPr lang="en-US" altLang="zh-CN" sz="1200" dirty="0" err="1"/>
              <a:t>ODUk</a:t>
            </a:r>
            <a:r>
              <a:rPr lang="zh-CN" altLang="en-US" sz="1200" dirty="0"/>
              <a:t>通过公共传送网的连接；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2</a:t>
            </a:r>
            <a:r>
              <a:rPr lang="zh-CN" altLang="en-US" sz="1200" dirty="0"/>
              <a:t>、从光</a:t>
            </a:r>
            <a:r>
              <a:rPr lang="en-US" altLang="zh-CN" sz="1200" dirty="0"/>
              <a:t>NNI</a:t>
            </a:r>
            <a:r>
              <a:rPr lang="zh-CN" altLang="en-US" sz="1200" dirty="0"/>
              <a:t>到</a:t>
            </a:r>
            <a:r>
              <a:rPr lang="en-US" altLang="zh-CN" sz="1200" dirty="0"/>
              <a:t>NNI</a:t>
            </a:r>
            <a:r>
              <a:rPr lang="zh-CN" altLang="en-US" sz="1200" dirty="0"/>
              <a:t>，监视</a:t>
            </a:r>
            <a:r>
              <a:rPr lang="en-US" altLang="zh-CN" sz="1200" dirty="0" err="1"/>
              <a:t>ODUk</a:t>
            </a:r>
            <a:r>
              <a:rPr lang="zh-CN" altLang="en-US" sz="1200" dirty="0"/>
              <a:t>通过运营商网络的连接；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3</a:t>
            </a:r>
            <a:r>
              <a:rPr lang="zh-CN" altLang="en-US" sz="1200" dirty="0"/>
              <a:t>、在子层监测线形和环形光信道子网连接的保护倒换，检测</a:t>
            </a:r>
            <a:r>
              <a:rPr lang="en-US" altLang="zh-CN" sz="1200" dirty="0"/>
              <a:t>SF(</a:t>
            </a:r>
            <a:r>
              <a:rPr lang="zh-CN" altLang="en-US" sz="1200" dirty="0"/>
              <a:t>信号失效）和</a:t>
            </a:r>
            <a:r>
              <a:rPr lang="en-US" altLang="zh-CN" sz="1200" dirty="0"/>
              <a:t>SD</a:t>
            </a:r>
            <a:r>
              <a:rPr lang="zh-CN" altLang="en-US" sz="1200" dirty="0"/>
              <a:t>（信号劣化）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4</a:t>
            </a:r>
            <a:r>
              <a:rPr lang="zh-CN" altLang="en-US" sz="1200" dirty="0"/>
              <a:t>、在子层监测单个或级联的</a:t>
            </a:r>
            <a:r>
              <a:rPr lang="en-US" altLang="zh-CN" sz="1200" dirty="0"/>
              <a:t>ODN</a:t>
            </a:r>
            <a:r>
              <a:rPr lang="zh-CN" altLang="en-US" sz="1200" dirty="0"/>
              <a:t>的连接链路，提供自动发现消息信道；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5</a:t>
            </a:r>
            <a:r>
              <a:rPr lang="zh-CN" altLang="en-US" sz="1200" dirty="0"/>
              <a:t>、监测光信道串联连接以及在倒换的光通道连接中的</a:t>
            </a:r>
            <a:r>
              <a:rPr lang="en-US" altLang="zh-CN" sz="1200" dirty="0"/>
              <a:t>SF</a:t>
            </a:r>
            <a:r>
              <a:rPr lang="zh-CN" altLang="en-US" sz="1200" dirty="0"/>
              <a:t>，</a:t>
            </a:r>
            <a:r>
              <a:rPr lang="en-US" altLang="zh-CN" sz="1200" dirty="0"/>
              <a:t>SD</a:t>
            </a:r>
            <a:r>
              <a:rPr lang="zh-CN" altLang="en-US" sz="1200" dirty="0"/>
              <a:t>，在网络故障失效期间发起连接的自动恢复；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6</a:t>
            </a:r>
            <a:r>
              <a:rPr lang="zh-CN" altLang="en-US" sz="1200" dirty="0"/>
              <a:t>、监测光信道的串联连接，用以故障定位，或验证传输的</a:t>
            </a:r>
            <a:r>
              <a:rPr lang="en-US" altLang="zh-CN" sz="1200" dirty="0"/>
              <a:t>QOS</a:t>
            </a:r>
            <a:r>
              <a:rPr lang="zh-CN" altLang="en-US" sz="1200" dirty="0"/>
              <a:t>；</a:t>
            </a:r>
            <a:endParaRPr lang="en-US" altLang="zh-CN" sz="1200" dirty="0"/>
          </a:p>
        </p:txBody>
      </p:sp>
      <p:grpSp>
        <p:nvGrpSpPr>
          <p:cNvPr id="9" name="组合 8"/>
          <p:cNvGrpSpPr/>
          <p:nvPr/>
        </p:nvGrpSpPr>
        <p:grpSpPr>
          <a:xfrm>
            <a:off x="1047800" y="2014120"/>
            <a:ext cx="6692552" cy="98886"/>
            <a:chOff x="1047800" y="2014120"/>
            <a:chExt cx="6692552" cy="98886"/>
          </a:xfrm>
        </p:grpSpPr>
        <p:sp>
          <p:nvSpPr>
            <p:cNvPr id="15" name="等腰三角形 14"/>
            <p:cNvSpPr/>
            <p:nvPr/>
          </p:nvSpPr>
          <p:spPr>
            <a:xfrm>
              <a:off x="7604720" y="2014120"/>
              <a:ext cx="135632" cy="98886"/>
            </a:xfrm>
            <a:prstGeom prst="triangle">
              <a:avLst/>
            </a:prstGeom>
            <a:solidFill>
              <a:srgbClr val="FF0000"/>
            </a:solidFill>
            <a:ln w="19050">
              <a:noFill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>
              <a:off x="1047800" y="2023280"/>
              <a:ext cx="135632" cy="89726"/>
            </a:xfrm>
            <a:prstGeom prst="triangle">
              <a:avLst/>
            </a:prstGeom>
            <a:solidFill>
              <a:srgbClr val="FF0000"/>
            </a:solidFill>
            <a:ln w="19050">
              <a:noFill/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339752" y="2019375"/>
            <a:ext cx="3736032" cy="100305"/>
            <a:chOff x="2339752" y="2019375"/>
            <a:chExt cx="3736032" cy="100305"/>
          </a:xfrm>
        </p:grpSpPr>
        <p:sp>
          <p:nvSpPr>
            <p:cNvPr id="18" name="等腰三角形 17"/>
            <p:cNvSpPr/>
            <p:nvPr/>
          </p:nvSpPr>
          <p:spPr>
            <a:xfrm>
              <a:off x="5940152" y="2019375"/>
              <a:ext cx="135632" cy="98886"/>
            </a:xfrm>
            <a:prstGeom prst="triangle">
              <a:avLst/>
            </a:prstGeom>
            <a:solidFill>
              <a:srgbClr val="0066FF"/>
            </a:solidFill>
            <a:ln w="19050">
              <a:noFill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等腰三角形 18"/>
            <p:cNvSpPr/>
            <p:nvPr/>
          </p:nvSpPr>
          <p:spPr>
            <a:xfrm>
              <a:off x="2339752" y="2029954"/>
              <a:ext cx="135632" cy="89726"/>
            </a:xfrm>
            <a:prstGeom prst="triangle">
              <a:avLst/>
            </a:prstGeom>
            <a:solidFill>
              <a:srgbClr val="0066FF"/>
            </a:solidFill>
            <a:ln w="19050">
              <a:noFill/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555776" y="2015708"/>
            <a:ext cx="3312368" cy="105560"/>
            <a:chOff x="2555776" y="2015708"/>
            <a:chExt cx="3312368" cy="105560"/>
          </a:xfrm>
        </p:grpSpPr>
        <p:sp>
          <p:nvSpPr>
            <p:cNvPr id="22" name="等腰三角形 21"/>
            <p:cNvSpPr/>
            <p:nvPr/>
          </p:nvSpPr>
          <p:spPr>
            <a:xfrm>
              <a:off x="3347864" y="2015708"/>
              <a:ext cx="135632" cy="98886"/>
            </a:xfrm>
            <a:prstGeom prst="triangle">
              <a:avLst/>
            </a:prstGeom>
            <a:solidFill>
              <a:srgbClr val="00FF00"/>
            </a:solidFill>
            <a:ln w="19050">
              <a:noFill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等腰三角形 22"/>
            <p:cNvSpPr/>
            <p:nvPr/>
          </p:nvSpPr>
          <p:spPr>
            <a:xfrm>
              <a:off x="2555776" y="2020794"/>
              <a:ext cx="135632" cy="89726"/>
            </a:xfrm>
            <a:prstGeom prst="triangle">
              <a:avLst/>
            </a:prstGeom>
            <a:solidFill>
              <a:srgbClr val="00FF00"/>
            </a:solidFill>
            <a:ln w="19050">
              <a:noFill/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>
              <a:off x="4652392" y="2020794"/>
              <a:ext cx="135632" cy="98886"/>
            </a:xfrm>
            <a:prstGeom prst="triangle">
              <a:avLst/>
            </a:prstGeom>
            <a:solidFill>
              <a:srgbClr val="00FF00"/>
            </a:solidFill>
            <a:ln w="19050">
              <a:noFill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/>
          </p:nvSpPr>
          <p:spPr>
            <a:xfrm>
              <a:off x="3635896" y="2025880"/>
              <a:ext cx="135632" cy="89726"/>
            </a:xfrm>
            <a:prstGeom prst="triangle">
              <a:avLst/>
            </a:prstGeom>
            <a:solidFill>
              <a:srgbClr val="00FF00"/>
            </a:solidFill>
            <a:ln w="19050">
              <a:noFill/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>
              <a:off x="5732512" y="2022382"/>
              <a:ext cx="135632" cy="98886"/>
            </a:xfrm>
            <a:prstGeom prst="triangle">
              <a:avLst/>
            </a:prstGeom>
            <a:solidFill>
              <a:srgbClr val="00FF00"/>
            </a:solidFill>
            <a:ln w="19050">
              <a:noFill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>
              <a:off x="4940424" y="2027468"/>
              <a:ext cx="135632" cy="89726"/>
            </a:xfrm>
            <a:prstGeom prst="triangle">
              <a:avLst/>
            </a:prstGeom>
            <a:solidFill>
              <a:srgbClr val="00FF00"/>
            </a:solidFill>
            <a:ln w="19050">
              <a:noFill/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220" name="组合 9219"/>
          <p:cNvGrpSpPr/>
          <p:nvPr/>
        </p:nvGrpSpPr>
        <p:grpSpPr>
          <a:xfrm>
            <a:off x="3898790" y="1991068"/>
            <a:ext cx="644414" cy="473248"/>
            <a:chOff x="3898790" y="1991068"/>
            <a:chExt cx="644414" cy="473248"/>
          </a:xfrm>
        </p:grpSpPr>
        <p:sp>
          <p:nvSpPr>
            <p:cNvPr id="33" name="等腰三角形 32"/>
            <p:cNvSpPr/>
            <p:nvPr/>
          </p:nvSpPr>
          <p:spPr>
            <a:xfrm>
              <a:off x="4364360" y="2030293"/>
              <a:ext cx="135632" cy="98886"/>
            </a:xfrm>
            <a:prstGeom prst="triangle">
              <a:avLst/>
            </a:prstGeom>
            <a:solidFill>
              <a:schemeClr val="tx1"/>
            </a:solidFill>
            <a:ln w="19050">
              <a:noFill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/>
            <p:cNvSpPr/>
            <p:nvPr/>
          </p:nvSpPr>
          <p:spPr>
            <a:xfrm>
              <a:off x="3928120" y="2029042"/>
              <a:ext cx="135632" cy="89726"/>
            </a:xfrm>
            <a:prstGeom prst="triangle">
              <a:avLst/>
            </a:prstGeom>
            <a:solidFill>
              <a:schemeClr val="tx1"/>
            </a:solidFill>
            <a:ln w="19050">
              <a:noFill/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等腰三角形 35"/>
            <p:cNvSpPr/>
            <p:nvPr/>
          </p:nvSpPr>
          <p:spPr>
            <a:xfrm>
              <a:off x="4364360" y="2328848"/>
              <a:ext cx="135632" cy="98886"/>
            </a:xfrm>
            <a:prstGeom prst="triangle">
              <a:avLst/>
            </a:prstGeom>
            <a:solidFill>
              <a:schemeClr val="tx1"/>
            </a:solidFill>
            <a:ln w="19050">
              <a:noFill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36"/>
            <p:cNvSpPr/>
            <p:nvPr/>
          </p:nvSpPr>
          <p:spPr>
            <a:xfrm>
              <a:off x="3928120" y="2327597"/>
              <a:ext cx="135632" cy="89726"/>
            </a:xfrm>
            <a:prstGeom prst="triangle">
              <a:avLst/>
            </a:prstGeom>
            <a:solidFill>
              <a:schemeClr val="tx1"/>
            </a:solidFill>
            <a:ln w="19050">
              <a:noFill/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3898790" y="1991068"/>
              <a:ext cx="72008" cy="46863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4471196" y="1995686"/>
              <a:ext cx="72008" cy="46863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31" name="直接连接符 30"/>
            <p:cNvCxnSpPr>
              <a:stCxn id="37" idx="5"/>
              <a:endCxn id="36" idx="1"/>
            </p:cNvCxnSpPr>
            <p:nvPr/>
          </p:nvCxnSpPr>
          <p:spPr>
            <a:xfrm>
              <a:off x="4029844" y="2372460"/>
              <a:ext cx="368424" cy="58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1" name="组合 9220"/>
          <p:cNvGrpSpPr/>
          <p:nvPr/>
        </p:nvGrpSpPr>
        <p:grpSpPr>
          <a:xfrm>
            <a:off x="1835696" y="2024476"/>
            <a:ext cx="4816152" cy="98886"/>
            <a:chOff x="1835696" y="2024476"/>
            <a:chExt cx="4816152" cy="98886"/>
          </a:xfrm>
        </p:grpSpPr>
        <p:sp>
          <p:nvSpPr>
            <p:cNvPr id="47" name="等腰三角形 46"/>
            <p:cNvSpPr/>
            <p:nvPr/>
          </p:nvSpPr>
          <p:spPr>
            <a:xfrm>
              <a:off x="6516216" y="2024476"/>
              <a:ext cx="135632" cy="98886"/>
            </a:xfrm>
            <a:prstGeom prst="triangle">
              <a:avLst/>
            </a:prstGeom>
            <a:solidFill>
              <a:srgbClr val="CC00CC"/>
            </a:solidFill>
            <a:ln w="19050">
              <a:noFill/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等腰三角形 47"/>
            <p:cNvSpPr/>
            <p:nvPr/>
          </p:nvSpPr>
          <p:spPr>
            <a:xfrm>
              <a:off x="1835696" y="2029056"/>
              <a:ext cx="135632" cy="89726"/>
            </a:xfrm>
            <a:prstGeom prst="triangle">
              <a:avLst/>
            </a:prstGeom>
            <a:solidFill>
              <a:srgbClr val="CC00CC"/>
            </a:solidFill>
            <a:ln w="19050">
              <a:noFill/>
            </a:ln>
            <a:scene3d>
              <a:camera prst="orthographicFront">
                <a:rot lat="0" lon="0" rev="16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788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5006" y="195486"/>
            <a:ext cx="7495271" cy="421556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OPU</a:t>
            </a:r>
            <a:r>
              <a:rPr lang="zh-CN" altLang="en-US" dirty="0"/>
              <a:t>开销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67544" y="2004392"/>
            <a:ext cx="5422578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黑体" pitchFamily="49" charset="-122"/>
                <a:ea typeface="黑体" pitchFamily="49" charset="-122"/>
              </a:rPr>
              <a:t>OPU</a:t>
            </a:r>
            <a:r>
              <a:rPr lang="zh-CN" altLang="en-US" sz="1600" b="1" dirty="0">
                <a:latin typeface="黑体" pitchFamily="49" charset="-122"/>
                <a:ea typeface="黑体" pitchFamily="49" charset="-122"/>
              </a:rPr>
              <a:t>开销：</a:t>
            </a:r>
            <a:endParaRPr lang="en-US" altLang="zh-CN" sz="1600" b="1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/>
              <a:t>PSI</a:t>
            </a:r>
            <a:r>
              <a:rPr lang="zh-CN" altLang="en-US" sz="1200" dirty="0"/>
              <a:t>：净荷结构标识，用于指示净荷类型</a:t>
            </a:r>
            <a:r>
              <a:rPr lang="en-US" altLang="zh-CN" sz="1200" dirty="0"/>
              <a:t>PT</a:t>
            </a:r>
            <a:r>
              <a:rPr lang="zh-CN" altLang="en-US" sz="1200" dirty="0"/>
              <a:t>，代表了不同的业务映射类型；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JC</a:t>
            </a:r>
            <a:r>
              <a:rPr lang="zh-CN" altLang="en-US" sz="1200" dirty="0"/>
              <a:t>：调整控制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NJO</a:t>
            </a:r>
            <a:r>
              <a:rPr lang="zh-CN" altLang="en-US" sz="1200" dirty="0"/>
              <a:t>：负调整机会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PJO</a:t>
            </a:r>
            <a:r>
              <a:rPr lang="zh-CN" altLang="en-US" sz="1200" dirty="0"/>
              <a:t>：正调整机会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altLang="zh-CN" sz="1000" dirty="0" err="1">
                <a:solidFill>
                  <a:srgbClr val="CC00CC"/>
                </a:solidFill>
                <a:latin typeface="黑体" pitchFamily="49" charset="-122"/>
                <a:ea typeface="黑体" pitchFamily="49" charset="-122"/>
              </a:rPr>
              <a:t>OPUk</a:t>
            </a:r>
            <a:r>
              <a:rPr lang="zh-CN" altLang="en-US" sz="1000" dirty="0">
                <a:solidFill>
                  <a:srgbClr val="CC00CC"/>
                </a:solidFill>
                <a:latin typeface="黑体" pitchFamily="49" charset="-122"/>
                <a:ea typeface="黑体" pitchFamily="49" charset="-122"/>
              </a:rPr>
              <a:t>映射分为比特同步映射和异步映射两种：</a:t>
            </a:r>
            <a:endParaRPr lang="en-US" altLang="zh-CN" sz="1000" dirty="0">
              <a:solidFill>
                <a:srgbClr val="CC00CC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rgbClr val="CC00CC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1000" dirty="0">
                <a:solidFill>
                  <a:srgbClr val="CC00CC"/>
                </a:solidFill>
                <a:latin typeface="黑体" pitchFamily="49" charset="-122"/>
                <a:ea typeface="黑体" pitchFamily="49" charset="-122"/>
              </a:rPr>
              <a:t>、对于完全的同步映射（客户信号与</a:t>
            </a:r>
            <a:r>
              <a:rPr lang="en-US" altLang="zh-CN" sz="1000" dirty="0">
                <a:solidFill>
                  <a:srgbClr val="CC00CC"/>
                </a:solidFill>
                <a:latin typeface="黑体" pitchFamily="49" charset="-122"/>
                <a:ea typeface="黑体" pitchFamily="49" charset="-122"/>
              </a:rPr>
              <a:t>OPU</a:t>
            </a:r>
            <a:r>
              <a:rPr lang="zh-CN" altLang="en-US" sz="1000" dirty="0">
                <a:solidFill>
                  <a:srgbClr val="CC00CC"/>
                </a:solidFill>
                <a:latin typeface="黑体" pitchFamily="49" charset="-122"/>
                <a:ea typeface="黑体" pitchFamily="49" charset="-122"/>
              </a:rPr>
              <a:t>时钟相同），</a:t>
            </a:r>
            <a:r>
              <a:rPr lang="en-US" altLang="zh-CN" sz="1000" dirty="0">
                <a:solidFill>
                  <a:srgbClr val="CC00CC"/>
                </a:solidFill>
                <a:latin typeface="黑体" pitchFamily="49" charset="-122"/>
                <a:ea typeface="黑体" pitchFamily="49" charset="-122"/>
              </a:rPr>
              <a:t>JC</a:t>
            </a:r>
            <a:r>
              <a:rPr lang="zh-CN" altLang="en-US" sz="1000" dirty="0">
                <a:solidFill>
                  <a:srgbClr val="CC00CC"/>
                </a:solidFill>
                <a:latin typeface="黑体" pitchFamily="49" charset="-122"/>
                <a:ea typeface="黑体" pitchFamily="49" charset="-122"/>
              </a:rPr>
              <a:t>字节则变为保留备用。</a:t>
            </a:r>
            <a:endParaRPr lang="en-US" altLang="zh-CN" sz="1000" dirty="0">
              <a:solidFill>
                <a:srgbClr val="CC00CC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000" dirty="0">
                <a:solidFill>
                  <a:srgbClr val="CC00CC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1000" dirty="0">
                <a:solidFill>
                  <a:srgbClr val="CC00CC"/>
                </a:solidFill>
                <a:latin typeface="黑体" pitchFamily="49" charset="-122"/>
                <a:ea typeface="黑体" pitchFamily="49" charset="-122"/>
              </a:rPr>
              <a:t>、对于异步映射（客户信号与</a:t>
            </a:r>
            <a:r>
              <a:rPr lang="en-US" altLang="zh-CN" sz="1000" dirty="0">
                <a:solidFill>
                  <a:srgbClr val="CC00CC"/>
                </a:solidFill>
                <a:latin typeface="黑体" pitchFamily="49" charset="-122"/>
                <a:ea typeface="黑体" pitchFamily="49" charset="-122"/>
              </a:rPr>
              <a:t>OPU</a:t>
            </a:r>
            <a:r>
              <a:rPr lang="zh-CN" altLang="en-US" sz="1000" dirty="0">
                <a:solidFill>
                  <a:srgbClr val="CC00CC"/>
                </a:solidFill>
                <a:latin typeface="黑体" pitchFamily="49" charset="-122"/>
                <a:ea typeface="黑体" pitchFamily="49" charset="-122"/>
              </a:rPr>
              <a:t>时钟不同），调整控制（</a:t>
            </a:r>
            <a:r>
              <a:rPr lang="en-US" altLang="zh-CN" sz="1000" dirty="0">
                <a:solidFill>
                  <a:srgbClr val="CC00CC"/>
                </a:solidFill>
                <a:latin typeface="黑体" pitchFamily="49" charset="-122"/>
                <a:ea typeface="黑体" pitchFamily="49" charset="-122"/>
              </a:rPr>
              <a:t>JC</a:t>
            </a:r>
            <a:r>
              <a:rPr lang="zh-CN" altLang="en-US" sz="1000" dirty="0">
                <a:solidFill>
                  <a:srgbClr val="CC00CC"/>
                </a:solidFill>
                <a:latin typeface="黑体" pitchFamily="49" charset="-122"/>
                <a:ea typeface="黑体" pitchFamily="49" charset="-122"/>
              </a:rPr>
              <a:t>）字节用于补偿时钟速率差异。</a:t>
            </a:r>
            <a:endParaRPr lang="en-US" altLang="zh-CN" sz="1000" dirty="0">
              <a:solidFill>
                <a:srgbClr val="CC00CC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9582"/>
            <a:ext cx="5422578" cy="1008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185781"/>
              </p:ext>
            </p:extLst>
          </p:nvPr>
        </p:nvGraphicFramePr>
        <p:xfrm>
          <a:off x="6516216" y="3449166"/>
          <a:ext cx="1707515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33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JC</a:t>
                      </a:r>
                      <a:endParaRPr lang="zh-CN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NJO</a:t>
                      </a:r>
                      <a:endParaRPr lang="zh-CN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PJO</a:t>
                      </a:r>
                      <a:endParaRPr lang="zh-CN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0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00</a:t>
                      </a:r>
                      <a:endParaRPr lang="zh-CN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Justification</a:t>
                      </a:r>
                      <a:endParaRPr lang="zh-CN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Data</a:t>
                      </a:r>
                      <a:endParaRPr lang="zh-CN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01</a:t>
                      </a:r>
                      <a:endParaRPr lang="zh-CN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Data</a:t>
                      </a:r>
                      <a:endParaRPr lang="zh-CN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Data</a:t>
                      </a:r>
                      <a:endParaRPr lang="zh-CN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34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10</a:t>
                      </a:r>
                      <a:endParaRPr lang="zh-CN" altLang="en-US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Not  generated</a:t>
                      </a:r>
                      <a:endParaRPr lang="zh-CN" altLang="en-US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00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11</a:t>
                      </a:r>
                      <a:endParaRPr lang="zh-CN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Justification</a:t>
                      </a:r>
                      <a:endParaRPr lang="zh-CN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dirty="0"/>
                        <a:t>Justification</a:t>
                      </a:r>
                      <a:endParaRPr lang="zh-CN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500913"/>
              </p:ext>
            </p:extLst>
          </p:nvPr>
        </p:nvGraphicFramePr>
        <p:xfrm>
          <a:off x="6516216" y="1779662"/>
          <a:ext cx="1707515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33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JC</a:t>
                      </a:r>
                      <a:endParaRPr lang="zh-CN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NJO</a:t>
                      </a:r>
                      <a:endParaRPr lang="zh-CN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PJO</a:t>
                      </a:r>
                      <a:endParaRPr lang="zh-CN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02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00</a:t>
                      </a:r>
                      <a:endParaRPr lang="zh-CN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Justification</a:t>
                      </a:r>
                      <a:endParaRPr lang="zh-CN" alt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Data</a:t>
                      </a:r>
                      <a:endParaRPr lang="zh-CN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01</a:t>
                      </a:r>
                      <a:endParaRPr lang="zh-CN" altLang="en-US" sz="800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Not  generated</a:t>
                      </a:r>
                      <a:endParaRPr lang="zh-CN" altLang="en-US" sz="800" dirty="0"/>
                    </a:p>
                  </a:txBody>
                  <a:tcPr anchor="ctr"/>
                </a:tc>
                <a:tc rowSpan="3" hMerge="1"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34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10</a:t>
                      </a:r>
                      <a:endParaRPr lang="zh-CN" altLang="en-US" sz="800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algn="ctr"/>
                      <a:endParaRPr lang="zh-CN" altLang="en-US" sz="8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CN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00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800" dirty="0"/>
                        <a:t>11</a:t>
                      </a:r>
                      <a:endParaRPr lang="zh-CN" altLang="en-US" sz="800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800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26205" y="1440526"/>
            <a:ext cx="9541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000" b="1" dirty="0">
                <a:solidFill>
                  <a:srgbClr val="CC00CC"/>
                </a:solidFill>
              </a:rPr>
              <a:t>比特同步映射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44208" y="3150859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000" b="1" dirty="0">
                <a:solidFill>
                  <a:srgbClr val="CC00CC"/>
                </a:solidFill>
              </a:rPr>
              <a:t>异步映射</a:t>
            </a:r>
          </a:p>
        </p:txBody>
      </p:sp>
    </p:spTree>
    <p:extLst>
      <p:ext uri="{BB962C8B-B14F-4D97-AF65-F5344CB8AC3E}">
        <p14:creationId xmlns:p14="http://schemas.microsoft.com/office/powerpoint/2010/main" val="93341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5006" y="195486"/>
            <a:ext cx="7495271" cy="421556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SDH</a:t>
            </a:r>
            <a:r>
              <a:rPr lang="zh-CN" altLang="en-US" dirty="0"/>
              <a:t>帧的映射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DFC4865-08FD-420C-B9DC-E214B15E5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73" y="1635646"/>
            <a:ext cx="7676551" cy="3168352"/>
          </a:xfrm>
          <a:prstGeom prst="rect">
            <a:avLst/>
          </a:prstGeom>
        </p:spPr>
      </p:pic>
      <p:sp>
        <p:nvSpPr>
          <p:cNvPr id="65" name="副标题 1">
            <a:extLst>
              <a:ext uri="{FF2B5EF4-FFF2-40B4-BE49-F238E27FC236}">
                <a16:creationId xmlns:a16="http://schemas.microsoft.com/office/drawing/2014/main" id="{19BCB1AB-C9FE-4B37-9F45-3F3B6A61C7B0}"/>
              </a:ext>
            </a:extLst>
          </p:cNvPr>
          <p:cNvSpPr txBox="1">
            <a:spLocks/>
          </p:cNvSpPr>
          <p:nvPr/>
        </p:nvSpPr>
        <p:spPr>
          <a:xfrm>
            <a:off x="107504" y="960675"/>
            <a:ext cx="3456384" cy="458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CN" sz="1600" b="1" dirty="0"/>
              <a:t>SDH</a:t>
            </a:r>
            <a:r>
              <a:rPr lang="zh-CN" altLang="en-US" sz="1600" b="1" dirty="0"/>
              <a:t>技术中采用的是数字同步映射</a:t>
            </a:r>
          </a:p>
        </p:txBody>
      </p:sp>
    </p:spTree>
    <p:extLst>
      <p:ext uri="{BB962C8B-B14F-4D97-AF65-F5344CB8AC3E}">
        <p14:creationId xmlns:p14="http://schemas.microsoft.com/office/powerpoint/2010/main" val="2022190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5006" y="195486"/>
            <a:ext cx="7495271" cy="421556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OTN</a:t>
            </a:r>
            <a:r>
              <a:rPr lang="zh-CN" altLang="en-US" dirty="0"/>
              <a:t>帧的映射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7E159DA-D3C8-4B3B-8247-541B161C9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1059582"/>
            <a:ext cx="5400600" cy="4016686"/>
          </a:xfrm>
          <a:prstGeom prst="rect">
            <a:avLst/>
          </a:prstGeom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BFDA2C83-E329-4AE4-AA67-5B20693B020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66465" y="1059583"/>
            <a:ext cx="3253407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l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4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OTN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4xODU1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到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ODU2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的映射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 eaLnBrk="1" hangingPunct="1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异步映射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 eaLnBrk="1" hangingPunct="1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通过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JC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进行速率调整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 eaLnBrk="1" hangingPunct="1"/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字节间插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 eaLnBrk="1" hangingPunct="1"/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ODU1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帧会跨越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ODU2</a:t>
            </a:r>
            <a:b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帧边界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 eaLnBrk="1" hangingPunct="1"/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2075928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目录</a:t>
            </a:r>
          </a:p>
        </p:txBody>
      </p:sp>
      <p:sp>
        <p:nvSpPr>
          <p:cNvPr id="6" name="Line 43"/>
          <p:cNvSpPr>
            <a:spLocks noChangeShapeType="1"/>
          </p:cNvSpPr>
          <p:nvPr/>
        </p:nvSpPr>
        <p:spPr bwMode="auto">
          <a:xfrm>
            <a:off x="2455009" y="3799304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>
            <a:off x="2455009" y="3206648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Line 43"/>
          <p:cNvSpPr>
            <a:spLocks noChangeShapeType="1"/>
          </p:cNvSpPr>
          <p:nvPr/>
        </p:nvSpPr>
        <p:spPr bwMode="auto">
          <a:xfrm>
            <a:off x="2455009" y="2623657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3446579" y="1632842"/>
            <a:ext cx="26732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indent="177800" algn="ctr"/>
            <a:r>
              <a:rPr lang="en-US" altLang="zh-CN" sz="1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OTN</a:t>
            </a:r>
            <a:r>
              <a:rPr lang="zh-CN" altLang="en-US" sz="1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网络概述与分层结构</a:t>
            </a:r>
            <a:endParaRPr lang="en-US" altLang="zh-CN" sz="16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Line 40"/>
          <p:cNvSpPr>
            <a:spLocks noChangeShapeType="1"/>
          </p:cNvSpPr>
          <p:nvPr/>
        </p:nvSpPr>
        <p:spPr bwMode="auto">
          <a:xfrm>
            <a:off x="2455009" y="2037928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3754357" y="2224693"/>
            <a:ext cx="20576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indent="177800">
              <a:defRPr sz="2200" b="1">
                <a:ln w="12700">
                  <a:solidFill>
                    <a:schemeClr val="bg1"/>
                  </a:solidFill>
                  <a:prstDash val="solid"/>
                </a:ln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OTN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帧结构与开销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142744" y="2151185"/>
            <a:ext cx="558000" cy="486000"/>
            <a:chOff x="2142744" y="2151185"/>
            <a:chExt cx="558000" cy="486000"/>
          </a:xfrm>
        </p:grpSpPr>
        <p:sp>
          <p:nvSpPr>
            <p:cNvPr id="13" name="AutoShape 37"/>
            <p:cNvSpPr>
              <a:spLocks noChangeArrowheads="1"/>
            </p:cNvSpPr>
            <p:nvPr/>
          </p:nvSpPr>
          <p:spPr bwMode="gray">
            <a:xfrm>
              <a:off x="2147427" y="2159459"/>
              <a:ext cx="553317" cy="477726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AutoShape 38"/>
            <p:cNvSpPr>
              <a:spLocks noChangeArrowheads="1"/>
            </p:cNvSpPr>
            <p:nvPr/>
          </p:nvSpPr>
          <p:spPr bwMode="gray">
            <a:xfrm>
              <a:off x="2142744" y="2151185"/>
              <a:ext cx="553317" cy="477726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AutoShape 39"/>
            <p:cNvSpPr>
              <a:spLocks noChangeArrowheads="1"/>
            </p:cNvSpPr>
            <p:nvPr/>
          </p:nvSpPr>
          <p:spPr bwMode="gray">
            <a:xfrm>
              <a:off x="2175165" y="2179964"/>
              <a:ext cx="486314" cy="420169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47B36"/>
                </a:gs>
                <a:gs pos="100000">
                  <a:srgbClr val="72B143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Text Box 45"/>
            <p:cNvSpPr txBox="1">
              <a:spLocks noChangeArrowheads="1"/>
            </p:cNvSpPr>
            <p:nvPr/>
          </p:nvSpPr>
          <p:spPr bwMode="gray">
            <a:xfrm>
              <a:off x="2270901" y="2205836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宋体" charset="-122"/>
                </a:rPr>
                <a:t>2</a:t>
              </a:r>
            </a:p>
          </p:txBody>
        </p:sp>
      </p:grp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3654713" y="2816544"/>
            <a:ext cx="22569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indent="177800" algn="ctr">
              <a:defRPr sz="2200" b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600" dirty="0">
                <a:solidFill>
                  <a:schemeClr val="tx1"/>
                </a:solidFill>
              </a:rPr>
              <a:t>OTN-8AT2</a:t>
            </a:r>
            <a:r>
              <a:rPr lang="zh-CN" altLang="en-US" sz="1600" dirty="0">
                <a:solidFill>
                  <a:schemeClr val="tx1"/>
                </a:solidFill>
              </a:rPr>
              <a:t>板卡介绍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142745" y="2738039"/>
            <a:ext cx="558000" cy="486000"/>
            <a:chOff x="2142745" y="2738039"/>
            <a:chExt cx="558000" cy="486000"/>
          </a:xfrm>
        </p:grpSpPr>
        <p:sp>
          <p:nvSpPr>
            <p:cNvPr id="19" name="AutoShape 37"/>
            <p:cNvSpPr>
              <a:spLocks noChangeArrowheads="1"/>
            </p:cNvSpPr>
            <p:nvPr/>
          </p:nvSpPr>
          <p:spPr bwMode="gray">
            <a:xfrm>
              <a:off x="2147428" y="2746313"/>
              <a:ext cx="553317" cy="477726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AutoShape 38"/>
            <p:cNvSpPr>
              <a:spLocks noChangeArrowheads="1"/>
            </p:cNvSpPr>
            <p:nvPr/>
          </p:nvSpPr>
          <p:spPr bwMode="gray">
            <a:xfrm>
              <a:off x="2142745" y="2738039"/>
              <a:ext cx="553317" cy="477726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AutoShape 39"/>
            <p:cNvSpPr>
              <a:spLocks noChangeArrowheads="1"/>
            </p:cNvSpPr>
            <p:nvPr/>
          </p:nvSpPr>
          <p:spPr bwMode="gray">
            <a:xfrm>
              <a:off x="2175166" y="2766818"/>
              <a:ext cx="486314" cy="420169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F497D"/>
                </a:gs>
                <a:gs pos="100000">
                  <a:srgbClr val="558ED5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 Box 45"/>
            <p:cNvSpPr txBox="1">
              <a:spLocks noChangeArrowheads="1"/>
            </p:cNvSpPr>
            <p:nvPr/>
          </p:nvSpPr>
          <p:spPr bwMode="gray">
            <a:xfrm>
              <a:off x="2270901" y="2795754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宋体" charset="-122"/>
                </a:rPr>
                <a:t>3</a:t>
              </a:r>
            </a:p>
          </p:txBody>
        </p:sp>
      </p:grp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3651764" y="3408395"/>
            <a:ext cx="22628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indent="177800" algn="ctr">
              <a:defRPr sz="2200" b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600" dirty="0"/>
              <a:t>OTN</a:t>
            </a:r>
            <a:r>
              <a:rPr lang="zh-CN" altLang="en-US" sz="1600" dirty="0"/>
              <a:t>接入设备的组网</a:t>
            </a:r>
            <a:endParaRPr lang="en-US" altLang="zh-CN" sz="1600" dirty="0"/>
          </a:p>
        </p:txBody>
      </p:sp>
      <p:grpSp>
        <p:nvGrpSpPr>
          <p:cNvPr id="24" name="Group 36"/>
          <p:cNvGrpSpPr>
            <a:grpSpLocks/>
          </p:cNvGrpSpPr>
          <p:nvPr/>
        </p:nvGrpSpPr>
        <p:grpSpPr bwMode="auto">
          <a:xfrm>
            <a:off x="2142744" y="3324893"/>
            <a:ext cx="558000" cy="486000"/>
            <a:chOff x="3174" y="2656"/>
            <a:chExt cx="1549" cy="1351"/>
          </a:xfrm>
        </p:grpSpPr>
        <p:sp>
          <p:nvSpPr>
            <p:cNvPr id="25" name="AutoShape 3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AutoShape 3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AutoShape 3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47B36"/>
                </a:gs>
                <a:gs pos="100000">
                  <a:srgbClr val="72B143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8" name="Text Box 45"/>
          <p:cNvSpPr txBox="1">
            <a:spLocks noChangeArrowheads="1"/>
          </p:cNvSpPr>
          <p:nvPr/>
        </p:nvSpPr>
        <p:spPr bwMode="gray">
          <a:xfrm>
            <a:off x="2270901" y="3381483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宋体" charset="-122"/>
              </a:rPr>
              <a:t>4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142970" y="1563638"/>
            <a:ext cx="557549" cy="486693"/>
            <a:chOff x="2142970" y="1563638"/>
            <a:chExt cx="557549" cy="486693"/>
          </a:xfrm>
        </p:grpSpPr>
        <p:sp>
          <p:nvSpPr>
            <p:cNvPr id="42" name="AutoShape 33"/>
            <p:cNvSpPr>
              <a:spLocks noChangeArrowheads="1"/>
            </p:cNvSpPr>
            <p:nvPr/>
          </p:nvSpPr>
          <p:spPr bwMode="gray">
            <a:xfrm>
              <a:off x="2147649" y="1571924"/>
              <a:ext cx="552870" cy="478407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AutoShape 34"/>
            <p:cNvSpPr>
              <a:spLocks noChangeArrowheads="1"/>
            </p:cNvSpPr>
            <p:nvPr/>
          </p:nvSpPr>
          <p:spPr bwMode="gray">
            <a:xfrm>
              <a:off x="2142970" y="1563638"/>
              <a:ext cx="552870" cy="478407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AutoShape 35"/>
            <p:cNvSpPr>
              <a:spLocks noChangeArrowheads="1"/>
            </p:cNvSpPr>
            <p:nvPr/>
          </p:nvSpPr>
          <p:spPr bwMode="gray">
            <a:xfrm>
              <a:off x="2175365" y="1592458"/>
              <a:ext cx="485921" cy="4207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47B36"/>
                </a:gs>
                <a:gs pos="100000">
                  <a:srgbClr val="72B143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 Box 42"/>
            <p:cNvSpPr txBox="1">
              <a:spLocks noChangeArrowheads="1"/>
            </p:cNvSpPr>
            <p:nvPr/>
          </p:nvSpPr>
          <p:spPr bwMode="gray">
            <a:xfrm>
              <a:off x="2270901" y="1608991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宋体" charset="-122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543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目录</a:t>
            </a:r>
          </a:p>
        </p:txBody>
      </p:sp>
      <p:sp>
        <p:nvSpPr>
          <p:cNvPr id="6" name="Line 43"/>
          <p:cNvSpPr>
            <a:spLocks noChangeShapeType="1"/>
          </p:cNvSpPr>
          <p:nvPr/>
        </p:nvSpPr>
        <p:spPr bwMode="auto">
          <a:xfrm>
            <a:off x="2455009" y="3799304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>
            <a:off x="2455009" y="3206648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Line 43"/>
          <p:cNvSpPr>
            <a:spLocks noChangeShapeType="1"/>
          </p:cNvSpPr>
          <p:nvPr/>
        </p:nvSpPr>
        <p:spPr bwMode="auto">
          <a:xfrm>
            <a:off x="2455009" y="2623657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3446579" y="1632842"/>
            <a:ext cx="26732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indent="177800" algn="ctr"/>
            <a:r>
              <a:rPr lang="en-US" altLang="zh-CN" sz="1600" b="1" dirty="0">
                <a:ln w="12700">
                  <a:solidFill>
                    <a:schemeClr val="bg1"/>
                  </a:solidFill>
                  <a:prstDash val="solid"/>
                </a:ln>
                <a:latin typeface="微软雅黑" pitchFamily="34" charset="-122"/>
                <a:ea typeface="微软雅黑" pitchFamily="34" charset="-122"/>
              </a:rPr>
              <a:t>OTN</a:t>
            </a:r>
            <a:r>
              <a:rPr lang="zh-CN" altLang="en-US" sz="1600" b="1" dirty="0">
                <a:ln w="12700">
                  <a:solidFill>
                    <a:schemeClr val="bg1"/>
                  </a:solidFill>
                  <a:prstDash val="solid"/>
                </a:ln>
                <a:latin typeface="微软雅黑" pitchFamily="34" charset="-122"/>
                <a:ea typeface="微软雅黑" pitchFamily="34" charset="-122"/>
              </a:rPr>
              <a:t>网络概述与分层结构</a:t>
            </a:r>
            <a:endParaRPr lang="en-US" altLang="zh-CN" sz="1600" b="1" dirty="0">
              <a:ln w="12700">
                <a:solidFill>
                  <a:schemeClr val="bg1"/>
                </a:solidFill>
                <a:prstDash val="solid"/>
              </a:ln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Line 40"/>
          <p:cNvSpPr>
            <a:spLocks noChangeShapeType="1"/>
          </p:cNvSpPr>
          <p:nvPr/>
        </p:nvSpPr>
        <p:spPr bwMode="auto">
          <a:xfrm>
            <a:off x="2455009" y="2037928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3754359" y="2224693"/>
            <a:ext cx="20576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indent="177800">
              <a:defRPr sz="2200" b="1">
                <a:ln w="12700">
                  <a:solidFill>
                    <a:schemeClr val="bg1"/>
                  </a:solidFill>
                  <a:prstDash val="solid"/>
                </a:ln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OTN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帧结构与开销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2" name="Group 36"/>
          <p:cNvGrpSpPr>
            <a:grpSpLocks/>
          </p:cNvGrpSpPr>
          <p:nvPr/>
        </p:nvGrpSpPr>
        <p:grpSpPr bwMode="auto">
          <a:xfrm>
            <a:off x="2142744" y="2151185"/>
            <a:ext cx="558000" cy="486000"/>
            <a:chOff x="3174" y="2656"/>
            <a:chExt cx="1549" cy="1351"/>
          </a:xfrm>
        </p:grpSpPr>
        <p:sp>
          <p:nvSpPr>
            <p:cNvPr id="13" name="AutoShape 3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AutoShape 3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AutoShape 3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47B36"/>
                </a:gs>
                <a:gs pos="100000">
                  <a:srgbClr val="72B143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Text Box 45"/>
          <p:cNvSpPr txBox="1">
            <a:spLocks noChangeArrowheads="1"/>
          </p:cNvSpPr>
          <p:nvPr/>
        </p:nvSpPr>
        <p:spPr bwMode="gray">
          <a:xfrm>
            <a:off x="2270901" y="2205836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宋体" charset="-122"/>
              </a:rPr>
              <a:t>2</a:t>
            </a:r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3654714" y="2816544"/>
            <a:ext cx="22569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indent="177800" algn="ctr">
              <a:defRPr sz="2200" b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600" dirty="0"/>
              <a:t>OTN-8AT2</a:t>
            </a:r>
            <a:r>
              <a:rPr lang="zh-CN" altLang="en-US" sz="1600" dirty="0"/>
              <a:t>板卡介绍</a:t>
            </a:r>
            <a:endParaRPr lang="en-US" altLang="zh-CN" sz="1600" dirty="0"/>
          </a:p>
        </p:txBody>
      </p:sp>
      <p:grpSp>
        <p:nvGrpSpPr>
          <p:cNvPr id="18" name="Group 36"/>
          <p:cNvGrpSpPr>
            <a:grpSpLocks/>
          </p:cNvGrpSpPr>
          <p:nvPr/>
        </p:nvGrpSpPr>
        <p:grpSpPr bwMode="auto">
          <a:xfrm>
            <a:off x="2142744" y="2738039"/>
            <a:ext cx="558000" cy="486000"/>
            <a:chOff x="3174" y="2656"/>
            <a:chExt cx="1549" cy="1351"/>
          </a:xfrm>
        </p:grpSpPr>
        <p:sp>
          <p:nvSpPr>
            <p:cNvPr id="19" name="AutoShape 3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AutoShape 3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AutoShape 3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47B36"/>
                </a:gs>
                <a:gs pos="100000">
                  <a:srgbClr val="72B143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Text Box 45"/>
          <p:cNvSpPr txBox="1">
            <a:spLocks noChangeArrowheads="1"/>
          </p:cNvSpPr>
          <p:nvPr/>
        </p:nvSpPr>
        <p:spPr bwMode="gray">
          <a:xfrm>
            <a:off x="2270901" y="2795754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宋体" charset="-122"/>
              </a:rPr>
              <a:t>3</a:t>
            </a:r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3651765" y="3408395"/>
            <a:ext cx="22628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indent="177800" algn="ctr">
              <a:defRPr sz="2200" b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600" dirty="0"/>
              <a:t>OTN</a:t>
            </a:r>
            <a:r>
              <a:rPr lang="zh-CN" altLang="en-US" sz="1600" dirty="0"/>
              <a:t>接入设备的组网</a:t>
            </a:r>
            <a:endParaRPr lang="en-US" altLang="zh-CN" sz="1600" dirty="0"/>
          </a:p>
        </p:txBody>
      </p:sp>
      <p:grpSp>
        <p:nvGrpSpPr>
          <p:cNvPr id="24" name="Group 36"/>
          <p:cNvGrpSpPr>
            <a:grpSpLocks/>
          </p:cNvGrpSpPr>
          <p:nvPr/>
        </p:nvGrpSpPr>
        <p:grpSpPr bwMode="auto">
          <a:xfrm>
            <a:off x="2142744" y="3324893"/>
            <a:ext cx="558000" cy="486000"/>
            <a:chOff x="3174" y="2656"/>
            <a:chExt cx="1549" cy="1351"/>
          </a:xfrm>
        </p:grpSpPr>
        <p:sp>
          <p:nvSpPr>
            <p:cNvPr id="25" name="AutoShape 3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AutoShape 3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AutoShape 3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47B36"/>
                </a:gs>
                <a:gs pos="100000">
                  <a:srgbClr val="72B143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8" name="Text Box 45"/>
          <p:cNvSpPr txBox="1">
            <a:spLocks noChangeArrowheads="1"/>
          </p:cNvSpPr>
          <p:nvPr/>
        </p:nvSpPr>
        <p:spPr bwMode="gray">
          <a:xfrm>
            <a:off x="2270901" y="3381483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宋体" charset="-122"/>
              </a:rPr>
              <a:t>4</a:t>
            </a:r>
          </a:p>
        </p:txBody>
      </p:sp>
      <p:grpSp>
        <p:nvGrpSpPr>
          <p:cNvPr id="41" name="Group 32"/>
          <p:cNvGrpSpPr>
            <a:grpSpLocks/>
          </p:cNvGrpSpPr>
          <p:nvPr/>
        </p:nvGrpSpPr>
        <p:grpSpPr bwMode="auto">
          <a:xfrm>
            <a:off x="2142970" y="1563638"/>
            <a:ext cx="557549" cy="486693"/>
            <a:chOff x="1110" y="2656"/>
            <a:chExt cx="1549" cy="1351"/>
          </a:xfrm>
        </p:grpSpPr>
        <p:sp>
          <p:nvSpPr>
            <p:cNvPr id="42" name="AutoShape 33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AutoShape 34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AutoShape 35"/>
            <p:cNvSpPr>
              <a:spLocks noChangeArrowheads="1"/>
            </p:cNvSpPr>
            <p:nvPr/>
          </p:nvSpPr>
          <p:spPr bwMode="gray">
            <a:xfrm>
              <a:off x="1200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14688"/>
                </a:gs>
                <a:gs pos="100000">
                  <a:srgbClr val="7C96EA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5" name="Text Box 42"/>
          <p:cNvSpPr txBox="1">
            <a:spLocks noChangeArrowheads="1"/>
          </p:cNvSpPr>
          <p:nvPr/>
        </p:nvSpPr>
        <p:spPr bwMode="gray">
          <a:xfrm>
            <a:off x="2270901" y="1608991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宋体" charset="-122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60753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5006" y="195486"/>
            <a:ext cx="7495271" cy="421556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OTN-8AT2</a:t>
            </a:r>
            <a:r>
              <a:rPr lang="zh-CN" altLang="en-US" dirty="0"/>
              <a:t>板卡介绍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4E65CAD-2C60-45B1-A03E-02CB99FA8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098333"/>
            <a:ext cx="6053172" cy="26255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E1B7871-E555-42D5-904A-3C41EF0CE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090604"/>
            <a:ext cx="360040" cy="380613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E91C167-D00D-4279-B745-993EF672E9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090604"/>
            <a:ext cx="803083" cy="3826454"/>
          </a:xfrm>
          <a:prstGeom prst="rect">
            <a:avLst/>
          </a:prstGeom>
        </p:spPr>
      </p:pic>
      <p:sp>
        <p:nvSpPr>
          <p:cNvPr id="9" name="副标题 1">
            <a:extLst>
              <a:ext uri="{FF2B5EF4-FFF2-40B4-BE49-F238E27FC236}">
                <a16:creationId xmlns:a16="http://schemas.microsoft.com/office/drawing/2014/main" id="{F42EE6E7-01D6-4E39-8F59-7C0A172CDF83}"/>
              </a:ext>
            </a:extLst>
          </p:cNvPr>
          <p:cNvSpPr txBox="1">
            <a:spLocks/>
          </p:cNvSpPr>
          <p:nvPr/>
        </p:nvSpPr>
        <p:spPr>
          <a:xfrm>
            <a:off x="4283968" y="4205157"/>
            <a:ext cx="2962910" cy="449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b="1" dirty="0"/>
              <a:t>OTN-8AT2</a:t>
            </a:r>
            <a:r>
              <a:rPr lang="zh-CN" altLang="en-US" sz="1600" b="1" dirty="0"/>
              <a:t>机架图、实物图</a:t>
            </a:r>
            <a:endParaRPr lang="en-US" altLang="zh-CN" sz="1600" b="1" dirty="0"/>
          </a:p>
        </p:txBody>
      </p:sp>
    </p:spTree>
    <p:extLst>
      <p:ext uri="{BB962C8B-B14F-4D97-AF65-F5344CB8AC3E}">
        <p14:creationId xmlns:p14="http://schemas.microsoft.com/office/powerpoint/2010/main" val="479871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5006" y="195486"/>
            <a:ext cx="7495271" cy="421556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OTN-8AT2</a:t>
            </a:r>
            <a:r>
              <a:rPr lang="zh-CN" altLang="en-US" dirty="0"/>
              <a:t>板卡介绍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7EF9583-1A37-4A80-9D37-DD57E8150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03" y="2138963"/>
            <a:ext cx="7776794" cy="92294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045EC45-B0A9-4C83-8FDE-0A4872485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380211"/>
            <a:ext cx="8520232" cy="821170"/>
          </a:xfrm>
          <a:prstGeom prst="rect">
            <a:avLst/>
          </a:prstGeom>
        </p:spPr>
      </p:pic>
      <p:sp>
        <p:nvSpPr>
          <p:cNvPr id="10" name="副标题 1">
            <a:extLst>
              <a:ext uri="{FF2B5EF4-FFF2-40B4-BE49-F238E27FC236}">
                <a16:creationId xmlns:a16="http://schemas.microsoft.com/office/drawing/2014/main" id="{F2AAC9C9-E069-405F-A173-540E07A6330F}"/>
              </a:ext>
            </a:extLst>
          </p:cNvPr>
          <p:cNvSpPr txBox="1">
            <a:spLocks/>
          </p:cNvSpPr>
          <p:nvPr/>
        </p:nvSpPr>
        <p:spPr>
          <a:xfrm>
            <a:off x="313215" y="1194104"/>
            <a:ext cx="2962910" cy="449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b="1" dirty="0"/>
              <a:t>GPN800</a:t>
            </a:r>
            <a:r>
              <a:rPr lang="zh-CN" altLang="en-US" sz="1600" b="1" dirty="0"/>
              <a:t>机架图、实物图</a:t>
            </a:r>
            <a:endParaRPr lang="en-US" altLang="zh-CN" sz="1600" b="1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74D1BD3-0BBB-4099-9124-EA6B948CB6AC}"/>
              </a:ext>
            </a:extLst>
          </p:cNvPr>
          <p:cNvSpPr txBox="1"/>
          <p:nvPr/>
        </p:nvSpPr>
        <p:spPr>
          <a:xfrm>
            <a:off x="603795" y="1500673"/>
            <a:ext cx="8012262" cy="337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200" dirty="0"/>
              <a:t>一期发布型号：</a:t>
            </a:r>
            <a:r>
              <a:rPr lang="en-US" altLang="zh-CN" sz="1200" dirty="0"/>
              <a:t>GPN-800-8AT2</a:t>
            </a:r>
            <a:r>
              <a:rPr lang="zh-CN" altLang="en-US" sz="1200" dirty="0"/>
              <a:t>、</a:t>
            </a:r>
            <a:r>
              <a:rPr lang="en-US" altLang="zh-CN" sz="1200" dirty="0"/>
              <a:t>GPN800-8AST2</a:t>
            </a:r>
            <a:r>
              <a:rPr lang="zh-CN" altLang="en-US" sz="1200" dirty="0"/>
              <a:t>、</a:t>
            </a:r>
            <a:r>
              <a:rPr lang="en-US" altLang="zh-CN" sz="1200" dirty="0"/>
              <a:t>GPN800-2GT1</a:t>
            </a:r>
            <a:r>
              <a:rPr lang="zh-CN" altLang="en-US" sz="1200" dirty="0"/>
              <a:t>、</a:t>
            </a:r>
            <a:r>
              <a:rPr lang="en-US" altLang="zh-CN" sz="1200" dirty="0"/>
              <a:t>GPN800-2XT2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72617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5006" y="195486"/>
            <a:ext cx="7495271" cy="421556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OTN-8AT2</a:t>
            </a:r>
            <a:r>
              <a:rPr lang="zh-CN" altLang="en-US" dirty="0"/>
              <a:t>板卡介绍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副标题 1">
            <a:extLst>
              <a:ext uri="{FF2B5EF4-FFF2-40B4-BE49-F238E27FC236}">
                <a16:creationId xmlns:a16="http://schemas.microsoft.com/office/drawing/2014/main" id="{F2AAC9C9-E069-405F-A173-540E07A6330F}"/>
              </a:ext>
            </a:extLst>
          </p:cNvPr>
          <p:cNvSpPr txBox="1">
            <a:spLocks/>
          </p:cNvSpPr>
          <p:nvPr/>
        </p:nvSpPr>
        <p:spPr>
          <a:xfrm>
            <a:off x="4355976" y="4587974"/>
            <a:ext cx="2962910" cy="449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b="1" dirty="0"/>
              <a:t>OTN-8AT2</a:t>
            </a:r>
            <a:r>
              <a:rPr lang="zh-CN" altLang="en-US" sz="1600" b="1" dirty="0"/>
              <a:t>板卡结构</a:t>
            </a:r>
            <a:endParaRPr lang="en-US" altLang="zh-CN" sz="16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75CF77D-050D-406F-8DD0-34ECA3CD5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043" y="1052802"/>
            <a:ext cx="5688632" cy="3895212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63B032C-9C16-4BBE-8B35-67528CDD9532}"/>
              </a:ext>
            </a:extLst>
          </p:cNvPr>
          <p:cNvSpPr txBox="1"/>
          <p:nvPr/>
        </p:nvSpPr>
        <p:spPr>
          <a:xfrm>
            <a:off x="236542" y="1275606"/>
            <a:ext cx="1747565" cy="227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200" dirty="0"/>
              <a:t>2</a:t>
            </a:r>
            <a:r>
              <a:rPr lang="zh-CN" altLang="en-US" sz="1200" dirty="0"/>
              <a:t>路</a:t>
            </a:r>
            <a:r>
              <a:rPr lang="en-US" altLang="zh-CN" sz="1200" dirty="0"/>
              <a:t>OTU2</a:t>
            </a:r>
            <a:r>
              <a:rPr lang="zh-CN" altLang="en-US" sz="1200" dirty="0"/>
              <a:t>接口</a:t>
            </a:r>
            <a:endParaRPr lang="en-US" altLang="zh-CN" sz="1200" dirty="0"/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200" dirty="0"/>
              <a:t>8</a:t>
            </a:r>
            <a:r>
              <a:rPr lang="zh-CN" altLang="en-US" sz="1200" dirty="0"/>
              <a:t>路</a:t>
            </a:r>
            <a:r>
              <a:rPr lang="en-US" altLang="zh-CN" sz="1200" dirty="0"/>
              <a:t>ANY</a:t>
            </a:r>
            <a:r>
              <a:rPr lang="zh-CN" altLang="en-US" sz="1200" dirty="0"/>
              <a:t>接口</a:t>
            </a:r>
            <a:endParaRPr lang="en-US" altLang="zh-CN" sz="1200" dirty="0"/>
          </a:p>
          <a:p>
            <a:pPr algn="l">
              <a:lnSpc>
                <a:spcPct val="150000"/>
              </a:lnSpc>
            </a:pPr>
            <a:r>
              <a:rPr lang="zh-CN" altLang="en-US" sz="1200" dirty="0"/>
              <a:t>        支持</a:t>
            </a:r>
            <a:r>
              <a:rPr lang="en-US" altLang="zh-CN" sz="1200" dirty="0"/>
              <a:t>STM1/4/16</a:t>
            </a:r>
          </a:p>
          <a:p>
            <a:pPr algn="l">
              <a:lnSpc>
                <a:spcPct val="150000"/>
              </a:lnSpc>
            </a:pPr>
            <a:r>
              <a:rPr lang="en-US" altLang="zh-CN" sz="1200" dirty="0"/>
              <a:t>        FE</a:t>
            </a:r>
            <a:r>
              <a:rPr lang="zh-CN" altLang="en-US" sz="1200" dirty="0"/>
              <a:t>、</a:t>
            </a:r>
            <a:r>
              <a:rPr lang="en-US" altLang="zh-CN" sz="1200" dirty="0"/>
              <a:t>GE</a:t>
            </a:r>
            <a:r>
              <a:rPr lang="zh-CN" altLang="en-US" sz="1200" dirty="0"/>
              <a:t>、</a:t>
            </a:r>
            <a:r>
              <a:rPr lang="en-US" altLang="zh-CN" sz="1200" dirty="0"/>
              <a:t>10GE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200" dirty="0"/>
              <a:t>1</a:t>
            </a:r>
            <a:r>
              <a:rPr lang="zh-CN" altLang="en-US" sz="1200" dirty="0"/>
              <a:t>路</a:t>
            </a:r>
            <a:r>
              <a:rPr lang="en-US" altLang="zh-CN" sz="1200" dirty="0"/>
              <a:t>STM16</a:t>
            </a:r>
            <a:r>
              <a:rPr lang="zh-CN" altLang="en-US" sz="1200" dirty="0"/>
              <a:t>背板总线</a:t>
            </a:r>
            <a:endParaRPr lang="en-US" altLang="zh-CN" sz="1200" dirty="0"/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200" dirty="0"/>
              <a:t>4</a:t>
            </a:r>
            <a:r>
              <a:rPr lang="zh-CN" altLang="en-US" sz="1200" dirty="0"/>
              <a:t>路</a:t>
            </a:r>
            <a:r>
              <a:rPr lang="en-US" altLang="zh-CN" sz="1200" dirty="0"/>
              <a:t>GE</a:t>
            </a:r>
            <a:r>
              <a:rPr lang="zh-CN" altLang="en-US" sz="1200" dirty="0"/>
              <a:t>或</a:t>
            </a:r>
            <a:r>
              <a:rPr lang="en-US" altLang="zh-CN" sz="1200" dirty="0"/>
              <a:t>1</a:t>
            </a:r>
            <a:r>
              <a:rPr lang="zh-CN" altLang="en-US" sz="1200" dirty="0"/>
              <a:t>路</a:t>
            </a:r>
            <a:r>
              <a:rPr lang="en-US" altLang="zh-CN" sz="1200" dirty="0"/>
              <a:t>10GE</a:t>
            </a:r>
            <a:r>
              <a:rPr lang="zh-CN" altLang="en-US" sz="1200" dirty="0"/>
              <a:t>交换背板，支持</a:t>
            </a:r>
            <a:r>
              <a:rPr lang="en-US" altLang="zh-CN" sz="1200" dirty="0"/>
              <a:t>VLAN</a:t>
            </a:r>
            <a:r>
              <a:rPr lang="zh-CN" altLang="en-US" sz="1200" dirty="0"/>
              <a:t>转发及分组业务</a:t>
            </a:r>
          </a:p>
        </p:txBody>
      </p:sp>
    </p:spTree>
    <p:extLst>
      <p:ext uri="{BB962C8B-B14F-4D97-AF65-F5344CB8AC3E}">
        <p14:creationId xmlns:p14="http://schemas.microsoft.com/office/powerpoint/2010/main" val="3218439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5006" y="195486"/>
            <a:ext cx="7495271" cy="421556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OTN-8AT2</a:t>
            </a:r>
            <a:r>
              <a:rPr lang="zh-CN" altLang="en-US" dirty="0"/>
              <a:t>板卡介绍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副标题 1">
            <a:extLst>
              <a:ext uri="{FF2B5EF4-FFF2-40B4-BE49-F238E27FC236}">
                <a16:creationId xmlns:a16="http://schemas.microsoft.com/office/drawing/2014/main" id="{F2AAC9C9-E069-405F-A173-540E07A6330F}"/>
              </a:ext>
            </a:extLst>
          </p:cNvPr>
          <p:cNvSpPr txBox="1">
            <a:spLocks/>
          </p:cNvSpPr>
          <p:nvPr/>
        </p:nvSpPr>
        <p:spPr>
          <a:xfrm>
            <a:off x="240938" y="1114450"/>
            <a:ext cx="2962910" cy="4491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b="1" dirty="0"/>
              <a:t>OTN-8AT2</a:t>
            </a:r>
            <a:r>
              <a:rPr lang="zh-CN" altLang="en-US" sz="1600" b="1" dirty="0"/>
              <a:t>板卡结构</a:t>
            </a:r>
            <a:r>
              <a:rPr lang="en-US" altLang="zh-CN" sz="1600" b="1" dirty="0"/>
              <a:t>-</a:t>
            </a:r>
            <a:r>
              <a:rPr lang="zh-CN" altLang="en-US" sz="1600" b="1" dirty="0"/>
              <a:t>背板</a:t>
            </a:r>
            <a:r>
              <a:rPr lang="en-US" altLang="zh-CN" sz="1600" b="1" dirty="0"/>
              <a:t>SDH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5AEE1AB-C4DF-4272-A3C6-80AAFDFE8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501" y="1130737"/>
            <a:ext cx="6215907" cy="379666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A8B7384-B967-455E-AFA6-F4CEBF500D5D}"/>
              </a:ext>
            </a:extLst>
          </p:cNvPr>
          <p:cNvSpPr txBox="1"/>
          <p:nvPr/>
        </p:nvSpPr>
        <p:spPr>
          <a:xfrm>
            <a:off x="229185" y="1563638"/>
            <a:ext cx="1747565" cy="2833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200" dirty="0"/>
              <a:t>VC4</a:t>
            </a:r>
            <a:r>
              <a:rPr lang="zh-CN" altLang="en-US" sz="1200" dirty="0"/>
              <a:t>交叉芯片向</a:t>
            </a:r>
            <a:r>
              <a:rPr lang="en-US" altLang="zh-CN" sz="1200" dirty="0" err="1"/>
              <a:t>ODUk</a:t>
            </a:r>
            <a:r>
              <a:rPr lang="zh-CN" altLang="en-US" sz="1200" dirty="0"/>
              <a:t>方向最大提供</a:t>
            </a:r>
            <a:r>
              <a:rPr lang="en-US" altLang="zh-CN" sz="1200" dirty="0"/>
              <a:t>16</a:t>
            </a:r>
            <a:r>
              <a:rPr lang="zh-CN" altLang="en-US" sz="1200" dirty="0"/>
              <a:t>个</a:t>
            </a:r>
            <a:r>
              <a:rPr lang="en-US" altLang="zh-CN" sz="1200" dirty="0"/>
              <a:t>STM16</a:t>
            </a:r>
            <a:r>
              <a:rPr lang="zh-CN" altLang="en-US" sz="1200" dirty="0"/>
              <a:t>，由于</a:t>
            </a:r>
            <a:r>
              <a:rPr lang="en-US" altLang="zh-CN" sz="1200" dirty="0"/>
              <a:t>ANY</a:t>
            </a:r>
            <a:r>
              <a:rPr lang="zh-CN" altLang="en-US" sz="1200" dirty="0"/>
              <a:t>暂不支持向背板的业务，现只能看到前</a:t>
            </a:r>
            <a:r>
              <a:rPr lang="en-US" altLang="zh-CN" sz="1200" dirty="0"/>
              <a:t>8</a:t>
            </a:r>
            <a:r>
              <a:rPr lang="zh-CN" altLang="en-US" sz="1200" dirty="0"/>
              <a:t>个</a:t>
            </a:r>
            <a:r>
              <a:rPr lang="en-US" altLang="zh-CN" sz="1200" dirty="0"/>
              <a:t>STM16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/>
              <a:t>到背板方向去</a:t>
            </a:r>
            <a:r>
              <a:rPr lang="en-US" altLang="zh-CN" sz="1200" dirty="0"/>
              <a:t>OMU2G5</a:t>
            </a:r>
            <a:r>
              <a:rPr lang="zh-CN" altLang="en-US" sz="1200" dirty="0"/>
              <a:t>交叉矩阵的总线只有</a:t>
            </a:r>
            <a:r>
              <a:rPr lang="en-US" altLang="zh-CN" sz="1200" dirty="0"/>
              <a:t>1</a:t>
            </a:r>
            <a:r>
              <a:rPr lang="zh-CN" altLang="en-US" sz="1200" dirty="0"/>
              <a:t>个</a:t>
            </a:r>
            <a:r>
              <a:rPr lang="en-US" altLang="zh-CN" sz="1200" dirty="0"/>
              <a:t>STM16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76810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80620D1-4491-435F-9D24-A07F24AC8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059582"/>
            <a:ext cx="5972164" cy="408391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5006" y="195486"/>
            <a:ext cx="7495271" cy="421556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OTN-8AT2</a:t>
            </a:r>
            <a:r>
              <a:rPr lang="zh-CN" altLang="en-US" dirty="0"/>
              <a:t>板卡介绍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副标题 1">
            <a:extLst>
              <a:ext uri="{FF2B5EF4-FFF2-40B4-BE49-F238E27FC236}">
                <a16:creationId xmlns:a16="http://schemas.microsoft.com/office/drawing/2014/main" id="{2CED9D6F-C566-41D8-8EA2-0F638E59FF9E}"/>
              </a:ext>
            </a:extLst>
          </p:cNvPr>
          <p:cNvSpPr txBox="1">
            <a:spLocks/>
          </p:cNvSpPr>
          <p:nvPr/>
        </p:nvSpPr>
        <p:spPr>
          <a:xfrm>
            <a:off x="2987824" y="987574"/>
            <a:ext cx="2962910" cy="4491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b="1" dirty="0"/>
              <a:t>OTN-8AT2</a:t>
            </a:r>
            <a:r>
              <a:rPr lang="zh-CN" altLang="en-US" sz="1600" b="1" dirty="0"/>
              <a:t>板卡结构</a:t>
            </a:r>
            <a:r>
              <a:rPr lang="en-US" altLang="zh-CN" sz="1600" b="1" dirty="0"/>
              <a:t>-</a:t>
            </a:r>
            <a:r>
              <a:rPr lang="zh-CN" altLang="en-US" sz="1600" b="1" dirty="0"/>
              <a:t>背板</a:t>
            </a:r>
            <a:r>
              <a:rPr lang="en-US" altLang="zh-CN" sz="1600" b="1" dirty="0"/>
              <a:t>SDH</a:t>
            </a:r>
          </a:p>
        </p:txBody>
      </p:sp>
    </p:spTree>
    <p:extLst>
      <p:ext uri="{BB962C8B-B14F-4D97-AF65-F5344CB8AC3E}">
        <p14:creationId xmlns:p14="http://schemas.microsoft.com/office/powerpoint/2010/main" val="2816575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5006" y="195486"/>
            <a:ext cx="7495271" cy="421556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OTN-8AT2</a:t>
            </a:r>
            <a:r>
              <a:rPr lang="zh-CN" altLang="en-US" dirty="0"/>
              <a:t>板卡介绍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副标题 1">
            <a:extLst>
              <a:ext uri="{FF2B5EF4-FFF2-40B4-BE49-F238E27FC236}">
                <a16:creationId xmlns:a16="http://schemas.microsoft.com/office/drawing/2014/main" id="{F2AAC9C9-E069-405F-A173-540E07A6330F}"/>
              </a:ext>
            </a:extLst>
          </p:cNvPr>
          <p:cNvSpPr txBox="1">
            <a:spLocks/>
          </p:cNvSpPr>
          <p:nvPr/>
        </p:nvSpPr>
        <p:spPr>
          <a:xfrm>
            <a:off x="228783" y="987574"/>
            <a:ext cx="2962910" cy="449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b="1" dirty="0"/>
              <a:t>OTN-8AT2</a:t>
            </a:r>
            <a:r>
              <a:rPr lang="zh-CN" altLang="en-US" sz="1600" b="1" dirty="0"/>
              <a:t>板卡结构</a:t>
            </a:r>
            <a:r>
              <a:rPr lang="en-US" altLang="zh-CN" sz="1600" b="1" dirty="0"/>
              <a:t>-</a:t>
            </a:r>
            <a:r>
              <a:rPr lang="zh-CN" altLang="en-US" sz="1600" b="1" dirty="0"/>
              <a:t>背板</a:t>
            </a:r>
            <a:r>
              <a:rPr lang="en-US" altLang="zh-CN" sz="1600" b="1" dirty="0"/>
              <a:t>GE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7814B59-93AE-46D4-A2B5-EFEE29BE3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286" y="1203074"/>
            <a:ext cx="6390154" cy="390658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139B3C4-235F-4BF4-AAA7-29C9B8E5A445}"/>
              </a:ext>
            </a:extLst>
          </p:cNvPr>
          <p:cNvSpPr txBox="1"/>
          <p:nvPr/>
        </p:nvSpPr>
        <p:spPr>
          <a:xfrm>
            <a:off x="229185" y="1563638"/>
            <a:ext cx="1747565" cy="2279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/>
              <a:t>交换芯片到背方向可提供</a:t>
            </a:r>
            <a:r>
              <a:rPr lang="en-US" altLang="zh-CN" sz="1200" dirty="0"/>
              <a:t>4</a:t>
            </a:r>
            <a:r>
              <a:rPr lang="zh-CN" altLang="en-US" sz="1200" dirty="0"/>
              <a:t>个</a:t>
            </a:r>
            <a:r>
              <a:rPr lang="en-US" altLang="zh-CN" sz="1200" dirty="0"/>
              <a:t>GE</a:t>
            </a:r>
            <a:r>
              <a:rPr lang="zh-CN" altLang="en-US" sz="1200" dirty="0"/>
              <a:t>或</a:t>
            </a:r>
            <a:r>
              <a:rPr lang="en-US" altLang="zh-CN" sz="1200" dirty="0"/>
              <a:t>2</a:t>
            </a:r>
            <a:r>
              <a:rPr lang="zh-CN" altLang="en-US" sz="1200" dirty="0"/>
              <a:t>个</a:t>
            </a:r>
            <a:r>
              <a:rPr lang="en-US" altLang="zh-CN" sz="1200" dirty="0"/>
              <a:t>XGE</a:t>
            </a:r>
            <a:r>
              <a:rPr lang="zh-CN" altLang="en-US" sz="1200" dirty="0"/>
              <a:t>，根据槽位不同自动分配</a:t>
            </a:r>
            <a:endParaRPr lang="en-US" altLang="zh-CN" sz="1200" dirty="0"/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200" dirty="0"/>
              <a:t>在</a:t>
            </a:r>
            <a:r>
              <a:rPr lang="en-US" altLang="zh-CN" sz="1200" dirty="0"/>
              <a:t>1-4</a:t>
            </a:r>
            <a:r>
              <a:rPr lang="zh-CN" altLang="en-US" sz="1200" dirty="0"/>
              <a:t>槽位是为</a:t>
            </a:r>
            <a:r>
              <a:rPr lang="en-US" altLang="zh-CN" sz="1200" dirty="0"/>
              <a:t>XGE</a:t>
            </a:r>
            <a:r>
              <a:rPr lang="zh-CN" altLang="en-US" sz="1200" dirty="0"/>
              <a:t>，在</a:t>
            </a:r>
            <a:r>
              <a:rPr lang="en-US" altLang="zh-CN" sz="1200" dirty="0"/>
              <a:t>7-8</a:t>
            </a:r>
            <a:r>
              <a:rPr lang="zh-CN" altLang="en-US" sz="1200" dirty="0"/>
              <a:t>槽位为</a:t>
            </a:r>
            <a:r>
              <a:rPr lang="en-US" altLang="zh-CN" sz="1200" dirty="0"/>
              <a:t>4GE</a:t>
            </a:r>
            <a:r>
              <a:rPr lang="zh-CN" altLang="en-US" sz="1200" dirty="0"/>
              <a:t>，在</a:t>
            </a:r>
            <a:r>
              <a:rPr lang="en-US" altLang="zh-CN" sz="1200" dirty="0"/>
              <a:t>9-10</a:t>
            </a:r>
            <a:r>
              <a:rPr lang="zh-CN" altLang="en-US" sz="1200" dirty="0"/>
              <a:t>槽位为</a:t>
            </a:r>
            <a:r>
              <a:rPr lang="en-US" altLang="zh-CN" sz="1200" dirty="0"/>
              <a:t>XGE</a:t>
            </a:r>
            <a:r>
              <a:rPr lang="zh-CN" altLang="en-US" sz="1200" dirty="0"/>
              <a:t>，在</a:t>
            </a:r>
            <a:r>
              <a:rPr lang="en-US" altLang="zh-CN" sz="1200" dirty="0"/>
              <a:t>13-16</a:t>
            </a:r>
            <a:r>
              <a:rPr lang="zh-CN" altLang="en-US" sz="1200" dirty="0"/>
              <a:t>槽位为</a:t>
            </a:r>
            <a:r>
              <a:rPr lang="en-US" altLang="zh-CN" sz="1200" dirty="0"/>
              <a:t>4GE</a:t>
            </a:r>
          </a:p>
        </p:txBody>
      </p:sp>
    </p:spTree>
    <p:extLst>
      <p:ext uri="{BB962C8B-B14F-4D97-AF65-F5344CB8AC3E}">
        <p14:creationId xmlns:p14="http://schemas.microsoft.com/office/powerpoint/2010/main" val="2668248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5006" y="195486"/>
            <a:ext cx="7495271" cy="421556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OTN-8AT2</a:t>
            </a:r>
            <a:r>
              <a:rPr lang="zh-CN" altLang="en-US" dirty="0"/>
              <a:t>板卡介绍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副标题 1">
            <a:extLst>
              <a:ext uri="{FF2B5EF4-FFF2-40B4-BE49-F238E27FC236}">
                <a16:creationId xmlns:a16="http://schemas.microsoft.com/office/drawing/2014/main" id="{F2AAC9C9-E069-405F-A173-540E07A6330F}"/>
              </a:ext>
            </a:extLst>
          </p:cNvPr>
          <p:cNvSpPr txBox="1">
            <a:spLocks/>
          </p:cNvSpPr>
          <p:nvPr/>
        </p:nvSpPr>
        <p:spPr>
          <a:xfrm>
            <a:off x="240938" y="1114450"/>
            <a:ext cx="2962910" cy="4491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b="1" dirty="0"/>
              <a:t>OTN-8AT2</a:t>
            </a:r>
            <a:r>
              <a:rPr lang="zh-CN" altLang="en-US" sz="1600" b="1" dirty="0"/>
              <a:t>板卡结构</a:t>
            </a:r>
            <a:r>
              <a:rPr lang="en-US" altLang="zh-CN" sz="1600" b="1" dirty="0"/>
              <a:t>-</a:t>
            </a:r>
            <a:r>
              <a:rPr lang="zh-CN" altLang="en-US" sz="1600" b="1" dirty="0"/>
              <a:t>面板</a:t>
            </a:r>
            <a:r>
              <a:rPr lang="en-US" altLang="zh-CN" sz="1600" b="1" dirty="0"/>
              <a:t>ANY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502B3FC-A44A-4906-8B6D-84A3E6AAB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38" y="2139702"/>
            <a:ext cx="8712961" cy="245699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2F7E1C7-7C15-4F1B-87EB-B3E45620FA15}"/>
              </a:ext>
            </a:extLst>
          </p:cNvPr>
          <p:cNvSpPr txBox="1"/>
          <p:nvPr/>
        </p:nvSpPr>
        <p:spPr>
          <a:xfrm>
            <a:off x="254855" y="1491630"/>
            <a:ext cx="7143770" cy="337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dirty="0"/>
              <a:t>OTU</a:t>
            </a:r>
            <a:r>
              <a:rPr lang="zh-CN" altLang="en-US" sz="1200" dirty="0"/>
              <a:t>到</a:t>
            </a:r>
            <a:r>
              <a:rPr lang="en-US" altLang="zh-CN" sz="1200" dirty="0"/>
              <a:t>ANY</a:t>
            </a:r>
            <a:r>
              <a:rPr lang="zh-CN" altLang="en-US" sz="1200" dirty="0"/>
              <a:t>时由</a:t>
            </a:r>
            <a:r>
              <a:rPr lang="en-US" altLang="zh-CN" sz="1200" dirty="0"/>
              <a:t>ODU</a:t>
            </a:r>
            <a:r>
              <a:rPr lang="zh-CN" altLang="en-US" sz="1200" dirty="0"/>
              <a:t>中交叉直接完成，不耗费</a:t>
            </a:r>
            <a:r>
              <a:rPr lang="en-US" altLang="zh-CN" sz="1200" dirty="0"/>
              <a:t>VC4</a:t>
            </a:r>
            <a:r>
              <a:rPr lang="zh-CN" altLang="en-US" sz="1200" dirty="0"/>
              <a:t>交叉与交换端口资源</a:t>
            </a:r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9349843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5006" y="195486"/>
            <a:ext cx="7495271" cy="421556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OTN-8AT2</a:t>
            </a:r>
            <a:r>
              <a:rPr lang="zh-CN" altLang="en-US" dirty="0"/>
              <a:t>板卡介绍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0" name="副标题 1">
            <a:extLst>
              <a:ext uri="{FF2B5EF4-FFF2-40B4-BE49-F238E27FC236}">
                <a16:creationId xmlns:a16="http://schemas.microsoft.com/office/drawing/2014/main" id="{F2AAC9C9-E069-405F-A173-540E07A6330F}"/>
              </a:ext>
            </a:extLst>
          </p:cNvPr>
          <p:cNvSpPr txBox="1">
            <a:spLocks/>
          </p:cNvSpPr>
          <p:nvPr/>
        </p:nvSpPr>
        <p:spPr>
          <a:xfrm>
            <a:off x="240938" y="970434"/>
            <a:ext cx="2962910" cy="449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b="1" dirty="0"/>
              <a:t>OTN-8AT2</a:t>
            </a:r>
            <a:r>
              <a:rPr lang="zh-CN" altLang="en-US" sz="1600" b="1" dirty="0"/>
              <a:t>板卡结构</a:t>
            </a:r>
            <a:r>
              <a:rPr lang="en-US" altLang="zh-CN" sz="1600" b="1" dirty="0"/>
              <a:t>-</a:t>
            </a:r>
            <a:r>
              <a:rPr lang="zh-CN" altLang="en-US" sz="1600" b="1" dirty="0"/>
              <a:t>总结</a:t>
            </a:r>
            <a:endParaRPr lang="en-US" altLang="zh-CN" sz="1600" b="1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362A98CE-EDD9-42BE-B131-276058458AC3}"/>
              </a:ext>
            </a:extLst>
          </p:cNvPr>
          <p:cNvGrpSpPr/>
          <p:nvPr/>
        </p:nvGrpSpPr>
        <p:grpSpPr>
          <a:xfrm>
            <a:off x="755576" y="3723878"/>
            <a:ext cx="3456384" cy="1193620"/>
            <a:chOff x="899592" y="2924944"/>
            <a:chExt cx="6048672" cy="2458379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3D683D2-8D25-4C1E-9876-19413D8521A7}"/>
                </a:ext>
              </a:extLst>
            </p:cNvPr>
            <p:cNvSpPr/>
            <p:nvPr/>
          </p:nvSpPr>
          <p:spPr bwMode="auto">
            <a:xfrm>
              <a:off x="899592" y="3140968"/>
              <a:ext cx="720080" cy="1944216"/>
            </a:xfrm>
            <a:prstGeom prst="rect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BA8C43E1-CDBA-47C9-BB6D-191B11D7DA74}"/>
                </a:ext>
              </a:extLst>
            </p:cNvPr>
            <p:cNvSpPr/>
            <p:nvPr/>
          </p:nvSpPr>
          <p:spPr bwMode="auto">
            <a:xfrm>
              <a:off x="2483768" y="3140968"/>
              <a:ext cx="720080" cy="1944216"/>
            </a:xfrm>
            <a:prstGeom prst="rect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B05AE8B-734B-48B1-A2D9-5FCC9CB3C0DA}"/>
                </a:ext>
              </a:extLst>
            </p:cNvPr>
            <p:cNvSpPr/>
            <p:nvPr/>
          </p:nvSpPr>
          <p:spPr bwMode="auto">
            <a:xfrm>
              <a:off x="4067944" y="2992306"/>
              <a:ext cx="2016224" cy="2376264"/>
            </a:xfrm>
            <a:prstGeom prst="rect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169E18A-8F5E-4AB1-ABC6-08727E83191C}"/>
                </a:ext>
              </a:extLst>
            </p:cNvPr>
            <p:cNvSpPr/>
            <p:nvPr/>
          </p:nvSpPr>
          <p:spPr bwMode="auto">
            <a:xfrm>
              <a:off x="4067944" y="3826224"/>
              <a:ext cx="720080" cy="826912"/>
            </a:xfrm>
            <a:prstGeom prst="rect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E5873269-77B7-45EE-BC45-4B335B5C2A79}"/>
                </a:ext>
              </a:extLst>
            </p:cNvPr>
            <p:cNvSpPr/>
            <p:nvPr/>
          </p:nvSpPr>
          <p:spPr bwMode="auto">
            <a:xfrm>
              <a:off x="5076056" y="3068960"/>
              <a:ext cx="936104" cy="824419"/>
            </a:xfrm>
            <a:prstGeom prst="rect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47F23C96-1BB1-4809-8E56-A2DB562E17D2}"/>
                </a:ext>
              </a:extLst>
            </p:cNvPr>
            <p:cNvSpPr txBox="1"/>
            <p:nvPr/>
          </p:nvSpPr>
          <p:spPr>
            <a:xfrm>
              <a:off x="1043608" y="3584919"/>
              <a:ext cx="4320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" dirty="0"/>
                <a:t>支路板卡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143BE6F-F80C-412A-AE2A-6D66ADF43924}"/>
                </a:ext>
              </a:extLst>
            </p:cNvPr>
            <p:cNvSpPr txBox="1"/>
            <p:nvPr/>
          </p:nvSpPr>
          <p:spPr>
            <a:xfrm>
              <a:off x="2627784" y="3524815"/>
              <a:ext cx="43204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/>
                <a:t>OMU</a:t>
              </a:r>
              <a:r>
                <a:rPr lang="zh-CN" altLang="en-US" sz="800" dirty="0"/>
                <a:t>板卡</a:t>
              </a:r>
            </a:p>
          </p:txBody>
        </p:sp>
        <p:sp>
          <p:nvSpPr>
            <p:cNvPr id="14" name="TextBox 11">
              <a:extLst>
                <a:ext uri="{FF2B5EF4-FFF2-40B4-BE49-F238E27FC236}">
                  <a16:creationId xmlns:a16="http://schemas.microsoft.com/office/drawing/2014/main" id="{A6EA12F3-75F7-4912-9BBD-E87B08C20881}"/>
                </a:ext>
              </a:extLst>
            </p:cNvPr>
            <p:cNvSpPr txBox="1"/>
            <p:nvPr/>
          </p:nvSpPr>
          <p:spPr>
            <a:xfrm>
              <a:off x="4139952" y="4077071"/>
              <a:ext cx="720080" cy="443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/>
                <a:t>AMP</a:t>
              </a:r>
              <a:endParaRPr lang="zh-CN" altLang="en-US" sz="800" dirty="0"/>
            </a:p>
          </p:txBody>
        </p:sp>
        <p:sp>
          <p:nvSpPr>
            <p:cNvPr id="15" name="TextBox 13">
              <a:extLst>
                <a:ext uri="{FF2B5EF4-FFF2-40B4-BE49-F238E27FC236}">
                  <a16:creationId xmlns:a16="http://schemas.microsoft.com/office/drawing/2014/main" id="{49783161-3807-4792-8F54-60CD0ED9FDEE}"/>
                </a:ext>
              </a:extLst>
            </p:cNvPr>
            <p:cNvSpPr txBox="1"/>
            <p:nvPr/>
          </p:nvSpPr>
          <p:spPr>
            <a:xfrm>
              <a:off x="5148064" y="3356992"/>
              <a:ext cx="1080119" cy="443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/>
                <a:t>ODUk</a:t>
              </a:r>
              <a:endParaRPr lang="zh-CN" altLang="en-US" sz="800" dirty="0"/>
            </a:p>
          </p:txBody>
        </p:sp>
        <p:sp>
          <p:nvSpPr>
            <p:cNvPr id="16" name="左右箭头 18">
              <a:extLst>
                <a:ext uri="{FF2B5EF4-FFF2-40B4-BE49-F238E27FC236}">
                  <a16:creationId xmlns:a16="http://schemas.microsoft.com/office/drawing/2014/main" id="{D98C5D34-AFB6-4AAB-AEB1-29F3EAB6F8B8}"/>
                </a:ext>
              </a:extLst>
            </p:cNvPr>
            <p:cNvSpPr/>
            <p:nvPr/>
          </p:nvSpPr>
          <p:spPr bwMode="auto">
            <a:xfrm>
              <a:off x="1629426" y="4005064"/>
              <a:ext cx="854342" cy="206732"/>
            </a:xfrm>
            <a:prstGeom prst="leftRightArrow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17" name="左右箭头 22">
              <a:extLst>
                <a:ext uri="{FF2B5EF4-FFF2-40B4-BE49-F238E27FC236}">
                  <a16:creationId xmlns:a16="http://schemas.microsoft.com/office/drawing/2014/main" id="{BBD48331-6DBA-45F3-9DDF-D8B2FB9324FF}"/>
                </a:ext>
              </a:extLst>
            </p:cNvPr>
            <p:cNvSpPr/>
            <p:nvPr/>
          </p:nvSpPr>
          <p:spPr bwMode="auto">
            <a:xfrm>
              <a:off x="3213602" y="4077072"/>
              <a:ext cx="854342" cy="206732"/>
            </a:xfrm>
            <a:prstGeom prst="leftRightArrow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53250473-B63E-4D16-B728-F1FA98C0A1A6}"/>
                </a:ext>
              </a:extLst>
            </p:cNvPr>
            <p:cNvCxnSpPr/>
            <p:nvPr/>
          </p:nvCxnSpPr>
          <p:spPr bwMode="auto">
            <a:xfrm>
              <a:off x="4788024" y="4261738"/>
              <a:ext cx="576064" cy="1741"/>
            </a:xfrm>
            <a:prstGeom prst="line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C8C8FCF5-2FE1-445D-A71E-D4566F441B2D}"/>
                </a:ext>
              </a:extLst>
            </p:cNvPr>
            <p:cNvCxnSpPr/>
            <p:nvPr/>
          </p:nvCxnSpPr>
          <p:spPr bwMode="auto">
            <a:xfrm flipV="1">
              <a:off x="5364088" y="3893379"/>
              <a:ext cx="0" cy="370100"/>
            </a:xfrm>
            <a:prstGeom prst="line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" name="左右箭头 30">
              <a:extLst>
                <a:ext uri="{FF2B5EF4-FFF2-40B4-BE49-F238E27FC236}">
                  <a16:creationId xmlns:a16="http://schemas.microsoft.com/office/drawing/2014/main" id="{8D477AA4-FDDB-48C9-9BBA-0C8BE36E7619}"/>
                </a:ext>
              </a:extLst>
            </p:cNvPr>
            <p:cNvSpPr/>
            <p:nvPr/>
          </p:nvSpPr>
          <p:spPr bwMode="auto">
            <a:xfrm>
              <a:off x="6012160" y="3238475"/>
              <a:ext cx="854342" cy="206732"/>
            </a:xfrm>
            <a:prstGeom prst="leftRightArrow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21" name="TextBox 27">
              <a:extLst>
                <a:ext uri="{FF2B5EF4-FFF2-40B4-BE49-F238E27FC236}">
                  <a16:creationId xmlns:a16="http://schemas.microsoft.com/office/drawing/2014/main" id="{BD865BCA-9BE2-4E63-BE4E-7DD8AD898C3A}"/>
                </a:ext>
              </a:extLst>
            </p:cNvPr>
            <p:cNvSpPr txBox="1"/>
            <p:nvPr/>
          </p:nvSpPr>
          <p:spPr>
            <a:xfrm>
              <a:off x="6084168" y="2924944"/>
              <a:ext cx="864096" cy="443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 err="1"/>
                <a:t>OTU2</a:t>
              </a:r>
              <a:endParaRPr lang="zh-CN" altLang="en-US" sz="800" dirty="0"/>
            </a:p>
          </p:txBody>
        </p:sp>
        <p:sp>
          <p:nvSpPr>
            <p:cNvPr id="22" name="TextBox 28">
              <a:extLst>
                <a:ext uri="{FF2B5EF4-FFF2-40B4-BE49-F238E27FC236}">
                  <a16:creationId xmlns:a16="http://schemas.microsoft.com/office/drawing/2014/main" id="{E2CD6D98-A64F-4F4D-8EFC-1588C2AA7262}"/>
                </a:ext>
              </a:extLst>
            </p:cNvPr>
            <p:cNvSpPr txBox="1"/>
            <p:nvPr/>
          </p:nvSpPr>
          <p:spPr>
            <a:xfrm>
              <a:off x="1629424" y="3619494"/>
              <a:ext cx="1419271" cy="443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" dirty="0"/>
                <a:t>背板总线</a:t>
              </a:r>
            </a:p>
          </p:txBody>
        </p:sp>
        <p:sp>
          <p:nvSpPr>
            <p:cNvPr id="23" name="TextBox 33">
              <a:extLst>
                <a:ext uri="{FF2B5EF4-FFF2-40B4-BE49-F238E27FC236}">
                  <a16:creationId xmlns:a16="http://schemas.microsoft.com/office/drawing/2014/main" id="{3AFC1798-2646-4BB0-AAC4-F1E6F3EA3F8D}"/>
                </a:ext>
              </a:extLst>
            </p:cNvPr>
            <p:cNvSpPr txBox="1"/>
            <p:nvPr/>
          </p:nvSpPr>
          <p:spPr>
            <a:xfrm>
              <a:off x="3152729" y="3697288"/>
              <a:ext cx="1419271" cy="443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" dirty="0"/>
                <a:t>背板总线</a:t>
              </a:r>
            </a:p>
          </p:txBody>
        </p:sp>
        <p:sp>
          <p:nvSpPr>
            <p:cNvPr id="24" name="TextBox 29">
              <a:extLst>
                <a:ext uri="{FF2B5EF4-FFF2-40B4-BE49-F238E27FC236}">
                  <a16:creationId xmlns:a16="http://schemas.microsoft.com/office/drawing/2014/main" id="{60A62338-2591-4F48-A02C-388AA7A18777}"/>
                </a:ext>
              </a:extLst>
            </p:cNvPr>
            <p:cNvSpPr txBox="1"/>
            <p:nvPr/>
          </p:nvSpPr>
          <p:spPr>
            <a:xfrm>
              <a:off x="4572000" y="4939595"/>
              <a:ext cx="1260140" cy="443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/>
                <a:t>8AT2</a:t>
              </a:r>
              <a:endParaRPr lang="zh-CN" altLang="en-US" sz="800" dirty="0"/>
            </a:p>
          </p:txBody>
        </p: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319228ED-2936-4540-BBB5-98E191A8F7AB}"/>
                </a:ext>
              </a:extLst>
            </p:cNvPr>
            <p:cNvSpPr txBox="1"/>
            <p:nvPr/>
          </p:nvSpPr>
          <p:spPr>
            <a:xfrm>
              <a:off x="4856652" y="4283804"/>
              <a:ext cx="1152128" cy="443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 err="1"/>
                <a:t>ODU1</a:t>
              </a:r>
              <a:endParaRPr lang="zh-CN" altLang="en-US" sz="800" dirty="0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5604288B-E069-4D1E-A711-232BBC6108B0}"/>
              </a:ext>
            </a:extLst>
          </p:cNvPr>
          <p:cNvGrpSpPr/>
          <p:nvPr/>
        </p:nvGrpSpPr>
        <p:grpSpPr>
          <a:xfrm>
            <a:off x="4550506" y="1466580"/>
            <a:ext cx="4324518" cy="1230982"/>
            <a:chOff x="1327602" y="2924944"/>
            <a:chExt cx="6048672" cy="2448272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20FCAD78-D96D-4174-AF43-D93803E57117}"/>
                </a:ext>
              </a:extLst>
            </p:cNvPr>
            <p:cNvSpPr/>
            <p:nvPr/>
          </p:nvSpPr>
          <p:spPr bwMode="auto">
            <a:xfrm>
              <a:off x="1327602" y="3140968"/>
              <a:ext cx="720080" cy="1944216"/>
            </a:xfrm>
            <a:prstGeom prst="rect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71A3B241-21AC-4BD2-B150-ADBB7941D233}"/>
                </a:ext>
              </a:extLst>
            </p:cNvPr>
            <p:cNvSpPr/>
            <p:nvPr/>
          </p:nvSpPr>
          <p:spPr bwMode="auto">
            <a:xfrm>
              <a:off x="2911778" y="3140968"/>
              <a:ext cx="720080" cy="1944216"/>
            </a:xfrm>
            <a:prstGeom prst="rect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BAD7387-11C8-473C-A3B6-0288BC81E5CF}"/>
                </a:ext>
              </a:extLst>
            </p:cNvPr>
            <p:cNvSpPr/>
            <p:nvPr/>
          </p:nvSpPr>
          <p:spPr bwMode="auto">
            <a:xfrm>
              <a:off x="4495954" y="2996952"/>
              <a:ext cx="2016224" cy="2376264"/>
            </a:xfrm>
            <a:prstGeom prst="rect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795743D8-0C72-4C30-8F64-37C6AAABC0F8}"/>
                </a:ext>
              </a:extLst>
            </p:cNvPr>
            <p:cNvSpPr/>
            <p:nvPr/>
          </p:nvSpPr>
          <p:spPr bwMode="auto">
            <a:xfrm>
              <a:off x="4495954" y="3826224"/>
              <a:ext cx="720080" cy="826912"/>
            </a:xfrm>
            <a:prstGeom prst="rect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8D510626-AD60-48BA-A414-D7DAE1515D43}"/>
                </a:ext>
              </a:extLst>
            </p:cNvPr>
            <p:cNvSpPr/>
            <p:nvPr/>
          </p:nvSpPr>
          <p:spPr bwMode="auto">
            <a:xfrm>
              <a:off x="5504066" y="3068960"/>
              <a:ext cx="936104" cy="824419"/>
            </a:xfrm>
            <a:prstGeom prst="rect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31" name="TextBox 8">
              <a:extLst>
                <a:ext uri="{FF2B5EF4-FFF2-40B4-BE49-F238E27FC236}">
                  <a16:creationId xmlns:a16="http://schemas.microsoft.com/office/drawing/2014/main" id="{C361386D-2A74-448E-A831-11D55AD2E052}"/>
                </a:ext>
              </a:extLst>
            </p:cNvPr>
            <p:cNvSpPr txBox="1"/>
            <p:nvPr/>
          </p:nvSpPr>
          <p:spPr>
            <a:xfrm>
              <a:off x="1471618" y="3584919"/>
              <a:ext cx="4320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" dirty="0"/>
                <a:t>支路板卡</a:t>
              </a:r>
            </a:p>
          </p:txBody>
        </p:sp>
        <p:sp>
          <p:nvSpPr>
            <p:cNvPr id="32" name="TextBox 9">
              <a:extLst>
                <a:ext uri="{FF2B5EF4-FFF2-40B4-BE49-F238E27FC236}">
                  <a16:creationId xmlns:a16="http://schemas.microsoft.com/office/drawing/2014/main" id="{59B73DD4-EC3B-40F4-B1DC-1B5CCD03F688}"/>
                </a:ext>
              </a:extLst>
            </p:cNvPr>
            <p:cNvSpPr txBox="1"/>
            <p:nvPr/>
          </p:nvSpPr>
          <p:spPr>
            <a:xfrm>
              <a:off x="3055794" y="3524815"/>
              <a:ext cx="4320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/>
                <a:t>SW</a:t>
              </a:r>
              <a:r>
                <a:rPr lang="zh-CN" altLang="en-US" sz="800" dirty="0"/>
                <a:t>板卡</a:t>
              </a:r>
            </a:p>
          </p:txBody>
        </p:sp>
        <p:sp>
          <p:nvSpPr>
            <p:cNvPr id="33" name="TextBox 10">
              <a:extLst>
                <a:ext uri="{FF2B5EF4-FFF2-40B4-BE49-F238E27FC236}">
                  <a16:creationId xmlns:a16="http://schemas.microsoft.com/office/drawing/2014/main" id="{E8B79A09-1848-45F1-B122-1FDC0D061CF1}"/>
                </a:ext>
              </a:extLst>
            </p:cNvPr>
            <p:cNvSpPr txBox="1"/>
            <p:nvPr/>
          </p:nvSpPr>
          <p:spPr>
            <a:xfrm>
              <a:off x="4567962" y="4077073"/>
              <a:ext cx="720081" cy="428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/>
                <a:t>GFP</a:t>
              </a:r>
              <a:endParaRPr lang="zh-CN" altLang="en-US" sz="800" dirty="0"/>
            </a:p>
          </p:txBody>
        </p:sp>
        <p:sp>
          <p:nvSpPr>
            <p:cNvPr id="34" name="TextBox 11">
              <a:extLst>
                <a:ext uri="{FF2B5EF4-FFF2-40B4-BE49-F238E27FC236}">
                  <a16:creationId xmlns:a16="http://schemas.microsoft.com/office/drawing/2014/main" id="{25568CB5-0884-4914-889B-40DC09764DFE}"/>
                </a:ext>
              </a:extLst>
            </p:cNvPr>
            <p:cNvSpPr txBox="1"/>
            <p:nvPr/>
          </p:nvSpPr>
          <p:spPr>
            <a:xfrm>
              <a:off x="5576074" y="3356992"/>
              <a:ext cx="1080120" cy="428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/>
                <a:t>ODUk</a:t>
              </a:r>
              <a:endParaRPr lang="zh-CN" altLang="en-US" sz="800" dirty="0"/>
            </a:p>
          </p:txBody>
        </p:sp>
        <p:sp>
          <p:nvSpPr>
            <p:cNvPr id="35" name="左右箭头 12">
              <a:extLst>
                <a:ext uri="{FF2B5EF4-FFF2-40B4-BE49-F238E27FC236}">
                  <a16:creationId xmlns:a16="http://schemas.microsoft.com/office/drawing/2014/main" id="{F45AFD2E-19F2-46EA-9DE4-7CDBCBBE1084}"/>
                </a:ext>
              </a:extLst>
            </p:cNvPr>
            <p:cNvSpPr/>
            <p:nvPr/>
          </p:nvSpPr>
          <p:spPr bwMode="auto">
            <a:xfrm>
              <a:off x="2057436" y="4005064"/>
              <a:ext cx="854342" cy="206732"/>
            </a:xfrm>
            <a:prstGeom prst="leftRightArrow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36" name="左右箭头 13">
              <a:extLst>
                <a:ext uri="{FF2B5EF4-FFF2-40B4-BE49-F238E27FC236}">
                  <a16:creationId xmlns:a16="http://schemas.microsoft.com/office/drawing/2014/main" id="{E19B4AF3-9874-4BD8-9EC7-4A0A49787222}"/>
                </a:ext>
              </a:extLst>
            </p:cNvPr>
            <p:cNvSpPr/>
            <p:nvPr/>
          </p:nvSpPr>
          <p:spPr bwMode="auto">
            <a:xfrm>
              <a:off x="3641612" y="4077072"/>
              <a:ext cx="854342" cy="206732"/>
            </a:xfrm>
            <a:prstGeom prst="leftRightArrow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0BC65999-C8A0-484A-A764-C31A9500B49B}"/>
                </a:ext>
              </a:extLst>
            </p:cNvPr>
            <p:cNvCxnSpPr/>
            <p:nvPr/>
          </p:nvCxnSpPr>
          <p:spPr bwMode="auto">
            <a:xfrm>
              <a:off x="5216034" y="4261738"/>
              <a:ext cx="576064" cy="1741"/>
            </a:xfrm>
            <a:prstGeom prst="line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25EA0341-3F8F-4AEA-AC25-CB21082FEF83}"/>
                </a:ext>
              </a:extLst>
            </p:cNvPr>
            <p:cNvCxnSpPr/>
            <p:nvPr/>
          </p:nvCxnSpPr>
          <p:spPr bwMode="auto">
            <a:xfrm flipV="1">
              <a:off x="5792098" y="3893379"/>
              <a:ext cx="0" cy="370100"/>
            </a:xfrm>
            <a:prstGeom prst="line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左右箭头 16">
              <a:extLst>
                <a:ext uri="{FF2B5EF4-FFF2-40B4-BE49-F238E27FC236}">
                  <a16:creationId xmlns:a16="http://schemas.microsoft.com/office/drawing/2014/main" id="{0CDB1658-D7C8-47B7-A145-6318FA400145}"/>
                </a:ext>
              </a:extLst>
            </p:cNvPr>
            <p:cNvSpPr/>
            <p:nvPr/>
          </p:nvSpPr>
          <p:spPr bwMode="auto">
            <a:xfrm>
              <a:off x="6440170" y="3238475"/>
              <a:ext cx="854342" cy="206732"/>
            </a:xfrm>
            <a:prstGeom prst="leftRightArrow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40" name="TextBox 17">
              <a:extLst>
                <a:ext uri="{FF2B5EF4-FFF2-40B4-BE49-F238E27FC236}">
                  <a16:creationId xmlns:a16="http://schemas.microsoft.com/office/drawing/2014/main" id="{276BC0BC-88BA-48D9-B402-C79BCD5B3A55}"/>
                </a:ext>
              </a:extLst>
            </p:cNvPr>
            <p:cNvSpPr txBox="1"/>
            <p:nvPr/>
          </p:nvSpPr>
          <p:spPr>
            <a:xfrm>
              <a:off x="6512178" y="2924944"/>
              <a:ext cx="864096" cy="428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 err="1"/>
                <a:t>OTU2</a:t>
              </a:r>
              <a:endParaRPr lang="zh-CN" altLang="en-US" sz="800" dirty="0"/>
            </a:p>
          </p:txBody>
        </p:sp>
        <p:sp>
          <p:nvSpPr>
            <p:cNvPr id="41" name="TextBox 18">
              <a:extLst>
                <a:ext uri="{FF2B5EF4-FFF2-40B4-BE49-F238E27FC236}">
                  <a16:creationId xmlns:a16="http://schemas.microsoft.com/office/drawing/2014/main" id="{DC526A25-6099-4D5D-89FC-F86D6239E755}"/>
                </a:ext>
              </a:extLst>
            </p:cNvPr>
            <p:cNvSpPr txBox="1"/>
            <p:nvPr/>
          </p:nvSpPr>
          <p:spPr>
            <a:xfrm>
              <a:off x="2057436" y="3619496"/>
              <a:ext cx="1419270" cy="428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" dirty="0"/>
                <a:t>交换总线</a:t>
              </a:r>
            </a:p>
          </p:txBody>
        </p:sp>
        <p:sp>
          <p:nvSpPr>
            <p:cNvPr id="42" name="TextBox 19">
              <a:extLst>
                <a:ext uri="{FF2B5EF4-FFF2-40B4-BE49-F238E27FC236}">
                  <a16:creationId xmlns:a16="http://schemas.microsoft.com/office/drawing/2014/main" id="{128ED297-961F-415C-A745-69B315310DAE}"/>
                </a:ext>
              </a:extLst>
            </p:cNvPr>
            <p:cNvSpPr txBox="1"/>
            <p:nvPr/>
          </p:nvSpPr>
          <p:spPr>
            <a:xfrm>
              <a:off x="3580739" y="3697287"/>
              <a:ext cx="1419270" cy="428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" dirty="0"/>
                <a:t>交换总线</a:t>
              </a:r>
            </a:p>
          </p:txBody>
        </p:sp>
        <p:sp>
          <p:nvSpPr>
            <p:cNvPr id="43" name="TextBox 20">
              <a:extLst>
                <a:ext uri="{FF2B5EF4-FFF2-40B4-BE49-F238E27FC236}">
                  <a16:creationId xmlns:a16="http://schemas.microsoft.com/office/drawing/2014/main" id="{C6638286-359F-456F-B310-49DD150E1942}"/>
                </a:ext>
              </a:extLst>
            </p:cNvPr>
            <p:cNvSpPr txBox="1"/>
            <p:nvPr/>
          </p:nvSpPr>
          <p:spPr>
            <a:xfrm>
              <a:off x="5000010" y="4939593"/>
              <a:ext cx="1260140" cy="428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/>
                <a:t>8AT2</a:t>
              </a:r>
              <a:endParaRPr lang="zh-CN" altLang="en-US" sz="800" dirty="0"/>
            </a:p>
          </p:txBody>
        </p:sp>
        <p:sp>
          <p:nvSpPr>
            <p:cNvPr id="44" name="TextBox 21">
              <a:extLst>
                <a:ext uri="{FF2B5EF4-FFF2-40B4-BE49-F238E27FC236}">
                  <a16:creationId xmlns:a16="http://schemas.microsoft.com/office/drawing/2014/main" id="{A196BD6A-4EA6-449F-BE4F-AEDB6D3214B2}"/>
                </a:ext>
              </a:extLst>
            </p:cNvPr>
            <p:cNvSpPr txBox="1"/>
            <p:nvPr/>
          </p:nvSpPr>
          <p:spPr>
            <a:xfrm>
              <a:off x="5270040" y="4355812"/>
              <a:ext cx="1044116" cy="428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 err="1"/>
                <a:t>ODU0</a:t>
              </a:r>
              <a:endParaRPr lang="zh-CN" altLang="en-US" sz="800" dirty="0"/>
            </a:p>
          </p:txBody>
        </p:sp>
      </p:grp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D11A0C83-07A3-445E-8EBC-64FDD1B29C01}"/>
              </a:ext>
            </a:extLst>
          </p:cNvPr>
          <p:cNvGrpSpPr/>
          <p:nvPr/>
        </p:nvGrpSpPr>
        <p:grpSpPr>
          <a:xfrm>
            <a:off x="4394795" y="3067912"/>
            <a:ext cx="3720864" cy="1735038"/>
            <a:chOff x="251519" y="2132856"/>
            <a:chExt cx="7992889" cy="3672408"/>
          </a:xfrm>
        </p:grpSpPr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1E0AAA8D-0552-4E58-88FE-92DBD511539F}"/>
                </a:ext>
              </a:extLst>
            </p:cNvPr>
            <p:cNvSpPr/>
            <p:nvPr/>
          </p:nvSpPr>
          <p:spPr bwMode="auto">
            <a:xfrm>
              <a:off x="1259632" y="2132856"/>
              <a:ext cx="6192688" cy="3672408"/>
            </a:xfrm>
            <a:prstGeom prst="rect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8818EE45-0A61-4C4D-9363-8F36A5C7C34C}"/>
                </a:ext>
              </a:extLst>
            </p:cNvPr>
            <p:cNvSpPr/>
            <p:nvPr/>
          </p:nvSpPr>
          <p:spPr bwMode="auto">
            <a:xfrm>
              <a:off x="1412079" y="2996952"/>
              <a:ext cx="792088" cy="57606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91" name="矩形 90">
              <a:extLst>
                <a:ext uri="{FF2B5EF4-FFF2-40B4-BE49-F238E27FC236}">
                  <a16:creationId xmlns:a16="http://schemas.microsoft.com/office/drawing/2014/main" id="{9C29EFB1-318C-4C43-9868-AAD66DE3E3E1}"/>
                </a:ext>
              </a:extLst>
            </p:cNvPr>
            <p:cNvSpPr/>
            <p:nvPr/>
          </p:nvSpPr>
          <p:spPr bwMode="auto">
            <a:xfrm>
              <a:off x="1412079" y="4365104"/>
              <a:ext cx="792088" cy="576064"/>
            </a:xfrm>
            <a:prstGeom prst="rect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7F60F638-4EDC-439A-93EB-1A4BFBAB28E1}"/>
                </a:ext>
              </a:extLst>
            </p:cNvPr>
            <p:cNvSpPr/>
            <p:nvPr/>
          </p:nvSpPr>
          <p:spPr bwMode="auto">
            <a:xfrm>
              <a:off x="2987824" y="2780928"/>
              <a:ext cx="1296144" cy="93610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B262A5A4-CF22-429A-BD06-9922F6E608D3}"/>
                </a:ext>
              </a:extLst>
            </p:cNvPr>
            <p:cNvSpPr/>
            <p:nvPr/>
          </p:nvSpPr>
          <p:spPr bwMode="auto">
            <a:xfrm>
              <a:off x="3059832" y="4113076"/>
              <a:ext cx="1296144" cy="936104"/>
            </a:xfrm>
            <a:prstGeom prst="rect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7A2A25EE-DEDD-4040-80DA-B24469769BCA}"/>
                </a:ext>
              </a:extLst>
            </p:cNvPr>
            <p:cNvSpPr/>
            <p:nvPr/>
          </p:nvSpPr>
          <p:spPr bwMode="auto">
            <a:xfrm>
              <a:off x="5148064" y="2492896"/>
              <a:ext cx="1584176" cy="2736304"/>
            </a:xfrm>
            <a:prstGeom prst="rect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95" name="TextBox 8">
              <a:extLst>
                <a:ext uri="{FF2B5EF4-FFF2-40B4-BE49-F238E27FC236}">
                  <a16:creationId xmlns:a16="http://schemas.microsoft.com/office/drawing/2014/main" id="{5A5CBEF8-A498-4232-ADA9-0784C82BEEB7}"/>
                </a:ext>
              </a:extLst>
            </p:cNvPr>
            <p:cNvSpPr txBox="1"/>
            <p:nvPr/>
          </p:nvSpPr>
          <p:spPr>
            <a:xfrm>
              <a:off x="1471911" y="3071712"/>
              <a:ext cx="680853" cy="456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/>
                <a:t>1#</a:t>
              </a:r>
              <a:endParaRPr lang="zh-CN" altLang="en-US" sz="800" dirty="0"/>
            </a:p>
          </p:txBody>
        </p:sp>
        <p:sp>
          <p:nvSpPr>
            <p:cNvPr id="96" name="TextBox 9">
              <a:extLst>
                <a:ext uri="{FF2B5EF4-FFF2-40B4-BE49-F238E27FC236}">
                  <a16:creationId xmlns:a16="http://schemas.microsoft.com/office/drawing/2014/main" id="{CA8D032B-E037-475F-9BD0-2C26FC0D474E}"/>
                </a:ext>
              </a:extLst>
            </p:cNvPr>
            <p:cNvSpPr txBox="1"/>
            <p:nvPr/>
          </p:nvSpPr>
          <p:spPr>
            <a:xfrm>
              <a:off x="1471911" y="4470636"/>
              <a:ext cx="650457" cy="456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/>
                <a:t>2#</a:t>
              </a:r>
              <a:endParaRPr lang="zh-CN" altLang="en-US" sz="800" dirty="0"/>
            </a:p>
          </p:txBody>
        </p:sp>
        <p:sp>
          <p:nvSpPr>
            <p:cNvPr id="97" name="TextBox 10">
              <a:extLst>
                <a:ext uri="{FF2B5EF4-FFF2-40B4-BE49-F238E27FC236}">
                  <a16:creationId xmlns:a16="http://schemas.microsoft.com/office/drawing/2014/main" id="{B7A6F16E-5C89-4327-B655-EE6353266337}"/>
                </a:ext>
              </a:extLst>
            </p:cNvPr>
            <p:cNvSpPr txBox="1"/>
            <p:nvPr/>
          </p:nvSpPr>
          <p:spPr>
            <a:xfrm>
              <a:off x="3275856" y="3124721"/>
              <a:ext cx="924154" cy="456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/>
                <a:t>AMP</a:t>
              </a:r>
              <a:endParaRPr lang="zh-CN" altLang="en-US" sz="800" dirty="0"/>
            </a:p>
          </p:txBody>
        </p:sp>
        <p:sp>
          <p:nvSpPr>
            <p:cNvPr id="98" name="TextBox 11">
              <a:extLst>
                <a:ext uri="{FF2B5EF4-FFF2-40B4-BE49-F238E27FC236}">
                  <a16:creationId xmlns:a16="http://schemas.microsoft.com/office/drawing/2014/main" id="{0AF03D0C-9B4B-46C3-8F60-076FF8F8762D}"/>
                </a:ext>
              </a:extLst>
            </p:cNvPr>
            <p:cNvSpPr txBox="1"/>
            <p:nvPr/>
          </p:nvSpPr>
          <p:spPr>
            <a:xfrm>
              <a:off x="3311857" y="4386647"/>
              <a:ext cx="936104" cy="456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/>
                <a:t>GFP</a:t>
              </a:r>
              <a:endParaRPr lang="zh-CN" altLang="en-US" sz="800" dirty="0"/>
            </a:p>
          </p:txBody>
        </p:sp>
        <p:cxnSp>
          <p:nvCxnSpPr>
            <p:cNvPr id="99" name="直接箭头连接符 98">
              <a:extLst>
                <a:ext uri="{FF2B5EF4-FFF2-40B4-BE49-F238E27FC236}">
                  <a16:creationId xmlns:a16="http://schemas.microsoft.com/office/drawing/2014/main" id="{9895C0D9-BBD0-46DE-B7AB-2CD6578EB1D2}"/>
                </a:ext>
              </a:extLst>
            </p:cNvPr>
            <p:cNvCxnSpPr/>
            <p:nvPr/>
          </p:nvCxnSpPr>
          <p:spPr bwMode="auto">
            <a:xfrm>
              <a:off x="899592" y="3248980"/>
              <a:ext cx="512487" cy="0"/>
            </a:xfrm>
            <a:prstGeom prst="straightConnector1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00" name="直接箭头连接符 99">
              <a:extLst>
                <a:ext uri="{FF2B5EF4-FFF2-40B4-BE49-F238E27FC236}">
                  <a16:creationId xmlns:a16="http://schemas.microsoft.com/office/drawing/2014/main" id="{A768CE16-211B-477E-9678-4DFF3B416A99}"/>
                </a:ext>
              </a:extLst>
            </p:cNvPr>
            <p:cNvCxnSpPr/>
            <p:nvPr/>
          </p:nvCxnSpPr>
          <p:spPr bwMode="auto">
            <a:xfrm>
              <a:off x="891161" y="4725144"/>
              <a:ext cx="512487" cy="0"/>
            </a:xfrm>
            <a:prstGeom prst="straightConnector1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01" name="TextBox 15">
              <a:extLst>
                <a:ext uri="{FF2B5EF4-FFF2-40B4-BE49-F238E27FC236}">
                  <a16:creationId xmlns:a16="http://schemas.microsoft.com/office/drawing/2014/main" id="{785FEAD3-1AB0-4392-A438-C487D04581C7}"/>
                </a:ext>
              </a:extLst>
            </p:cNvPr>
            <p:cNvSpPr txBox="1"/>
            <p:nvPr/>
          </p:nvSpPr>
          <p:spPr>
            <a:xfrm>
              <a:off x="251519" y="3014441"/>
              <a:ext cx="792085" cy="456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/>
                <a:t>SDH</a:t>
              </a:r>
              <a:endParaRPr lang="zh-CN" altLang="en-US" sz="800" dirty="0"/>
            </a:p>
          </p:txBody>
        </p:sp>
        <p:sp>
          <p:nvSpPr>
            <p:cNvPr id="102" name="TextBox 17">
              <a:extLst>
                <a:ext uri="{FF2B5EF4-FFF2-40B4-BE49-F238E27FC236}">
                  <a16:creationId xmlns:a16="http://schemas.microsoft.com/office/drawing/2014/main" id="{EBBA7731-CB51-4523-9E28-F44304DB4B01}"/>
                </a:ext>
              </a:extLst>
            </p:cNvPr>
            <p:cNvSpPr txBox="1"/>
            <p:nvPr/>
          </p:nvSpPr>
          <p:spPr>
            <a:xfrm>
              <a:off x="379786" y="4518406"/>
              <a:ext cx="792085" cy="456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/>
                <a:t>GE</a:t>
              </a:r>
              <a:endParaRPr lang="zh-CN" altLang="en-US" sz="800" dirty="0"/>
            </a:p>
          </p:txBody>
        </p:sp>
        <p:sp>
          <p:nvSpPr>
            <p:cNvPr id="103" name="左右箭头 23">
              <a:extLst>
                <a:ext uri="{FF2B5EF4-FFF2-40B4-BE49-F238E27FC236}">
                  <a16:creationId xmlns:a16="http://schemas.microsoft.com/office/drawing/2014/main" id="{E5424EF0-8D74-40BC-95F4-DC88ADC9EA76}"/>
                </a:ext>
              </a:extLst>
            </p:cNvPr>
            <p:cNvSpPr/>
            <p:nvPr/>
          </p:nvSpPr>
          <p:spPr bwMode="auto">
            <a:xfrm flipV="1">
              <a:off x="2204167" y="3242447"/>
              <a:ext cx="783657" cy="114545"/>
            </a:xfrm>
            <a:prstGeom prst="leftRightArrow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104" name="左右箭头 24">
              <a:extLst>
                <a:ext uri="{FF2B5EF4-FFF2-40B4-BE49-F238E27FC236}">
                  <a16:creationId xmlns:a16="http://schemas.microsoft.com/office/drawing/2014/main" id="{BE21B998-23BA-4B3B-AC08-C4DD6011D2AB}"/>
                </a:ext>
              </a:extLst>
            </p:cNvPr>
            <p:cNvSpPr/>
            <p:nvPr/>
          </p:nvSpPr>
          <p:spPr bwMode="auto">
            <a:xfrm flipV="1">
              <a:off x="2204167" y="4576597"/>
              <a:ext cx="855665" cy="148546"/>
            </a:xfrm>
            <a:prstGeom prst="leftRightArrow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105" name="左右箭头 25">
              <a:extLst>
                <a:ext uri="{FF2B5EF4-FFF2-40B4-BE49-F238E27FC236}">
                  <a16:creationId xmlns:a16="http://schemas.microsoft.com/office/drawing/2014/main" id="{66756ED5-B27E-4409-B38D-452E9209F7BA}"/>
                </a:ext>
              </a:extLst>
            </p:cNvPr>
            <p:cNvSpPr/>
            <p:nvPr/>
          </p:nvSpPr>
          <p:spPr bwMode="auto">
            <a:xfrm>
              <a:off x="4283968" y="3212976"/>
              <a:ext cx="864096" cy="245495"/>
            </a:xfrm>
            <a:prstGeom prst="leftRightArrow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106" name="左右箭头 26">
              <a:extLst>
                <a:ext uri="{FF2B5EF4-FFF2-40B4-BE49-F238E27FC236}">
                  <a16:creationId xmlns:a16="http://schemas.microsoft.com/office/drawing/2014/main" id="{0FDA3347-39E7-410D-BF4A-DA7543B74D60}"/>
                </a:ext>
              </a:extLst>
            </p:cNvPr>
            <p:cNvSpPr/>
            <p:nvPr/>
          </p:nvSpPr>
          <p:spPr bwMode="auto">
            <a:xfrm>
              <a:off x="4355976" y="4623665"/>
              <a:ext cx="792088" cy="245495"/>
            </a:xfrm>
            <a:prstGeom prst="leftRightArrow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107" name="TextBox 27">
              <a:extLst>
                <a:ext uri="{FF2B5EF4-FFF2-40B4-BE49-F238E27FC236}">
                  <a16:creationId xmlns:a16="http://schemas.microsoft.com/office/drawing/2014/main" id="{47AF707C-A750-4BBB-A2B8-0BA28422C1DE}"/>
                </a:ext>
              </a:extLst>
            </p:cNvPr>
            <p:cNvSpPr txBox="1"/>
            <p:nvPr/>
          </p:nvSpPr>
          <p:spPr>
            <a:xfrm>
              <a:off x="5436097" y="3573016"/>
              <a:ext cx="1008112" cy="456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/>
                <a:t>ODUK</a:t>
              </a:r>
              <a:endParaRPr lang="zh-CN" altLang="en-US" sz="800" dirty="0"/>
            </a:p>
          </p:txBody>
        </p:sp>
        <p:sp>
          <p:nvSpPr>
            <p:cNvPr id="108" name="左右箭头 29">
              <a:extLst>
                <a:ext uri="{FF2B5EF4-FFF2-40B4-BE49-F238E27FC236}">
                  <a16:creationId xmlns:a16="http://schemas.microsoft.com/office/drawing/2014/main" id="{63EEB1AC-24FB-43E0-8794-6D6A2D8CF56C}"/>
                </a:ext>
              </a:extLst>
            </p:cNvPr>
            <p:cNvSpPr/>
            <p:nvPr/>
          </p:nvSpPr>
          <p:spPr bwMode="auto">
            <a:xfrm>
              <a:off x="6732240" y="2793702"/>
              <a:ext cx="1512168" cy="203250"/>
            </a:xfrm>
            <a:prstGeom prst="left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109" name="TextBox 30">
              <a:extLst>
                <a:ext uri="{FF2B5EF4-FFF2-40B4-BE49-F238E27FC236}">
                  <a16:creationId xmlns:a16="http://schemas.microsoft.com/office/drawing/2014/main" id="{B816A037-9328-4DB3-98A3-C3241A039EFA}"/>
                </a:ext>
              </a:extLst>
            </p:cNvPr>
            <p:cNvSpPr txBox="1"/>
            <p:nvPr/>
          </p:nvSpPr>
          <p:spPr>
            <a:xfrm>
              <a:off x="6984267" y="2411595"/>
              <a:ext cx="1008112" cy="456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 err="1"/>
                <a:t>OTU2</a:t>
              </a:r>
              <a:endParaRPr lang="zh-CN" altLang="en-US" sz="800" dirty="0"/>
            </a:p>
          </p:txBody>
        </p:sp>
      </p:grpSp>
      <p:grpSp>
        <p:nvGrpSpPr>
          <p:cNvPr id="147" name="组合 146">
            <a:extLst>
              <a:ext uri="{FF2B5EF4-FFF2-40B4-BE49-F238E27FC236}">
                <a16:creationId xmlns:a16="http://schemas.microsoft.com/office/drawing/2014/main" id="{063F961F-3AFA-4F11-B58E-802A237DEE6A}"/>
              </a:ext>
            </a:extLst>
          </p:cNvPr>
          <p:cNvGrpSpPr/>
          <p:nvPr/>
        </p:nvGrpSpPr>
        <p:grpSpPr>
          <a:xfrm>
            <a:off x="721940" y="1275606"/>
            <a:ext cx="3266560" cy="2331042"/>
            <a:chOff x="1039570" y="1628800"/>
            <a:chExt cx="7056784" cy="4464496"/>
          </a:xfrm>
        </p:grpSpPr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4B2FF7A7-5D11-4CFA-A143-D16A8373280D}"/>
                </a:ext>
              </a:extLst>
            </p:cNvPr>
            <p:cNvSpPr/>
            <p:nvPr/>
          </p:nvSpPr>
          <p:spPr bwMode="auto">
            <a:xfrm>
              <a:off x="1759650" y="1628800"/>
              <a:ext cx="648072" cy="4464496"/>
            </a:xfrm>
            <a:prstGeom prst="rect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49F82CB8-3304-48E8-89FA-2E5736EFACE7}"/>
                </a:ext>
              </a:extLst>
            </p:cNvPr>
            <p:cNvSpPr/>
            <p:nvPr/>
          </p:nvSpPr>
          <p:spPr bwMode="auto">
            <a:xfrm>
              <a:off x="1795654" y="1772816"/>
              <a:ext cx="576064" cy="50405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113" name="矩形 112">
              <a:extLst>
                <a:ext uri="{FF2B5EF4-FFF2-40B4-BE49-F238E27FC236}">
                  <a16:creationId xmlns:a16="http://schemas.microsoft.com/office/drawing/2014/main" id="{181B1031-DD97-4952-BD29-DB2821F54971}"/>
                </a:ext>
              </a:extLst>
            </p:cNvPr>
            <p:cNvSpPr/>
            <p:nvPr/>
          </p:nvSpPr>
          <p:spPr bwMode="auto">
            <a:xfrm>
              <a:off x="1795654" y="2393894"/>
              <a:ext cx="576064" cy="50405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6F38E9F7-B0FA-4541-AC05-5ABD63DB62E6}"/>
                </a:ext>
              </a:extLst>
            </p:cNvPr>
            <p:cNvSpPr/>
            <p:nvPr/>
          </p:nvSpPr>
          <p:spPr bwMode="auto">
            <a:xfrm>
              <a:off x="1795654" y="3501008"/>
              <a:ext cx="576064" cy="50405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115" name="矩形 114">
              <a:extLst>
                <a:ext uri="{FF2B5EF4-FFF2-40B4-BE49-F238E27FC236}">
                  <a16:creationId xmlns:a16="http://schemas.microsoft.com/office/drawing/2014/main" id="{8D7AF7B1-0523-470B-95BA-41BC438F382D}"/>
                </a:ext>
              </a:extLst>
            </p:cNvPr>
            <p:cNvSpPr/>
            <p:nvPr/>
          </p:nvSpPr>
          <p:spPr bwMode="auto">
            <a:xfrm>
              <a:off x="1795654" y="5445224"/>
              <a:ext cx="576064" cy="50405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116" name="TextBox 5">
              <a:extLst>
                <a:ext uri="{FF2B5EF4-FFF2-40B4-BE49-F238E27FC236}">
                  <a16:creationId xmlns:a16="http://schemas.microsoft.com/office/drawing/2014/main" id="{615C9487-451F-45F5-A078-8251880A64F4}"/>
                </a:ext>
              </a:extLst>
            </p:cNvPr>
            <p:cNvSpPr txBox="1"/>
            <p:nvPr/>
          </p:nvSpPr>
          <p:spPr>
            <a:xfrm>
              <a:off x="1742829" y="4365104"/>
              <a:ext cx="664894" cy="93610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800" dirty="0"/>
                <a:t>…………</a:t>
              </a:r>
              <a:endParaRPr lang="zh-CN" altLang="en-US" sz="800" dirty="0"/>
            </a:p>
          </p:txBody>
        </p:sp>
        <p:sp>
          <p:nvSpPr>
            <p:cNvPr id="117" name="左右箭头 9">
              <a:extLst>
                <a:ext uri="{FF2B5EF4-FFF2-40B4-BE49-F238E27FC236}">
                  <a16:creationId xmlns:a16="http://schemas.microsoft.com/office/drawing/2014/main" id="{064ED264-1FB9-4B81-B2D9-2A6385408FF9}"/>
                </a:ext>
              </a:extLst>
            </p:cNvPr>
            <p:cNvSpPr/>
            <p:nvPr/>
          </p:nvSpPr>
          <p:spPr bwMode="auto">
            <a:xfrm>
              <a:off x="1111578" y="1916832"/>
              <a:ext cx="648072" cy="108012"/>
            </a:xfrm>
            <a:prstGeom prst="leftRightArrow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118" name="左右箭头 11">
              <a:extLst>
                <a:ext uri="{FF2B5EF4-FFF2-40B4-BE49-F238E27FC236}">
                  <a16:creationId xmlns:a16="http://schemas.microsoft.com/office/drawing/2014/main" id="{CF8452DF-9665-4A1F-80C7-CCBE41F30823}"/>
                </a:ext>
              </a:extLst>
            </p:cNvPr>
            <p:cNvSpPr/>
            <p:nvPr/>
          </p:nvSpPr>
          <p:spPr bwMode="auto">
            <a:xfrm>
              <a:off x="1111578" y="2528900"/>
              <a:ext cx="648072" cy="108012"/>
            </a:xfrm>
            <a:prstGeom prst="leftRightArrow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119" name="左右箭头 12">
              <a:extLst>
                <a:ext uri="{FF2B5EF4-FFF2-40B4-BE49-F238E27FC236}">
                  <a16:creationId xmlns:a16="http://schemas.microsoft.com/office/drawing/2014/main" id="{B64DDCC6-6256-4CF3-905F-FBC6F6403D9F}"/>
                </a:ext>
              </a:extLst>
            </p:cNvPr>
            <p:cNvSpPr/>
            <p:nvPr/>
          </p:nvSpPr>
          <p:spPr bwMode="auto">
            <a:xfrm>
              <a:off x="1111578" y="3681028"/>
              <a:ext cx="648072" cy="108012"/>
            </a:xfrm>
            <a:prstGeom prst="leftRightArrow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120" name="左右箭头 13">
              <a:extLst>
                <a:ext uri="{FF2B5EF4-FFF2-40B4-BE49-F238E27FC236}">
                  <a16:creationId xmlns:a16="http://schemas.microsoft.com/office/drawing/2014/main" id="{D73C9FD3-7F9B-40B5-A635-BA2B44206326}"/>
                </a:ext>
              </a:extLst>
            </p:cNvPr>
            <p:cNvSpPr/>
            <p:nvPr/>
          </p:nvSpPr>
          <p:spPr bwMode="auto">
            <a:xfrm>
              <a:off x="1111578" y="5625244"/>
              <a:ext cx="648072" cy="108012"/>
            </a:xfrm>
            <a:prstGeom prst="leftRightArrow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121" name="TextBox 10">
              <a:extLst>
                <a:ext uri="{FF2B5EF4-FFF2-40B4-BE49-F238E27FC236}">
                  <a16:creationId xmlns:a16="http://schemas.microsoft.com/office/drawing/2014/main" id="{69748E12-5E69-4683-B256-C44531B2EF4A}"/>
                </a:ext>
              </a:extLst>
            </p:cNvPr>
            <p:cNvSpPr txBox="1"/>
            <p:nvPr/>
          </p:nvSpPr>
          <p:spPr>
            <a:xfrm>
              <a:off x="1946058" y="1835533"/>
              <a:ext cx="230831" cy="412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/>
                <a:t>1</a:t>
              </a:r>
              <a:endParaRPr lang="zh-CN" altLang="en-US" sz="800" dirty="0"/>
            </a:p>
          </p:txBody>
        </p:sp>
        <p:sp>
          <p:nvSpPr>
            <p:cNvPr id="122" name="TextBox 15">
              <a:extLst>
                <a:ext uri="{FF2B5EF4-FFF2-40B4-BE49-F238E27FC236}">
                  <a16:creationId xmlns:a16="http://schemas.microsoft.com/office/drawing/2014/main" id="{D2981CC2-6BC7-4E8F-BCE8-AB2A2501F055}"/>
                </a:ext>
              </a:extLst>
            </p:cNvPr>
            <p:cNvSpPr txBox="1"/>
            <p:nvPr/>
          </p:nvSpPr>
          <p:spPr>
            <a:xfrm>
              <a:off x="1975674" y="2483604"/>
              <a:ext cx="230831" cy="412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/>
                <a:t>2</a:t>
              </a:r>
              <a:endParaRPr lang="zh-CN" altLang="en-US" sz="800" dirty="0"/>
            </a:p>
          </p:txBody>
        </p:sp>
        <p:sp>
          <p:nvSpPr>
            <p:cNvPr id="123" name="TextBox 14">
              <a:extLst>
                <a:ext uri="{FF2B5EF4-FFF2-40B4-BE49-F238E27FC236}">
                  <a16:creationId xmlns:a16="http://schemas.microsoft.com/office/drawing/2014/main" id="{E2BDF06A-2CE2-4308-A886-1490A649C3D5}"/>
                </a:ext>
              </a:extLst>
            </p:cNvPr>
            <p:cNvSpPr txBox="1"/>
            <p:nvPr/>
          </p:nvSpPr>
          <p:spPr>
            <a:xfrm>
              <a:off x="1039570" y="2092207"/>
              <a:ext cx="965721" cy="412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 err="1"/>
                <a:t>OTU2</a:t>
              </a:r>
              <a:endParaRPr lang="zh-CN" altLang="en-US" sz="800" dirty="0"/>
            </a:p>
          </p:txBody>
        </p:sp>
        <p:sp>
          <p:nvSpPr>
            <p:cNvPr id="124" name="TextBox 16">
              <a:extLst>
                <a:ext uri="{FF2B5EF4-FFF2-40B4-BE49-F238E27FC236}">
                  <a16:creationId xmlns:a16="http://schemas.microsoft.com/office/drawing/2014/main" id="{F71CFD2E-FEF1-42C0-8434-956F0F91FEF3}"/>
                </a:ext>
              </a:extLst>
            </p:cNvPr>
            <p:cNvSpPr txBox="1"/>
            <p:nvPr/>
          </p:nvSpPr>
          <p:spPr>
            <a:xfrm>
              <a:off x="1946058" y="3573016"/>
              <a:ext cx="260449" cy="412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/>
                <a:t>1</a:t>
              </a:r>
              <a:endParaRPr lang="zh-CN" altLang="en-US" sz="800" dirty="0"/>
            </a:p>
          </p:txBody>
        </p:sp>
        <p:sp>
          <p:nvSpPr>
            <p:cNvPr id="125" name="TextBox 18">
              <a:extLst>
                <a:ext uri="{FF2B5EF4-FFF2-40B4-BE49-F238E27FC236}">
                  <a16:creationId xmlns:a16="http://schemas.microsoft.com/office/drawing/2014/main" id="{387FC743-DB82-4624-BE76-F04D71606314}"/>
                </a:ext>
              </a:extLst>
            </p:cNvPr>
            <p:cNvSpPr txBox="1"/>
            <p:nvPr/>
          </p:nvSpPr>
          <p:spPr>
            <a:xfrm>
              <a:off x="1931249" y="5517231"/>
              <a:ext cx="260449" cy="412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/>
                <a:t>8</a:t>
              </a:r>
              <a:endParaRPr lang="zh-CN" altLang="en-US" sz="800" dirty="0"/>
            </a:p>
          </p:txBody>
        </p:sp>
        <p:sp>
          <p:nvSpPr>
            <p:cNvPr id="126" name="TextBox 19">
              <a:extLst>
                <a:ext uri="{FF2B5EF4-FFF2-40B4-BE49-F238E27FC236}">
                  <a16:creationId xmlns:a16="http://schemas.microsoft.com/office/drawing/2014/main" id="{99725E07-6489-47B3-8217-9221AC8BAE80}"/>
                </a:ext>
              </a:extLst>
            </p:cNvPr>
            <p:cNvSpPr txBox="1"/>
            <p:nvPr/>
          </p:nvSpPr>
          <p:spPr>
            <a:xfrm>
              <a:off x="1183585" y="4221088"/>
              <a:ext cx="404464" cy="884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/>
                <a:t>ANY</a:t>
              </a:r>
              <a:endParaRPr lang="zh-CN" altLang="en-US" sz="800" dirty="0"/>
            </a:p>
          </p:txBody>
        </p:sp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B4A517B0-0D1F-4DF2-A3F3-664FED3E986E}"/>
                </a:ext>
              </a:extLst>
            </p:cNvPr>
            <p:cNvSpPr/>
            <p:nvPr/>
          </p:nvSpPr>
          <p:spPr bwMode="auto">
            <a:xfrm>
              <a:off x="4928002" y="3897052"/>
              <a:ext cx="1080120" cy="97210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E3BA8E84-6C28-48DB-B2A3-762D2238B739}"/>
                </a:ext>
              </a:extLst>
            </p:cNvPr>
            <p:cNvSpPr/>
            <p:nvPr/>
          </p:nvSpPr>
          <p:spPr bwMode="auto">
            <a:xfrm>
              <a:off x="3559850" y="5104781"/>
              <a:ext cx="1080120" cy="972108"/>
            </a:xfrm>
            <a:prstGeom prst="rect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129" name="右大括号 128">
              <a:extLst>
                <a:ext uri="{FF2B5EF4-FFF2-40B4-BE49-F238E27FC236}">
                  <a16:creationId xmlns:a16="http://schemas.microsoft.com/office/drawing/2014/main" id="{7DDE2DFC-AFD6-4EB6-BCB3-58AB420E501D}"/>
                </a:ext>
              </a:extLst>
            </p:cNvPr>
            <p:cNvSpPr/>
            <p:nvPr/>
          </p:nvSpPr>
          <p:spPr bwMode="auto">
            <a:xfrm>
              <a:off x="2407722" y="3735034"/>
              <a:ext cx="360040" cy="1998222"/>
            </a:xfrm>
            <a:prstGeom prst="rightBrac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cxnSp>
          <p:nvCxnSpPr>
            <p:cNvPr id="130" name="直接箭头连接符 129">
              <a:extLst>
                <a:ext uri="{FF2B5EF4-FFF2-40B4-BE49-F238E27FC236}">
                  <a16:creationId xmlns:a16="http://schemas.microsoft.com/office/drawing/2014/main" id="{4C11FEAE-57AE-4ABB-A546-77DABB003D30}"/>
                </a:ext>
              </a:extLst>
            </p:cNvPr>
            <p:cNvCxnSpPr/>
            <p:nvPr/>
          </p:nvCxnSpPr>
          <p:spPr bwMode="auto">
            <a:xfrm>
              <a:off x="2767762" y="4734145"/>
              <a:ext cx="792088" cy="783087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1" name="TextBox 30">
              <a:extLst>
                <a:ext uri="{FF2B5EF4-FFF2-40B4-BE49-F238E27FC236}">
                  <a16:creationId xmlns:a16="http://schemas.microsoft.com/office/drawing/2014/main" id="{4A1017A6-BBA7-4E8E-BD8A-0FC528D61B31}"/>
                </a:ext>
              </a:extLst>
            </p:cNvPr>
            <p:cNvSpPr txBox="1"/>
            <p:nvPr/>
          </p:nvSpPr>
          <p:spPr>
            <a:xfrm>
              <a:off x="5108022" y="4172856"/>
              <a:ext cx="720079" cy="648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/>
                <a:t>AMP</a:t>
              </a:r>
              <a:endParaRPr lang="zh-CN" altLang="en-US" sz="800" dirty="0"/>
            </a:p>
          </p:txBody>
        </p:sp>
        <p:sp>
          <p:nvSpPr>
            <p:cNvPr id="132" name="TextBox 2047">
              <a:extLst>
                <a:ext uri="{FF2B5EF4-FFF2-40B4-BE49-F238E27FC236}">
                  <a16:creationId xmlns:a16="http://schemas.microsoft.com/office/drawing/2014/main" id="{09FC8805-B030-4C92-B582-B6766D692640}"/>
                </a:ext>
              </a:extLst>
            </p:cNvPr>
            <p:cNvSpPr txBox="1"/>
            <p:nvPr/>
          </p:nvSpPr>
          <p:spPr>
            <a:xfrm>
              <a:off x="3847883" y="5406169"/>
              <a:ext cx="720079" cy="648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/>
                <a:t>GFP</a:t>
              </a:r>
              <a:endParaRPr lang="zh-CN" altLang="en-US" sz="800" dirty="0"/>
            </a:p>
          </p:txBody>
        </p:sp>
        <p:sp>
          <p:nvSpPr>
            <p:cNvPr id="133" name="左右箭头 2048">
              <a:extLst>
                <a:ext uri="{FF2B5EF4-FFF2-40B4-BE49-F238E27FC236}">
                  <a16:creationId xmlns:a16="http://schemas.microsoft.com/office/drawing/2014/main" id="{B36BD115-288F-40BB-BEED-A4A164B79CA6}"/>
                </a:ext>
              </a:extLst>
            </p:cNvPr>
            <p:cNvSpPr/>
            <p:nvPr/>
          </p:nvSpPr>
          <p:spPr bwMode="auto">
            <a:xfrm>
              <a:off x="4639970" y="5445224"/>
              <a:ext cx="3456384" cy="145611"/>
            </a:xfrm>
            <a:prstGeom prst="leftRightArrow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134" name="左右箭头 34">
              <a:extLst>
                <a:ext uri="{FF2B5EF4-FFF2-40B4-BE49-F238E27FC236}">
                  <a16:creationId xmlns:a16="http://schemas.microsoft.com/office/drawing/2014/main" id="{4845E905-B004-4F47-BB4D-0CBDD25932AD}"/>
                </a:ext>
              </a:extLst>
            </p:cNvPr>
            <p:cNvSpPr/>
            <p:nvPr/>
          </p:nvSpPr>
          <p:spPr bwMode="auto">
            <a:xfrm>
              <a:off x="6008122" y="4149080"/>
              <a:ext cx="2088232" cy="135822"/>
            </a:xfrm>
            <a:prstGeom prst="leftRightArrow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135" name="TextBox 2050">
              <a:extLst>
                <a:ext uri="{FF2B5EF4-FFF2-40B4-BE49-F238E27FC236}">
                  <a16:creationId xmlns:a16="http://schemas.microsoft.com/office/drawing/2014/main" id="{1BE86AC8-5CD1-433D-AEAD-0ACFD6396A35}"/>
                </a:ext>
              </a:extLst>
            </p:cNvPr>
            <p:cNvSpPr txBox="1"/>
            <p:nvPr/>
          </p:nvSpPr>
          <p:spPr>
            <a:xfrm>
              <a:off x="6440169" y="4295642"/>
              <a:ext cx="1368153" cy="412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/>
                <a:t>SDH</a:t>
              </a:r>
              <a:r>
                <a:rPr lang="zh-CN" altLang="en-US" sz="800" dirty="0"/>
                <a:t>背板</a:t>
              </a:r>
            </a:p>
          </p:txBody>
        </p:sp>
        <p:sp>
          <p:nvSpPr>
            <p:cNvPr id="136" name="TextBox 36">
              <a:extLst>
                <a:ext uri="{FF2B5EF4-FFF2-40B4-BE49-F238E27FC236}">
                  <a16:creationId xmlns:a16="http://schemas.microsoft.com/office/drawing/2014/main" id="{7571D0FD-990C-43C3-A0AB-79A07FF603BB}"/>
                </a:ext>
              </a:extLst>
            </p:cNvPr>
            <p:cNvSpPr txBox="1"/>
            <p:nvPr/>
          </p:nvSpPr>
          <p:spPr>
            <a:xfrm>
              <a:off x="5684086" y="5664716"/>
              <a:ext cx="1368153" cy="412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800" dirty="0"/>
                <a:t>分组背板</a:t>
              </a:r>
            </a:p>
          </p:txBody>
        </p:sp>
        <p:sp>
          <p:nvSpPr>
            <p:cNvPr id="137" name="矩形 136">
              <a:extLst>
                <a:ext uri="{FF2B5EF4-FFF2-40B4-BE49-F238E27FC236}">
                  <a16:creationId xmlns:a16="http://schemas.microsoft.com/office/drawing/2014/main" id="{425FEF6B-06FF-4D81-B7E2-128A725F5195}"/>
                </a:ext>
              </a:extLst>
            </p:cNvPr>
            <p:cNvSpPr/>
            <p:nvPr/>
          </p:nvSpPr>
          <p:spPr bwMode="auto">
            <a:xfrm>
              <a:off x="3379830" y="1628800"/>
              <a:ext cx="2448272" cy="157630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138" name="TextBox 2056">
              <a:extLst>
                <a:ext uri="{FF2B5EF4-FFF2-40B4-BE49-F238E27FC236}">
                  <a16:creationId xmlns:a16="http://schemas.microsoft.com/office/drawing/2014/main" id="{5125AF4A-D38A-41CF-B942-ECCF995B3D84}"/>
                </a:ext>
              </a:extLst>
            </p:cNvPr>
            <p:cNvSpPr txBox="1"/>
            <p:nvPr/>
          </p:nvSpPr>
          <p:spPr>
            <a:xfrm>
              <a:off x="4104457" y="2213573"/>
              <a:ext cx="1368153" cy="412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/>
                <a:t>ODUk</a:t>
              </a:r>
              <a:endParaRPr lang="zh-CN" altLang="en-US" sz="800" dirty="0"/>
            </a:p>
          </p:txBody>
        </p:sp>
        <p:sp>
          <p:nvSpPr>
            <p:cNvPr id="139" name="上下箭头 2060">
              <a:extLst>
                <a:ext uri="{FF2B5EF4-FFF2-40B4-BE49-F238E27FC236}">
                  <a16:creationId xmlns:a16="http://schemas.microsoft.com/office/drawing/2014/main" id="{4B4FC393-6C09-480A-A202-C0EA48850C26}"/>
                </a:ext>
              </a:extLst>
            </p:cNvPr>
            <p:cNvSpPr/>
            <p:nvPr/>
          </p:nvSpPr>
          <p:spPr bwMode="auto">
            <a:xfrm>
              <a:off x="5288042" y="3205106"/>
              <a:ext cx="288032" cy="691946"/>
            </a:xfrm>
            <a:prstGeom prst="upDownArrow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140" name="上下箭头 2061">
              <a:extLst>
                <a:ext uri="{FF2B5EF4-FFF2-40B4-BE49-F238E27FC236}">
                  <a16:creationId xmlns:a16="http://schemas.microsoft.com/office/drawing/2014/main" id="{916EF46A-9CB7-4B67-BF0A-BBF59A5276BF}"/>
                </a:ext>
              </a:extLst>
            </p:cNvPr>
            <p:cNvSpPr/>
            <p:nvPr/>
          </p:nvSpPr>
          <p:spPr bwMode="auto">
            <a:xfrm>
              <a:off x="3847882" y="3205106"/>
              <a:ext cx="360040" cy="1899675"/>
            </a:xfrm>
            <a:prstGeom prst="upDownArrow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141" name="左右箭头 2062">
              <a:extLst>
                <a:ext uri="{FF2B5EF4-FFF2-40B4-BE49-F238E27FC236}">
                  <a16:creationId xmlns:a16="http://schemas.microsoft.com/office/drawing/2014/main" id="{47C3A418-C73E-4AE2-B7EA-ECE477561E75}"/>
                </a:ext>
              </a:extLst>
            </p:cNvPr>
            <p:cNvSpPr/>
            <p:nvPr/>
          </p:nvSpPr>
          <p:spPr bwMode="auto">
            <a:xfrm>
              <a:off x="2371718" y="1876182"/>
              <a:ext cx="1008112" cy="184666"/>
            </a:xfrm>
            <a:prstGeom prst="leftRightArrow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sp>
          <p:nvSpPr>
            <p:cNvPr id="142" name="左右箭头 50">
              <a:extLst>
                <a:ext uri="{FF2B5EF4-FFF2-40B4-BE49-F238E27FC236}">
                  <a16:creationId xmlns:a16="http://schemas.microsoft.com/office/drawing/2014/main" id="{2EF52A85-A612-440F-BB56-50C34E8DC6C8}"/>
                </a:ext>
              </a:extLst>
            </p:cNvPr>
            <p:cNvSpPr/>
            <p:nvPr/>
          </p:nvSpPr>
          <p:spPr bwMode="auto">
            <a:xfrm>
              <a:off x="2371718" y="2528900"/>
              <a:ext cx="1008112" cy="184666"/>
            </a:xfrm>
            <a:prstGeom prst="leftRightArrow">
              <a:avLst/>
            </a:prstGeom>
            <a:solidFill>
              <a:srgbClr val="EAEA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68275" marR="0" indent="-168275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Tx/>
                <a:buFont typeface="Wingdings" pitchFamily="2" charset="2"/>
                <a:buNone/>
                <a:tabLst/>
              </a:pPr>
              <a:endParaRPr kumimoji="0" lang="zh-CN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Arial" charset="0"/>
              </a:endParaRPr>
            </a:p>
          </p:txBody>
        </p:sp>
        <p:cxnSp>
          <p:nvCxnSpPr>
            <p:cNvPr id="143" name="直接箭头连接符 142">
              <a:extLst>
                <a:ext uri="{FF2B5EF4-FFF2-40B4-BE49-F238E27FC236}">
                  <a16:creationId xmlns:a16="http://schemas.microsoft.com/office/drawing/2014/main" id="{D2B76F22-5180-409C-89DD-40F7CFA44604}"/>
                </a:ext>
              </a:extLst>
            </p:cNvPr>
            <p:cNvCxnSpPr/>
            <p:nvPr/>
          </p:nvCxnSpPr>
          <p:spPr bwMode="auto">
            <a:xfrm flipV="1">
              <a:off x="2767762" y="4423241"/>
              <a:ext cx="2160240" cy="310906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4" name="TextBox 2063">
              <a:extLst>
                <a:ext uri="{FF2B5EF4-FFF2-40B4-BE49-F238E27FC236}">
                  <a16:creationId xmlns:a16="http://schemas.microsoft.com/office/drawing/2014/main" id="{7A578DD2-482B-4427-B4C7-12F8FCE2B266}"/>
                </a:ext>
              </a:extLst>
            </p:cNvPr>
            <p:cNvSpPr txBox="1"/>
            <p:nvPr/>
          </p:nvSpPr>
          <p:spPr>
            <a:xfrm rot="21100375">
              <a:off x="2987824" y="4176794"/>
              <a:ext cx="860059" cy="412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800" dirty="0"/>
            </a:p>
          </p:txBody>
        </p:sp>
        <p:sp>
          <p:nvSpPr>
            <p:cNvPr id="145" name="TextBox 2064">
              <a:extLst>
                <a:ext uri="{FF2B5EF4-FFF2-40B4-BE49-F238E27FC236}">
                  <a16:creationId xmlns:a16="http://schemas.microsoft.com/office/drawing/2014/main" id="{D2F2D3BC-592E-4C63-97E0-4A1A0D141D8F}"/>
                </a:ext>
              </a:extLst>
            </p:cNvPr>
            <p:cNvSpPr txBox="1"/>
            <p:nvPr/>
          </p:nvSpPr>
          <p:spPr>
            <a:xfrm rot="21156694">
              <a:off x="2767762" y="4273996"/>
              <a:ext cx="940141" cy="412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/>
                <a:t>SDH</a:t>
              </a:r>
              <a:endParaRPr lang="zh-CN" altLang="en-US" sz="800" dirty="0"/>
            </a:p>
          </p:txBody>
        </p:sp>
        <p:sp>
          <p:nvSpPr>
            <p:cNvPr id="146" name="TextBox 53">
              <a:extLst>
                <a:ext uri="{FF2B5EF4-FFF2-40B4-BE49-F238E27FC236}">
                  <a16:creationId xmlns:a16="http://schemas.microsoft.com/office/drawing/2014/main" id="{51C2F57C-64D8-40C0-AB85-B65E495FD028}"/>
                </a:ext>
              </a:extLst>
            </p:cNvPr>
            <p:cNvSpPr txBox="1"/>
            <p:nvPr/>
          </p:nvSpPr>
          <p:spPr>
            <a:xfrm rot="2729593">
              <a:off x="2747688" y="5157552"/>
              <a:ext cx="572171" cy="465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/>
                <a:t>GE</a:t>
              </a:r>
              <a:endParaRPr lang="zh-CN" altLang="en-US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3632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目录</a:t>
            </a:r>
          </a:p>
        </p:txBody>
      </p:sp>
      <p:sp>
        <p:nvSpPr>
          <p:cNvPr id="6" name="Line 43"/>
          <p:cNvSpPr>
            <a:spLocks noChangeShapeType="1"/>
          </p:cNvSpPr>
          <p:nvPr/>
        </p:nvSpPr>
        <p:spPr bwMode="auto">
          <a:xfrm>
            <a:off x="2455009" y="3799304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>
            <a:off x="2455009" y="3206648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Line 43"/>
          <p:cNvSpPr>
            <a:spLocks noChangeShapeType="1"/>
          </p:cNvSpPr>
          <p:nvPr/>
        </p:nvSpPr>
        <p:spPr bwMode="auto">
          <a:xfrm>
            <a:off x="2455009" y="2623657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3446579" y="1632842"/>
            <a:ext cx="26732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indent="177800" algn="ctr"/>
            <a:r>
              <a:rPr lang="en-US" altLang="zh-CN" sz="1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OTN</a:t>
            </a:r>
            <a:r>
              <a:rPr lang="zh-CN" altLang="en-US" sz="1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网络概述与分层结构</a:t>
            </a:r>
            <a:endParaRPr lang="en-US" altLang="zh-CN" sz="16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Line 40"/>
          <p:cNvSpPr>
            <a:spLocks noChangeShapeType="1"/>
          </p:cNvSpPr>
          <p:nvPr/>
        </p:nvSpPr>
        <p:spPr bwMode="auto">
          <a:xfrm>
            <a:off x="2455009" y="2037928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3754357" y="2224693"/>
            <a:ext cx="20576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indent="177800">
              <a:defRPr sz="2200" b="1">
                <a:ln w="12700">
                  <a:solidFill>
                    <a:schemeClr val="bg1"/>
                  </a:solidFill>
                  <a:prstDash val="solid"/>
                </a:ln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OTN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帧结构与开销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142744" y="2151185"/>
            <a:ext cx="558000" cy="486000"/>
            <a:chOff x="2142744" y="2151185"/>
            <a:chExt cx="558000" cy="486000"/>
          </a:xfrm>
        </p:grpSpPr>
        <p:sp>
          <p:nvSpPr>
            <p:cNvPr id="13" name="AutoShape 37"/>
            <p:cNvSpPr>
              <a:spLocks noChangeArrowheads="1"/>
            </p:cNvSpPr>
            <p:nvPr/>
          </p:nvSpPr>
          <p:spPr bwMode="gray">
            <a:xfrm>
              <a:off x="2147427" y="2159459"/>
              <a:ext cx="553317" cy="477726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AutoShape 38"/>
            <p:cNvSpPr>
              <a:spLocks noChangeArrowheads="1"/>
            </p:cNvSpPr>
            <p:nvPr/>
          </p:nvSpPr>
          <p:spPr bwMode="gray">
            <a:xfrm>
              <a:off x="2142744" y="2151185"/>
              <a:ext cx="553317" cy="477726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AutoShape 39"/>
            <p:cNvSpPr>
              <a:spLocks noChangeArrowheads="1"/>
            </p:cNvSpPr>
            <p:nvPr/>
          </p:nvSpPr>
          <p:spPr bwMode="gray">
            <a:xfrm>
              <a:off x="2175165" y="2179964"/>
              <a:ext cx="486314" cy="420169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47B36"/>
                </a:gs>
                <a:gs pos="100000">
                  <a:srgbClr val="72B143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Text Box 45"/>
            <p:cNvSpPr txBox="1">
              <a:spLocks noChangeArrowheads="1"/>
            </p:cNvSpPr>
            <p:nvPr/>
          </p:nvSpPr>
          <p:spPr bwMode="gray">
            <a:xfrm>
              <a:off x="2270901" y="2205836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宋体" charset="-122"/>
                </a:rPr>
                <a:t>2</a:t>
              </a:r>
            </a:p>
          </p:txBody>
        </p:sp>
      </p:grp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3654714" y="2816544"/>
            <a:ext cx="22569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indent="177800" algn="ctr">
              <a:defRPr sz="2200" b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600" dirty="0"/>
              <a:t>OTN-8AT2</a:t>
            </a:r>
            <a:r>
              <a:rPr lang="zh-CN" altLang="en-US" sz="1600" dirty="0"/>
              <a:t>板卡介绍</a:t>
            </a:r>
            <a:endParaRPr lang="en-US" altLang="zh-CN" sz="1600" dirty="0"/>
          </a:p>
        </p:txBody>
      </p:sp>
      <p:grpSp>
        <p:nvGrpSpPr>
          <p:cNvPr id="5" name="组合 4"/>
          <p:cNvGrpSpPr/>
          <p:nvPr/>
        </p:nvGrpSpPr>
        <p:grpSpPr>
          <a:xfrm>
            <a:off x="2142745" y="2738039"/>
            <a:ext cx="558000" cy="486000"/>
            <a:chOff x="2142745" y="2738039"/>
            <a:chExt cx="558000" cy="486000"/>
          </a:xfrm>
        </p:grpSpPr>
        <p:sp>
          <p:nvSpPr>
            <p:cNvPr id="19" name="AutoShape 37"/>
            <p:cNvSpPr>
              <a:spLocks noChangeArrowheads="1"/>
            </p:cNvSpPr>
            <p:nvPr/>
          </p:nvSpPr>
          <p:spPr bwMode="gray">
            <a:xfrm>
              <a:off x="2147428" y="2746313"/>
              <a:ext cx="553317" cy="477726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AutoShape 38"/>
            <p:cNvSpPr>
              <a:spLocks noChangeArrowheads="1"/>
            </p:cNvSpPr>
            <p:nvPr/>
          </p:nvSpPr>
          <p:spPr bwMode="gray">
            <a:xfrm>
              <a:off x="2142745" y="2738039"/>
              <a:ext cx="553317" cy="477726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AutoShape 39"/>
            <p:cNvSpPr>
              <a:spLocks noChangeArrowheads="1"/>
            </p:cNvSpPr>
            <p:nvPr/>
          </p:nvSpPr>
          <p:spPr bwMode="gray">
            <a:xfrm>
              <a:off x="2175166" y="2766818"/>
              <a:ext cx="486314" cy="420169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47B36"/>
                </a:gs>
                <a:gs pos="100000">
                  <a:srgbClr val="72B143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 Box 45"/>
            <p:cNvSpPr txBox="1">
              <a:spLocks noChangeArrowheads="1"/>
            </p:cNvSpPr>
            <p:nvPr/>
          </p:nvSpPr>
          <p:spPr bwMode="gray">
            <a:xfrm>
              <a:off x="2270901" y="2795754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宋体" charset="-122"/>
                </a:rPr>
                <a:t>3</a:t>
              </a:r>
            </a:p>
          </p:txBody>
        </p:sp>
      </p:grp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3651764" y="3408395"/>
            <a:ext cx="22628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indent="177800" algn="ctr">
              <a:defRPr sz="2200" b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600" dirty="0">
                <a:solidFill>
                  <a:schemeClr val="tx1"/>
                </a:solidFill>
              </a:rPr>
              <a:t>OTN</a:t>
            </a:r>
            <a:r>
              <a:rPr lang="zh-CN" altLang="en-US" sz="1600" dirty="0">
                <a:solidFill>
                  <a:schemeClr val="tx1"/>
                </a:solidFill>
              </a:rPr>
              <a:t>接入设备的组网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grpSp>
        <p:nvGrpSpPr>
          <p:cNvPr id="24" name="Group 36"/>
          <p:cNvGrpSpPr>
            <a:grpSpLocks/>
          </p:cNvGrpSpPr>
          <p:nvPr/>
        </p:nvGrpSpPr>
        <p:grpSpPr bwMode="auto">
          <a:xfrm>
            <a:off x="2142744" y="3324893"/>
            <a:ext cx="558000" cy="486000"/>
            <a:chOff x="3174" y="2656"/>
            <a:chExt cx="1549" cy="1351"/>
          </a:xfrm>
        </p:grpSpPr>
        <p:sp>
          <p:nvSpPr>
            <p:cNvPr id="25" name="AutoShape 3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AutoShape 3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AutoShape 3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F497D"/>
                </a:gs>
                <a:gs pos="100000">
                  <a:srgbClr val="558ED5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8" name="Text Box 45"/>
          <p:cNvSpPr txBox="1">
            <a:spLocks noChangeArrowheads="1"/>
          </p:cNvSpPr>
          <p:nvPr/>
        </p:nvSpPr>
        <p:spPr bwMode="gray">
          <a:xfrm>
            <a:off x="2270901" y="3381483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宋体" charset="-122"/>
              </a:rPr>
              <a:t>4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142970" y="1563638"/>
            <a:ext cx="557549" cy="486693"/>
            <a:chOff x="2142970" y="1563638"/>
            <a:chExt cx="557549" cy="486693"/>
          </a:xfrm>
        </p:grpSpPr>
        <p:sp>
          <p:nvSpPr>
            <p:cNvPr id="42" name="AutoShape 33"/>
            <p:cNvSpPr>
              <a:spLocks noChangeArrowheads="1"/>
            </p:cNvSpPr>
            <p:nvPr/>
          </p:nvSpPr>
          <p:spPr bwMode="gray">
            <a:xfrm>
              <a:off x="2147649" y="1571924"/>
              <a:ext cx="552870" cy="478407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AutoShape 34"/>
            <p:cNvSpPr>
              <a:spLocks noChangeArrowheads="1"/>
            </p:cNvSpPr>
            <p:nvPr/>
          </p:nvSpPr>
          <p:spPr bwMode="gray">
            <a:xfrm>
              <a:off x="2142970" y="1563638"/>
              <a:ext cx="552870" cy="478407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AutoShape 35"/>
            <p:cNvSpPr>
              <a:spLocks noChangeArrowheads="1"/>
            </p:cNvSpPr>
            <p:nvPr/>
          </p:nvSpPr>
          <p:spPr bwMode="gray">
            <a:xfrm>
              <a:off x="2175365" y="1592458"/>
              <a:ext cx="485921" cy="4207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47B36"/>
                </a:gs>
                <a:gs pos="100000">
                  <a:srgbClr val="72B143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 Box 42"/>
            <p:cNvSpPr txBox="1">
              <a:spLocks noChangeArrowheads="1"/>
            </p:cNvSpPr>
            <p:nvPr/>
          </p:nvSpPr>
          <p:spPr bwMode="gray">
            <a:xfrm>
              <a:off x="2270901" y="1608991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宋体" charset="-122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97496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465585-40E7-4615-806E-EECBF1EC6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OTN/MS-OTN</a:t>
            </a:r>
            <a:r>
              <a:rPr lang="zh-CN" altLang="en-US" dirty="0"/>
              <a:t>与接入设备的组网</a:t>
            </a:r>
          </a:p>
        </p:txBody>
      </p:sp>
      <p:sp>
        <p:nvSpPr>
          <p:cNvPr id="284" name="文本框 283">
            <a:extLst>
              <a:ext uri="{FF2B5EF4-FFF2-40B4-BE49-F238E27FC236}">
                <a16:creationId xmlns:a16="http://schemas.microsoft.com/office/drawing/2014/main" id="{DDC6CC2B-18DA-4B57-BC71-0C59EF832CE0}"/>
              </a:ext>
            </a:extLst>
          </p:cNvPr>
          <p:cNvSpPr txBox="1"/>
          <p:nvPr/>
        </p:nvSpPr>
        <p:spPr>
          <a:xfrm>
            <a:off x="9065" y="1460036"/>
            <a:ext cx="646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zh-CN" altLang="en-US" sz="12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核心层</a:t>
            </a:r>
          </a:p>
        </p:txBody>
      </p:sp>
      <p:sp>
        <p:nvSpPr>
          <p:cNvPr id="285" name="文本框 284">
            <a:extLst>
              <a:ext uri="{FF2B5EF4-FFF2-40B4-BE49-F238E27FC236}">
                <a16:creationId xmlns:a16="http://schemas.microsoft.com/office/drawing/2014/main" id="{826818EC-7551-4D7A-AC34-238F3840BD41}"/>
              </a:ext>
            </a:extLst>
          </p:cNvPr>
          <p:cNvSpPr txBox="1"/>
          <p:nvPr/>
        </p:nvSpPr>
        <p:spPr>
          <a:xfrm>
            <a:off x="-23083" y="2344994"/>
            <a:ext cx="646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zh-CN" altLang="en-US" sz="12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汇聚层</a:t>
            </a:r>
          </a:p>
        </p:txBody>
      </p:sp>
      <p:sp>
        <p:nvSpPr>
          <p:cNvPr id="286" name="文本框 285">
            <a:extLst>
              <a:ext uri="{FF2B5EF4-FFF2-40B4-BE49-F238E27FC236}">
                <a16:creationId xmlns:a16="http://schemas.microsoft.com/office/drawing/2014/main" id="{B2D2A26A-F148-44EC-95E7-B669DA9AA6BD}"/>
              </a:ext>
            </a:extLst>
          </p:cNvPr>
          <p:cNvSpPr txBox="1"/>
          <p:nvPr/>
        </p:nvSpPr>
        <p:spPr>
          <a:xfrm>
            <a:off x="-20415" y="3093920"/>
            <a:ext cx="646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zh-CN" altLang="en-US" sz="12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二级</a:t>
            </a:r>
            <a:endParaRPr lang="en-US" altLang="zh-CN" sz="1200" dirty="0">
              <a:solidFill>
                <a:prstClr val="black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 defTabSz="685800">
              <a:defRPr/>
            </a:pPr>
            <a:r>
              <a:rPr lang="zh-CN" altLang="en-US" sz="12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汇聚层</a:t>
            </a:r>
          </a:p>
        </p:txBody>
      </p:sp>
      <p:sp>
        <p:nvSpPr>
          <p:cNvPr id="287" name="文本框 286">
            <a:extLst>
              <a:ext uri="{FF2B5EF4-FFF2-40B4-BE49-F238E27FC236}">
                <a16:creationId xmlns:a16="http://schemas.microsoft.com/office/drawing/2014/main" id="{A74E0DB3-EB5E-4D73-ADA6-CEF5029A4469}"/>
              </a:ext>
            </a:extLst>
          </p:cNvPr>
          <p:cNvSpPr txBox="1"/>
          <p:nvPr/>
        </p:nvSpPr>
        <p:spPr>
          <a:xfrm>
            <a:off x="9065" y="4302597"/>
            <a:ext cx="646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zh-CN" altLang="en-US" sz="1200" dirty="0">
                <a:solidFill>
                  <a:prstClr val="black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接入层</a:t>
            </a:r>
          </a:p>
        </p:txBody>
      </p:sp>
      <p:sp>
        <p:nvSpPr>
          <p:cNvPr id="289" name="文本框 288">
            <a:extLst>
              <a:ext uri="{FF2B5EF4-FFF2-40B4-BE49-F238E27FC236}">
                <a16:creationId xmlns:a16="http://schemas.microsoft.com/office/drawing/2014/main" id="{415086F5-FA09-49C2-A1EC-44EFE185B24E}"/>
              </a:ext>
            </a:extLst>
          </p:cNvPr>
          <p:cNvSpPr txBox="1"/>
          <p:nvPr/>
        </p:nvSpPr>
        <p:spPr>
          <a:xfrm>
            <a:off x="5340283" y="1398560"/>
            <a:ext cx="5629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350" dirty="0" err="1">
                <a:solidFill>
                  <a:srgbClr val="002060"/>
                </a:solidFill>
                <a:latin typeface="Consolas" panose="020B0609020204030204" pitchFamily="49" charset="0"/>
                <a:ea typeface="宋体" panose="02010600030101010101" pitchFamily="2" charset="-122"/>
              </a:rPr>
              <a:t>ODUk</a:t>
            </a:r>
            <a:endParaRPr lang="zh-CN" altLang="en-US" sz="1350" dirty="0">
              <a:solidFill>
                <a:srgbClr val="002060"/>
              </a:solidFill>
              <a:latin typeface="Consolas" panose="020B0609020204030204" pitchFamily="49" charset="0"/>
              <a:ea typeface="宋体" panose="02010600030101010101" pitchFamily="2" charset="-122"/>
            </a:endParaRPr>
          </a:p>
        </p:txBody>
      </p:sp>
      <p:sp>
        <p:nvSpPr>
          <p:cNvPr id="290" name="文本框 289">
            <a:extLst>
              <a:ext uri="{FF2B5EF4-FFF2-40B4-BE49-F238E27FC236}">
                <a16:creationId xmlns:a16="http://schemas.microsoft.com/office/drawing/2014/main" id="{161E6435-812C-4419-B7E6-21F81ADEF631}"/>
              </a:ext>
            </a:extLst>
          </p:cNvPr>
          <p:cNvSpPr txBox="1"/>
          <p:nvPr/>
        </p:nvSpPr>
        <p:spPr>
          <a:xfrm>
            <a:off x="5340283" y="2340280"/>
            <a:ext cx="5629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350" dirty="0" err="1">
                <a:solidFill>
                  <a:srgbClr val="002060"/>
                </a:solidFill>
                <a:latin typeface="Consolas" panose="020B0609020204030204" pitchFamily="49" charset="0"/>
                <a:ea typeface="宋体" panose="02010600030101010101" pitchFamily="2" charset="-122"/>
              </a:rPr>
              <a:t>ODUk</a:t>
            </a:r>
            <a:endParaRPr lang="zh-CN" altLang="en-US" sz="1350" dirty="0">
              <a:solidFill>
                <a:srgbClr val="002060"/>
              </a:solidFill>
              <a:latin typeface="Consolas" panose="020B0609020204030204" pitchFamily="49" charset="0"/>
              <a:ea typeface="宋体" panose="02010600030101010101" pitchFamily="2" charset="-122"/>
            </a:endParaRPr>
          </a:p>
        </p:txBody>
      </p:sp>
      <p:sp>
        <p:nvSpPr>
          <p:cNvPr id="291" name="文本框 290">
            <a:extLst>
              <a:ext uri="{FF2B5EF4-FFF2-40B4-BE49-F238E27FC236}">
                <a16:creationId xmlns:a16="http://schemas.microsoft.com/office/drawing/2014/main" id="{719731AD-6248-42BD-B1C7-14D38280A71A}"/>
              </a:ext>
            </a:extLst>
          </p:cNvPr>
          <p:cNvSpPr txBox="1"/>
          <p:nvPr/>
        </p:nvSpPr>
        <p:spPr>
          <a:xfrm>
            <a:off x="5318001" y="3183526"/>
            <a:ext cx="5629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350" dirty="0" err="1">
                <a:solidFill>
                  <a:srgbClr val="002060"/>
                </a:solidFill>
                <a:latin typeface="Consolas" panose="020B0609020204030204" pitchFamily="49" charset="0"/>
                <a:ea typeface="宋体" panose="02010600030101010101" pitchFamily="2" charset="-122"/>
              </a:rPr>
              <a:t>ODUk</a:t>
            </a:r>
            <a:endParaRPr lang="en-US" altLang="zh-CN" sz="1350" dirty="0">
              <a:solidFill>
                <a:srgbClr val="002060"/>
              </a:solidFill>
              <a:latin typeface="Consolas" panose="020B0609020204030204" pitchFamily="49" charset="0"/>
              <a:ea typeface="宋体" panose="02010600030101010101" pitchFamily="2" charset="-122"/>
            </a:endParaRPr>
          </a:p>
          <a:p>
            <a:pPr algn="ctr" defTabSz="685800">
              <a:defRPr/>
            </a:pPr>
            <a:r>
              <a:rPr lang="en-US" altLang="zh-CN" sz="1350" dirty="0">
                <a:solidFill>
                  <a:srgbClr val="002060"/>
                </a:solidFill>
                <a:latin typeface="Consolas" panose="020B0609020204030204" pitchFamily="49" charset="0"/>
                <a:ea typeface="宋体" panose="02010600030101010101" pitchFamily="2" charset="-122"/>
              </a:rPr>
              <a:t>VC</a:t>
            </a:r>
            <a:endParaRPr lang="zh-CN" altLang="en-US" sz="1350" dirty="0">
              <a:solidFill>
                <a:srgbClr val="002060"/>
              </a:solidFill>
              <a:latin typeface="Consolas" panose="020B0609020204030204" pitchFamily="49" charset="0"/>
              <a:ea typeface="宋体" panose="02010600030101010101" pitchFamily="2" charset="-122"/>
            </a:endParaRPr>
          </a:p>
        </p:txBody>
      </p:sp>
      <p:sp>
        <p:nvSpPr>
          <p:cNvPr id="292" name="文本框 291">
            <a:extLst>
              <a:ext uri="{FF2B5EF4-FFF2-40B4-BE49-F238E27FC236}">
                <a16:creationId xmlns:a16="http://schemas.microsoft.com/office/drawing/2014/main" id="{4CB20088-D60C-46F5-BB4C-B87ECFC5C795}"/>
              </a:ext>
            </a:extLst>
          </p:cNvPr>
          <p:cNvSpPr txBox="1"/>
          <p:nvPr/>
        </p:nvSpPr>
        <p:spPr>
          <a:xfrm>
            <a:off x="5318001" y="3912935"/>
            <a:ext cx="5629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350" dirty="0" err="1">
                <a:solidFill>
                  <a:srgbClr val="002060"/>
                </a:solidFill>
                <a:latin typeface="Consolas" panose="020B0609020204030204" pitchFamily="49" charset="0"/>
                <a:ea typeface="宋体" panose="02010600030101010101" pitchFamily="2" charset="-122"/>
              </a:rPr>
              <a:t>ODUk</a:t>
            </a:r>
            <a:endParaRPr lang="en-US" altLang="zh-CN" sz="1350" dirty="0">
              <a:solidFill>
                <a:srgbClr val="002060"/>
              </a:solidFill>
              <a:latin typeface="Consolas" panose="020B0609020204030204" pitchFamily="49" charset="0"/>
              <a:ea typeface="宋体" panose="02010600030101010101" pitchFamily="2" charset="-122"/>
            </a:endParaRPr>
          </a:p>
          <a:p>
            <a:pPr algn="ctr" defTabSz="685800">
              <a:defRPr/>
            </a:pPr>
            <a:r>
              <a:rPr lang="en-US" altLang="zh-CN" sz="1350" dirty="0">
                <a:solidFill>
                  <a:srgbClr val="002060"/>
                </a:solidFill>
                <a:latin typeface="Consolas" panose="020B0609020204030204" pitchFamily="49" charset="0"/>
                <a:ea typeface="宋体" panose="02010600030101010101" pitchFamily="2" charset="-122"/>
              </a:rPr>
              <a:t>VC</a:t>
            </a:r>
            <a:endParaRPr lang="zh-CN" altLang="en-US" sz="1350" dirty="0">
              <a:solidFill>
                <a:srgbClr val="002060"/>
              </a:solidFill>
              <a:latin typeface="Consolas" panose="020B0609020204030204" pitchFamily="49" charset="0"/>
              <a:ea typeface="宋体" panose="02010600030101010101" pitchFamily="2" charset="-122"/>
            </a:endParaRPr>
          </a:p>
        </p:txBody>
      </p:sp>
      <p:sp>
        <p:nvSpPr>
          <p:cNvPr id="293" name="文本框 292">
            <a:extLst>
              <a:ext uri="{FF2B5EF4-FFF2-40B4-BE49-F238E27FC236}">
                <a16:creationId xmlns:a16="http://schemas.microsoft.com/office/drawing/2014/main" id="{7A115AA2-38A8-4A28-8AFE-891EF3964C79}"/>
              </a:ext>
            </a:extLst>
          </p:cNvPr>
          <p:cNvSpPr txBox="1"/>
          <p:nvPr/>
        </p:nvSpPr>
        <p:spPr>
          <a:xfrm>
            <a:off x="5412579" y="4662714"/>
            <a:ext cx="3738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350" dirty="0">
                <a:solidFill>
                  <a:srgbClr val="002060"/>
                </a:solidFill>
                <a:latin typeface="Consolas" panose="020B0609020204030204" pitchFamily="49" charset="0"/>
                <a:ea typeface="宋体" panose="02010600030101010101" pitchFamily="2" charset="-122"/>
              </a:rPr>
              <a:t>VC</a:t>
            </a:r>
            <a:endParaRPr lang="zh-CN" altLang="en-US" sz="1350" dirty="0">
              <a:solidFill>
                <a:srgbClr val="002060"/>
              </a:solidFill>
              <a:latin typeface="Consolas" panose="020B0609020204030204" pitchFamily="49" charset="0"/>
              <a:ea typeface="宋体" panose="02010600030101010101" pitchFamily="2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3D78FD4-F0E7-4BD6-ADA2-1D36F8F7EA63}"/>
              </a:ext>
            </a:extLst>
          </p:cNvPr>
          <p:cNvGrpSpPr/>
          <p:nvPr/>
        </p:nvGrpSpPr>
        <p:grpSpPr>
          <a:xfrm>
            <a:off x="561072" y="999948"/>
            <a:ext cx="4872065" cy="4126421"/>
            <a:chOff x="748096" y="1333263"/>
            <a:chExt cx="6496086" cy="5501895"/>
          </a:xfrm>
        </p:grpSpPr>
        <p:sp>
          <p:nvSpPr>
            <p:cNvPr id="299" name="任意多边形: 形状 298">
              <a:extLst>
                <a:ext uri="{FF2B5EF4-FFF2-40B4-BE49-F238E27FC236}">
                  <a16:creationId xmlns:a16="http://schemas.microsoft.com/office/drawing/2014/main" id="{9157BBBD-2C9C-481B-8695-570A668E3958}"/>
                </a:ext>
              </a:extLst>
            </p:cNvPr>
            <p:cNvSpPr/>
            <p:nvPr/>
          </p:nvSpPr>
          <p:spPr>
            <a:xfrm>
              <a:off x="2057399" y="4772025"/>
              <a:ext cx="5160893" cy="1914525"/>
            </a:xfrm>
            <a:custGeom>
              <a:avLst/>
              <a:gdLst>
                <a:gd name="connsiteX0" fmla="*/ 4914900 w 5229225"/>
                <a:gd name="connsiteY0" fmla="*/ 71438 h 1914525"/>
                <a:gd name="connsiteX1" fmla="*/ 4043363 w 5229225"/>
                <a:gd name="connsiteY1" fmla="*/ 71438 h 1914525"/>
                <a:gd name="connsiteX2" fmla="*/ 3743325 w 5229225"/>
                <a:gd name="connsiteY2" fmla="*/ 471488 h 1914525"/>
                <a:gd name="connsiteX3" fmla="*/ 3629025 w 5229225"/>
                <a:gd name="connsiteY3" fmla="*/ 642938 h 1914525"/>
                <a:gd name="connsiteX4" fmla="*/ 2957513 w 5229225"/>
                <a:gd name="connsiteY4" fmla="*/ 628650 h 1914525"/>
                <a:gd name="connsiteX5" fmla="*/ 2814638 w 5229225"/>
                <a:gd name="connsiteY5" fmla="*/ 100013 h 1914525"/>
                <a:gd name="connsiteX6" fmla="*/ 2786063 w 5229225"/>
                <a:gd name="connsiteY6" fmla="*/ 0 h 1914525"/>
                <a:gd name="connsiteX7" fmla="*/ 2071688 w 5229225"/>
                <a:gd name="connsiteY7" fmla="*/ 14288 h 1914525"/>
                <a:gd name="connsiteX8" fmla="*/ 1757363 w 5229225"/>
                <a:gd name="connsiteY8" fmla="*/ 542925 h 1914525"/>
                <a:gd name="connsiteX9" fmla="*/ 1671638 w 5229225"/>
                <a:gd name="connsiteY9" fmla="*/ 657225 h 1914525"/>
                <a:gd name="connsiteX10" fmla="*/ 971550 w 5229225"/>
                <a:gd name="connsiteY10" fmla="*/ 657225 h 1914525"/>
                <a:gd name="connsiteX11" fmla="*/ 771525 w 5229225"/>
                <a:gd name="connsiteY11" fmla="*/ 57150 h 1914525"/>
                <a:gd name="connsiteX12" fmla="*/ 0 w 5229225"/>
                <a:gd name="connsiteY12" fmla="*/ 57150 h 1914525"/>
                <a:gd name="connsiteX13" fmla="*/ 14288 w 5229225"/>
                <a:gd name="connsiteY13" fmla="*/ 1585913 h 1914525"/>
                <a:gd name="connsiteX14" fmla="*/ 800100 w 5229225"/>
                <a:gd name="connsiteY14" fmla="*/ 1600200 h 1914525"/>
                <a:gd name="connsiteX15" fmla="*/ 1328738 w 5229225"/>
                <a:gd name="connsiteY15" fmla="*/ 1843088 h 1914525"/>
                <a:gd name="connsiteX16" fmla="*/ 1743075 w 5229225"/>
                <a:gd name="connsiteY16" fmla="*/ 1543050 h 1914525"/>
                <a:gd name="connsiteX17" fmla="*/ 2085975 w 5229225"/>
                <a:gd name="connsiteY17" fmla="*/ 1543050 h 1914525"/>
                <a:gd name="connsiteX18" fmla="*/ 2443163 w 5229225"/>
                <a:gd name="connsiteY18" fmla="*/ 1814513 h 1914525"/>
                <a:gd name="connsiteX19" fmla="*/ 2786063 w 5229225"/>
                <a:gd name="connsiteY19" fmla="*/ 1528763 h 1914525"/>
                <a:gd name="connsiteX20" fmla="*/ 3128963 w 5229225"/>
                <a:gd name="connsiteY20" fmla="*/ 1843088 h 1914525"/>
                <a:gd name="connsiteX21" fmla="*/ 3571875 w 5229225"/>
                <a:gd name="connsiteY21" fmla="*/ 1571625 h 1914525"/>
                <a:gd name="connsiteX22" fmla="*/ 4043363 w 5229225"/>
                <a:gd name="connsiteY22" fmla="*/ 1543050 h 1914525"/>
                <a:gd name="connsiteX23" fmla="*/ 4314825 w 5229225"/>
                <a:gd name="connsiteY23" fmla="*/ 1914525 h 1914525"/>
                <a:gd name="connsiteX24" fmla="*/ 4686300 w 5229225"/>
                <a:gd name="connsiteY24" fmla="*/ 1914525 h 1914525"/>
                <a:gd name="connsiteX25" fmla="*/ 5200650 w 5229225"/>
                <a:gd name="connsiteY25" fmla="*/ 1443038 h 1914525"/>
                <a:gd name="connsiteX26" fmla="*/ 5229225 w 5229225"/>
                <a:gd name="connsiteY26" fmla="*/ 1100138 h 1914525"/>
                <a:gd name="connsiteX27" fmla="*/ 4914900 w 5229225"/>
                <a:gd name="connsiteY27" fmla="*/ 71438 h 1914525"/>
                <a:gd name="connsiteX0" fmla="*/ 4914900 w 5229225"/>
                <a:gd name="connsiteY0" fmla="*/ 71438 h 1914525"/>
                <a:gd name="connsiteX1" fmla="*/ 4043363 w 5229225"/>
                <a:gd name="connsiteY1" fmla="*/ 71438 h 1914525"/>
                <a:gd name="connsiteX2" fmla="*/ 3743325 w 5229225"/>
                <a:gd name="connsiteY2" fmla="*/ 471488 h 1914525"/>
                <a:gd name="connsiteX3" fmla="*/ 3629025 w 5229225"/>
                <a:gd name="connsiteY3" fmla="*/ 642938 h 1914525"/>
                <a:gd name="connsiteX4" fmla="*/ 2957513 w 5229225"/>
                <a:gd name="connsiteY4" fmla="*/ 628650 h 1914525"/>
                <a:gd name="connsiteX5" fmla="*/ 2814638 w 5229225"/>
                <a:gd name="connsiteY5" fmla="*/ 100013 h 1914525"/>
                <a:gd name="connsiteX6" fmla="*/ 2786063 w 5229225"/>
                <a:gd name="connsiteY6" fmla="*/ 0 h 1914525"/>
                <a:gd name="connsiteX7" fmla="*/ 2071688 w 5229225"/>
                <a:gd name="connsiteY7" fmla="*/ 14288 h 1914525"/>
                <a:gd name="connsiteX8" fmla="*/ 1757363 w 5229225"/>
                <a:gd name="connsiteY8" fmla="*/ 542925 h 1914525"/>
                <a:gd name="connsiteX9" fmla="*/ 1724646 w 5229225"/>
                <a:gd name="connsiteY9" fmla="*/ 617468 h 1914525"/>
                <a:gd name="connsiteX10" fmla="*/ 971550 w 5229225"/>
                <a:gd name="connsiteY10" fmla="*/ 657225 h 1914525"/>
                <a:gd name="connsiteX11" fmla="*/ 771525 w 5229225"/>
                <a:gd name="connsiteY11" fmla="*/ 57150 h 1914525"/>
                <a:gd name="connsiteX12" fmla="*/ 0 w 5229225"/>
                <a:gd name="connsiteY12" fmla="*/ 57150 h 1914525"/>
                <a:gd name="connsiteX13" fmla="*/ 14288 w 5229225"/>
                <a:gd name="connsiteY13" fmla="*/ 1585913 h 1914525"/>
                <a:gd name="connsiteX14" fmla="*/ 800100 w 5229225"/>
                <a:gd name="connsiteY14" fmla="*/ 1600200 h 1914525"/>
                <a:gd name="connsiteX15" fmla="*/ 1328738 w 5229225"/>
                <a:gd name="connsiteY15" fmla="*/ 1843088 h 1914525"/>
                <a:gd name="connsiteX16" fmla="*/ 1743075 w 5229225"/>
                <a:gd name="connsiteY16" fmla="*/ 1543050 h 1914525"/>
                <a:gd name="connsiteX17" fmla="*/ 2085975 w 5229225"/>
                <a:gd name="connsiteY17" fmla="*/ 1543050 h 1914525"/>
                <a:gd name="connsiteX18" fmla="*/ 2443163 w 5229225"/>
                <a:gd name="connsiteY18" fmla="*/ 1814513 h 1914525"/>
                <a:gd name="connsiteX19" fmla="*/ 2786063 w 5229225"/>
                <a:gd name="connsiteY19" fmla="*/ 1528763 h 1914525"/>
                <a:gd name="connsiteX20" fmla="*/ 3128963 w 5229225"/>
                <a:gd name="connsiteY20" fmla="*/ 1843088 h 1914525"/>
                <a:gd name="connsiteX21" fmla="*/ 3571875 w 5229225"/>
                <a:gd name="connsiteY21" fmla="*/ 1571625 h 1914525"/>
                <a:gd name="connsiteX22" fmla="*/ 4043363 w 5229225"/>
                <a:gd name="connsiteY22" fmla="*/ 1543050 h 1914525"/>
                <a:gd name="connsiteX23" fmla="*/ 4314825 w 5229225"/>
                <a:gd name="connsiteY23" fmla="*/ 1914525 h 1914525"/>
                <a:gd name="connsiteX24" fmla="*/ 4686300 w 5229225"/>
                <a:gd name="connsiteY24" fmla="*/ 1914525 h 1914525"/>
                <a:gd name="connsiteX25" fmla="*/ 5200650 w 5229225"/>
                <a:gd name="connsiteY25" fmla="*/ 1443038 h 1914525"/>
                <a:gd name="connsiteX26" fmla="*/ 5229225 w 5229225"/>
                <a:gd name="connsiteY26" fmla="*/ 1100138 h 1914525"/>
                <a:gd name="connsiteX27" fmla="*/ 4914900 w 5229225"/>
                <a:gd name="connsiteY27" fmla="*/ 71438 h 1914525"/>
                <a:gd name="connsiteX0" fmla="*/ 4914900 w 5229225"/>
                <a:gd name="connsiteY0" fmla="*/ 71438 h 1914525"/>
                <a:gd name="connsiteX1" fmla="*/ 4043363 w 5229225"/>
                <a:gd name="connsiteY1" fmla="*/ 71438 h 1914525"/>
                <a:gd name="connsiteX2" fmla="*/ 3743325 w 5229225"/>
                <a:gd name="connsiteY2" fmla="*/ 471488 h 1914525"/>
                <a:gd name="connsiteX3" fmla="*/ 3629025 w 5229225"/>
                <a:gd name="connsiteY3" fmla="*/ 642938 h 1914525"/>
                <a:gd name="connsiteX4" fmla="*/ 2957513 w 5229225"/>
                <a:gd name="connsiteY4" fmla="*/ 628650 h 1914525"/>
                <a:gd name="connsiteX5" fmla="*/ 2814638 w 5229225"/>
                <a:gd name="connsiteY5" fmla="*/ 100013 h 1914525"/>
                <a:gd name="connsiteX6" fmla="*/ 2786063 w 5229225"/>
                <a:gd name="connsiteY6" fmla="*/ 0 h 1914525"/>
                <a:gd name="connsiteX7" fmla="*/ 2071688 w 5229225"/>
                <a:gd name="connsiteY7" fmla="*/ 14288 h 1914525"/>
                <a:gd name="connsiteX8" fmla="*/ 1757363 w 5229225"/>
                <a:gd name="connsiteY8" fmla="*/ 542925 h 1914525"/>
                <a:gd name="connsiteX9" fmla="*/ 1724646 w 5229225"/>
                <a:gd name="connsiteY9" fmla="*/ 617468 h 1914525"/>
                <a:gd name="connsiteX10" fmla="*/ 971550 w 5229225"/>
                <a:gd name="connsiteY10" fmla="*/ 590964 h 1914525"/>
                <a:gd name="connsiteX11" fmla="*/ 771525 w 5229225"/>
                <a:gd name="connsiteY11" fmla="*/ 57150 h 1914525"/>
                <a:gd name="connsiteX12" fmla="*/ 0 w 5229225"/>
                <a:gd name="connsiteY12" fmla="*/ 57150 h 1914525"/>
                <a:gd name="connsiteX13" fmla="*/ 14288 w 5229225"/>
                <a:gd name="connsiteY13" fmla="*/ 1585913 h 1914525"/>
                <a:gd name="connsiteX14" fmla="*/ 800100 w 5229225"/>
                <a:gd name="connsiteY14" fmla="*/ 1600200 h 1914525"/>
                <a:gd name="connsiteX15" fmla="*/ 1328738 w 5229225"/>
                <a:gd name="connsiteY15" fmla="*/ 1843088 h 1914525"/>
                <a:gd name="connsiteX16" fmla="*/ 1743075 w 5229225"/>
                <a:gd name="connsiteY16" fmla="*/ 1543050 h 1914525"/>
                <a:gd name="connsiteX17" fmla="*/ 2085975 w 5229225"/>
                <a:gd name="connsiteY17" fmla="*/ 1543050 h 1914525"/>
                <a:gd name="connsiteX18" fmla="*/ 2443163 w 5229225"/>
                <a:gd name="connsiteY18" fmla="*/ 1814513 h 1914525"/>
                <a:gd name="connsiteX19" fmla="*/ 2786063 w 5229225"/>
                <a:gd name="connsiteY19" fmla="*/ 1528763 h 1914525"/>
                <a:gd name="connsiteX20" fmla="*/ 3128963 w 5229225"/>
                <a:gd name="connsiteY20" fmla="*/ 1843088 h 1914525"/>
                <a:gd name="connsiteX21" fmla="*/ 3571875 w 5229225"/>
                <a:gd name="connsiteY21" fmla="*/ 1571625 h 1914525"/>
                <a:gd name="connsiteX22" fmla="*/ 4043363 w 5229225"/>
                <a:gd name="connsiteY22" fmla="*/ 1543050 h 1914525"/>
                <a:gd name="connsiteX23" fmla="*/ 4314825 w 5229225"/>
                <a:gd name="connsiteY23" fmla="*/ 1914525 h 1914525"/>
                <a:gd name="connsiteX24" fmla="*/ 4686300 w 5229225"/>
                <a:gd name="connsiteY24" fmla="*/ 1914525 h 1914525"/>
                <a:gd name="connsiteX25" fmla="*/ 5200650 w 5229225"/>
                <a:gd name="connsiteY25" fmla="*/ 1443038 h 1914525"/>
                <a:gd name="connsiteX26" fmla="*/ 5229225 w 5229225"/>
                <a:gd name="connsiteY26" fmla="*/ 1100138 h 1914525"/>
                <a:gd name="connsiteX27" fmla="*/ 4914900 w 5229225"/>
                <a:gd name="connsiteY27" fmla="*/ 71438 h 1914525"/>
                <a:gd name="connsiteX0" fmla="*/ 4914900 w 5229225"/>
                <a:gd name="connsiteY0" fmla="*/ 71438 h 1914525"/>
                <a:gd name="connsiteX1" fmla="*/ 4043363 w 5229225"/>
                <a:gd name="connsiteY1" fmla="*/ 71438 h 1914525"/>
                <a:gd name="connsiteX2" fmla="*/ 3743325 w 5229225"/>
                <a:gd name="connsiteY2" fmla="*/ 471488 h 1914525"/>
                <a:gd name="connsiteX3" fmla="*/ 3655530 w 5229225"/>
                <a:gd name="connsiteY3" fmla="*/ 576677 h 1914525"/>
                <a:gd name="connsiteX4" fmla="*/ 2957513 w 5229225"/>
                <a:gd name="connsiteY4" fmla="*/ 628650 h 1914525"/>
                <a:gd name="connsiteX5" fmla="*/ 2814638 w 5229225"/>
                <a:gd name="connsiteY5" fmla="*/ 100013 h 1914525"/>
                <a:gd name="connsiteX6" fmla="*/ 2786063 w 5229225"/>
                <a:gd name="connsiteY6" fmla="*/ 0 h 1914525"/>
                <a:gd name="connsiteX7" fmla="*/ 2071688 w 5229225"/>
                <a:gd name="connsiteY7" fmla="*/ 14288 h 1914525"/>
                <a:gd name="connsiteX8" fmla="*/ 1757363 w 5229225"/>
                <a:gd name="connsiteY8" fmla="*/ 542925 h 1914525"/>
                <a:gd name="connsiteX9" fmla="*/ 1724646 w 5229225"/>
                <a:gd name="connsiteY9" fmla="*/ 617468 h 1914525"/>
                <a:gd name="connsiteX10" fmla="*/ 971550 w 5229225"/>
                <a:gd name="connsiteY10" fmla="*/ 590964 h 1914525"/>
                <a:gd name="connsiteX11" fmla="*/ 771525 w 5229225"/>
                <a:gd name="connsiteY11" fmla="*/ 57150 h 1914525"/>
                <a:gd name="connsiteX12" fmla="*/ 0 w 5229225"/>
                <a:gd name="connsiteY12" fmla="*/ 57150 h 1914525"/>
                <a:gd name="connsiteX13" fmla="*/ 14288 w 5229225"/>
                <a:gd name="connsiteY13" fmla="*/ 1585913 h 1914525"/>
                <a:gd name="connsiteX14" fmla="*/ 800100 w 5229225"/>
                <a:gd name="connsiteY14" fmla="*/ 1600200 h 1914525"/>
                <a:gd name="connsiteX15" fmla="*/ 1328738 w 5229225"/>
                <a:gd name="connsiteY15" fmla="*/ 1843088 h 1914525"/>
                <a:gd name="connsiteX16" fmla="*/ 1743075 w 5229225"/>
                <a:gd name="connsiteY16" fmla="*/ 1543050 h 1914525"/>
                <a:gd name="connsiteX17" fmla="*/ 2085975 w 5229225"/>
                <a:gd name="connsiteY17" fmla="*/ 1543050 h 1914525"/>
                <a:gd name="connsiteX18" fmla="*/ 2443163 w 5229225"/>
                <a:gd name="connsiteY18" fmla="*/ 1814513 h 1914525"/>
                <a:gd name="connsiteX19" fmla="*/ 2786063 w 5229225"/>
                <a:gd name="connsiteY19" fmla="*/ 1528763 h 1914525"/>
                <a:gd name="connsiteX20" fmla="*/ 3128963 w 5229225"/>
                <a:gd name="connsiteY20" fmla="*/ 1843088 h 1914525"/>
                <a:gd name="connsiteX21" fmla="*/ 3571875 w 5229225"/>
                <a:gd name="connsiteY21" fmla="*/ 1571625 h 1914525"/>
                <a:gd name="connsiteX22" fmla="*/ 4043363 w 5229225"/>
                <a:gd name="connsiteY22" fmla="*/ 1543050 h 1914525"/>
                <a:gd name="connsiteX23" fmla="*/ 4314825 w 5229225"/>
                <a:gd name="connsiteY23" fmla="*/ 1914525 h 1914525"/>
                <a:gd name="connsiteX24" fmla="*/ 4686300 w 5229225"/>
                <a:gd name="connsiteY24" fmla="*/ 1914525 h 1914525"/>
                <a:gd name="connsiteX25" fmla="*/ 5200650 w 5229225"/>
                <a:gd name="connsiteY25" fmla="*/ 1443038 h 1914525"/>
                <a:gd name="connsiteX26" fmla="*/ 5229225 w 5229225"/>
                <a:gd name="connsiteY26" fmla="*/ 1100138 h 1914525"/>
                <a:gd name="connsiteX27" fmla="*/ 4914900 w 5229225"/>
                <a:gd name="connsiteY27" fmla="*/ 71438 h 1914525"/>
                <a:gd name="connsiteX0" fmla="*/ 4914900 w 5229225"/>
                <a:gd name="connsiteY0" fmla="*/ 71438 h 1914525"/>
                <a:gd name="connsiteX1" fmla="*/ 4043363 w 5229225"/>
                <a:gd name="connsiteY1" fmla="*/ 71438 h 1914525"/>
                <a:gd name="connsiteX2" fmla="*/ 3743325 w 5229225"/>
                <a:gd name="connsiteY2" fmla="*/ 471488 h 1914525"/>
                <a:gd name="connsiteX3" fmla="*/ 3655530 w 5229225"/>
                <a:gd name="connsiteY3" fmla="*/ 576677 h 1914525"/>
                <a:gd name="connsiteX4" fmla="*/ 2957513 w 5229225"/>
                <a:gd name="connsiteY4" fmla="*/ 575641 h 1914525"/>
                <a:gd name="connsiteX5" fmla="*/ 2814638 w 5229225"/>
                <a:gd name="connsiteY5" fmla="*/ 100013 h 1914525"/>
                <a:gd name="connsiteX6" fmla="*/ 2786063 w 5229225"/>
                <a:gd name="connsiteY6" fmla="*/ 0 h 1914525"/>
                <a:gd name="connsiteX7" fmla="*/ 2071688 w 5229225"/>
                <a:gd name="connsiteY7" fmla="*/ 14288 h 1914525"/>
                <a:gd name="connsiteX8" fmla="*/ 1757363 w 5229225"/>
                <a:gd name="connsiteY8" fmla="*/ 542925 h 1914525"/>
                <a:gd name="connsiteX9" fmla="*/ 1724646 w 5229225"/>
                <a:gd name="connsiteY9" fmla="*/ 617468 h 1914525"/>
                <a:gd name="connsiteX10" fmla="*/ 971550 w 5229225"/>
                <a:gd name="connsiteY10" fmla="*/ 590964 h 1914525"/>
                <a:gd name="connsiteX11" fmla="*/ 771525 w 5229225"/>
                <a:gd name="connsiteY11" fmla="*/ 57150 h 1914525"/>
                <a:gd name="connsiteX12" fmla="*/ 0 w 5229225"/>
                <a:gd name="connsiteY12" fmla="*/ 57150 h 1914525"/>
                <a:gd name="connsiteX13" fmla="*/ 14288 w 5229225"/>
                <a:gd name="connsiteY13" fmla="*/ 1585913 h 1914525"/>
                <a:gd name="connsiteX14" fmla="*/ 800100 w 5229225"/>
                <a:gd name="connsiteY14" fmla="*/ 1600200 h 1914525"/>
                <a:gd name="connsiteX15" fmla="*/ 1328738 w 5229225"/>
                <a:gd name="connsiteY15" fmla="*/ 1843088 h 1914525"/>
                <a:gd name="connsiteX16" fmla="*/ 1743075 w 5229225"/>
                <a:gd name="connsiteY16" fmla="*/ 1543050 h 1914525"/>
                <a:gd name="connsiteX17" fmla="*/ 2085975 w 5229225"/>
                <a:gd name="connsiteY17" fmla="*/ 1543050 h 1914525"/>
                <a:gd name="connsiteX18" fmla="*/ 2443163 w 5229225"/>
                <a:gd name="connsiteY18" fmla="*/ 1814513 h 1914525"/>
                <a:gd name="connsiteX19" fmla="*/ 2786063 w 5229225"/>
                <a:gd name="connsiteY19" fmla="*/ 1528763 h 1914525"/>
                <a:gd name="connsiteX20" fmla="*/ 3128963 w 5229225"/>
                <a:gd name="connsiteY20" fmla="*/ 1843088 h 1914525"/>
                <a:gd name="connsiteX21" fmla="*/ 3571875 w 5229225"/>
                <a:gd name="connsiteY21" fmla="*/ 1571625 h 1914525"/>
                <a:gd name="connsiteX22" fmla="*/ 4043363 w 5229225"/>
                <a:gd name="connsiteY22" fmla="*/ 1543050 h 1914525"/>
                <a:gd name="connsiteX23" fmla="*/ 4314825 w 5229225"/>
                <a:gd name="connsiteY23" fmla="*/ 1914525 h 1914525"/>
                <a:gd name="connsiteX24" fmla="*/ 4686300 w 5229225"/>
                <a:gd name="connsiteY24" fmla="*/ 1914525 h 1914525"/>
                <a:gd name="connsiteX25" fmla="*/ 5200650 w 5229225"/>
                <a:gd name="connsiteY25" fmla="*/ 1443038 h 1914525"/>
                <a:gd name="connsiteX26" fmla="*/ 5229225 w 5229225"/>
                <a:gd name="connsiteY26" fmla="*/ 1100138 h 1914525"/>
                <a:gd name="connsiteX27" fmla="*/ 4914900 w 5229225"/>
                <a:gd name="connsiteY27" fmla="*/ 71438 h 1914525"/>
                <a:gd name="connsiteX0" fmla="*/ 4914900 w 5200650"/>
                <a:gd name="connsiteY0" fmla="*/ 71438 h 1914525"/>
                <a:gd name="connsiteX1" fmla="*/ 4043363 w 5200650"/>
                <a:gd name="connsiteY1" fmla="*/ 71438 h 1914525"/>
                <a:gd name="connsiteX2" fmla="*/ 3743325 w 5200650"/>
                <a:gd name="connsiteY2" fmla="*/ 471488 h 1914525"/>
                <a:gd name="connsiteX3" fmla="*/ 3655530 w 5200650"/>
                <a:gd name="connsiteY3" fmla="*/ 576677 h 1914525"/>
                <a:gd name="connsiteX4" fmla="*/ 2957513 w 5200650"/>
                <a:gd name="connsiteY4" fmla="*/ 575641 h 1914525"/>
                <a:gd name="connsiteX5" fmla="*/ 2814638 w 5200650"/>
                <a:gd name="connsiteY5" fmla="*/ 100013 h 1914525"/>
                <a:gd name="connsiteX6" fmla="*/ 2786063 w 5200650"/>
                <a:gd name="connsiteY6" fmla="*/ 0 h 1914525"/>
                <a:gd name="connsiteX7" fmla="*/ 2071688 w 5200650"/>
                <a:gd name="connsiteY7" fmla="*/ 14288 h 1914525"/>
                <a:gd name="connsiteX8" fmla="*/ 1757363 w 5200650"/>
                <a:gd name="connsiteY8" fmla="*/ 542925 h 1914525"/>
                <a:gd name="connsiteX9" fmla="*/ 1724646 w 5200650"/>
                <a:gd name="connsiteY9" fmla="*/ 617468 h 1914525"/>
                <a:gd name="connsiteX10" fmla="*/ 971550 w 5200650"/>
                <a:gd name="connsiteY10" fmla="*/ 590964 h 1914525"/>
                <a:gd name="connsiteX11" fmla="*/ 771525 w 5200650"/>
                <a:gd name="connsiteY11" fmla="*/ 57150 h 1914525"/>
                <a:gd name="connsiteX12" fmla="*/ 0 w 5200650"/>
                <a:gd name="connsiteY12" fmla="*/ 57150 h 1914525"/>
                <a:gd name="connsiteX13" fmla="*/ 14288 w 5200650"/>
                <a:gd name="connsiteY13" fmla="*/ 1585913 h 1914525"/>
                <a:gd name="connsiteX14" fmla="*/ 800100 w 5200650"/>
                <a:gd name="connsiteY14" fmla="*/ 1600200 h 1914525"/>
                <a:gd name="connsiteX15" fmla="*/ 1328738 w 5200650"/>
                <a:gd name="connsiteY15" fmla="*/ 1843088 h 1914525"/>
                <a:gd name="connsiteX16" fmla="*/ 1743075 w 5200650"/>
                <a:gd name="connsiteY16" fmla="*/ 1543050 h 1914525"/>
                <a:gd name="connsiteX17" fmla="*/ 2085975 w 5200650"/>
                <a:gd name="connsiteY17" fmla="*/ 1543050 h 1914525"/>
                <a:gd name="connsiteX18" fmla="*/ 2443163 w 5200650"/>
                <a:gd name="connsiteY18" fmla="*/ 1814513 h 1914525"/>
                <a:gd name="connsiteX19" fmla="*/ 2786063 w 5200650"/>
                <a:gd name="connsiteY19" fmla="*/ 1528763 h 1914525"/>
                <a:gd name="connsiteX20" fmla="*/ 3128963 w 5200650"/>
                <a:gd name="connsiteY20" fmla="*/ 1843088 h 1914525"/>
                <a:gd name="connsiteX21" fmla="*/ 3571875 w 5200650"/>
                <a:gd name="connsiteY21" fmla="*/ 1571625 h 1914525"/>
                <a:gd name="connsiteX22" fmla="*/ 4043363 w 5200650"/>
                <a:gd name="connsiteY22" fmla="*/ 1543050 h 1914525"/>
                <a:gd name="connsiteX23" fmla="*/ 4314825 w 5200650"/>
                <a:gd name="connsiteY23" fmla="*/ 1914525 h 1914525"/>
                <a:gd name="connsiteX24" fmla="*/ 4686300 w 5200650"/>
                <a:gd name="connsiteY24" fmla="*/ 1914525 h 1914525"/>
                <a:gd name="connsiteX25" fmla="*/ 5200650 w 5200650"/>
                <a:gd name="connsiteY25" fmla="*/ 1443038 h 1914525"/>
                <a:gd name="connsiteX26" fmla="*/ 5149712 w 5200650"/>
                <a:gd name="connsiteY26" fmla="*/ 1073634 h 1914525"/>
                <a:gd name="connsiteX27" fmla="*/ 4914900 w 5200650"/>
                <a:gd name="connsiteY27" fmla="*/ 71438 h 1914525"/>
                <a:gd name="connsiteX0" fmla="*/ 4914900 w 5160893"/>
                <a:gd name="connsiteY0" fmla="*/ 71438 h 1914525"/>
                <a:gd name="connsiteX1" fmla="*/ 4043363 w 5160893"/>
                <a:gd name="connsiteY1" fmla="*/ 71438 h 1914525"/>
                <a:gd name="connsiteX2" fmla="*/ 3743325 w 5160893"/>
                <a:gd name="connsiteY2" fmla="*/ 471488 h 1914525"/>
                <a:gd name="connsiteX3" fmla="*/ 3655530 w 5160893"/>
                <a:gd name="connsiteY3" fmla="*/ 576677 h 1914525"/>
                <a:gd name="connsiteX4" fmla="*/ 2957513 w 5160893"/>
                <a:gd name="connsiteY4" fmla="*/ 575641 h 1914525"/>
                <a:gd name="connsiteX5" fmla="*/ 2814638 w 5160893"/>
                <a:gd name="connsiteY5" fmla="*/ 100013 h 1914525"/>
                <a:gd name="connsiteX6" fmla="*/ 2786063 w 5160893"/>
                <a:gd name="connsiteY6" fmla="*/ 0 h 1914525"/>
                <a:gd name="connsiteX7" fmla="*/ 2071688 w 5160893"/>
                <a:gd name="connsiteY7" fmla="*/ 14288 h 1914525"/>
                <a:gd name="connsiteX8" fmla="*/ 1757363 w 5160893"/>
                <a:gd name="connsiteY8" fmla="*/ 542925 h 1914525"/>
                <a:gd name="connsiteX9" fmla="*/ 1724646 w 5160893"/>
                <a:gd name="connsiteY9" fmla="*/ 617468 h 1914525"/>
                <a:gd name="connsiteX10" fmla="*/ 971550 w 5160893"/>
                <a:gd name="connsiteY10" fmla="*/ 590964 h 1914525"/>
                <a:gd name="connsiteX11" fmla="*/ 771525 w 5160893"/>
                <a:gd name="connsiteY11" fmla="*/ 57150 h 1914525"/>
                <a:gd name="connsiteX12" fmla="*/ 0 w 5160893"/>
                <a:gd name="connsiteY12" fmla="*/ 57150 h 1914525"/>
                <a:gd name="connsiteX13" fmla="*/ 14288 w 5160893"/>
                <a:gd name="connsiteY13" fmla="*/ 1585913 h 1914525"/>
                <a:gd name="connsiteX14" fmla="*/ 800100 w 5160893"/>
                <a:gd name="connsiteY14" fmla="*/ 1600200 h 1914525"/>
                <a:gd name="connsiteX15" fmla="*/ 1328738 w 5160893"/>
                <a:gd name="connsiteY15" fmla="*/ 1843088 h 1914525"/>
                <a:gd name="connsiteX16" fmla="*/ 1743075 w 5160893"/>
                <a:gd name="connsiteY16" fmla="*/ 1543050 h 1914525"/>
                <a:gd name="connsiteX17" fmla="*/ 2085975 w 5160893"/>
                <a:gd name="connsiteY17" fmla="*/ 1543050 h 1914525"/>
                <a:gd name="connsiteX18" fmla="*/ 2443163 w 5160893"/>
                <a:gd name="connsiteY18" fmla="*/ 1814513 h 1914525"/>
                <a:gd name="connsiteX19" fmla="*/ 2786063 w 5160893"/>
                <a:gd name="connsiteY19" fmla="*/ 1528763 h 1914525"/>
                <a:gd name="connsiteX20" fmla="*/ 3128963 w 5160893"/>
                <a:gd name="connsiteY20" fmla="*/ 1843088 h 1914525"/>
                <a:gd name="connsiteX21" fmla="*/ 3571875 w 5160893"/>
                <a:gd name="connsiteY21" fmla="*/ 1571625 h 1914525"/>
                <a:gd name="connsiteX22" fmla="*/ 4043363 w 5160893"/>
                <a:gd name="connsiteY22" fmla="*/ 1543050 h 1914525"/>
                <a:gd name="connsiteX23" fmla="*/ 4314825 w 5160893"/>
                <a:gd name="connsiteY23" fmla="*/ 1914525 h 1914525"/>
                <a:gd name="connsiteX24" fmla="*/ 4686300 w 5160893"/>
                <a:gd name="connsiteY24" fmla="*/ 1914525 h 1914525"/>
                <a:gd name="connsiteX25" fmla="*/ 5160893 w 5160893"/>
                <a:gd name="connsiteY25" fmla="*/ 1443038 h 1914525"/>
                <a:gd name="connsiteX26" fmla="*/ 5149712 w 5160893"/>
                <a:gd name="connsiteY26" fmla="*/ 1073634 h 1914525"/>
                <a:gd name="connsiteX27" fmla="*/ 4914900 w 5160893"/>
                <a:gd name="connsiteY27" fmla="*/ 71438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160893" h="1914525">
                  <a:moveTo>
                    <a:pt x="4914900" y="71438"/>
                  </a:moveTo>
                  <a:lnTo>
                    <a:pt x="4043363" y="71438"/>
                  </a:lnTo>
                  <a:lnTo>
                    <a:pt x="3743325" y="471488"/>
                  </a:lnTo>
                  <a:lnTo>
                    <a:pt x="3655530" y="576677"/>
                  </a:lnTo>
                  <a:lnTo>
                    <a:pt x="2957513" y="575641"/>
                  </a:lnTo>
                  <a:lnTo>
                    <a:pt x="2814638" y="100013"/>
                  </a:lnTo>
                  <a:lnTo>
                    <a:pt x="2786063" y="0"/>
                  </a:lnTo>
                  <a:lnTo>
                    <a:pt x="2071688" y="14288"/>
                  </a:lnTo>
                  <a:lnTo>
                    <a:pt x="1757363" y="542925"/>
                  </a:lnTo>
                  <a:lnTo>
                    <a:pt x="1724646" y="617468"/>
                  </a:lnTo>
                  <a:lnTo>
                    <a:pt x="971550" y="590964"/>
                  </a:lnTo>
                  <a:lnTo>
                    <a:pt x="771525" y="57150"/>
                  </a:lnTo>
                  <a:lnTo>
                    <a:pt x="0" y="57150"/>
                  </a:lnTo>
                  <a:lnTo>
                    <a:pt x="14288" y="1585913"/>
                  </a:lnTo>
                  <a:lnTo>
                    <a:pt x="800100" y="1600200"/>
                  </a:lnTo>
                  <a:lnTo>
                    <a:pt x="1328738" y="1843088"/>
                  </a:lnTo>
                  <a:lnTo>
                    <a:pt x="1743075" y="1543050"/>
                  </a:lnTo>
                  <a:lnTo>
                    <a:pt x="2085975" y="1543050"/>
                  </a:lnTo>
                  <a:lnTo>
                    <a:pt x="2443163" y="1814513"/>
                  </a:lnTo>
                  <a:lnTo>
                    <a:pt x="2786063" y="1528763"/>
                  </a:lnTo>
                  <a:lnTo>
                    <a:pt x="3128963" y="1843088"/>
                  </a:lnTo>
                  <a:lnTo>
                    <a:pt x="3571875" y="1571625"/>
                  </a:lnTo>
                  <a:lnTo>
                    <a:pt x="4043363" y="1543050"/>
                  </a:lnTo>
                  <a:lnTo>
                    <a:pt x="4314825" y="1914525"/>
                  </a:lnTo>
                  <a:lnTo>
                    <a:pt x="4686300" y="1914525"/>
                  </a:lnTo>
                  <a:lnTo>
                    <a:pt x="5160893" y="1443038"/>
                  </a:lnTo>
                  <a:lnTo>
                    <a:pt x="5149712" y="1073634"/>
                  </a:lnTo>
                  <a:lnTo>
                    <a:pt x="4914900" y="71438"/>
                  </a:lnTo>
                  <a:close/>
                </a:path>
              </a:pathLst>
            </a:custGeom>
            <a:solidFill>
              <a:srgbClr val="E9F50F">
                <a:alpha val="37000"/>
              </a:srgbClr>
            </a:solidFill>
            <a:ln cmpd="sng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34" name="TextBox 51">
              <a:extLst>
                <a:ext uri="{FF2B5EF4-FFF2-40B4-BE49-F238E27FC236}">
                  <a16:creationId xmlns:a16="http://schemas.microsoft.com/office/drawing/2014/main" id="{02AC42C8-9952-4585-AFD6-ECC77C33EA9A}"/>
                </a:ext>
              </a:extLst>
            </p:cNvPr>
            <p:cNvSpPr txBox="1"/>
            <p:nvPr/>
          </p:nvSpPr>
          <p:spPr>
            <a:xfrm>
              <a:off x="814711" y="5017214"/>
              <a:ext cx="51338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altLang="zh-CN" sz="900" b="1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POP</a:t>
              </a:r>
              <a:endParaRPr lang="zh-CN" altLang="en-US" sz="9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9" name="云形 278">
              <a:extLst>
                <a:ext uri="{FF2B5EF4-FFF2-40B4-BE49-F238E27FC236}">
                  <a16:creationId xmlns:a16="http://schemas.microsoft.com/office/drawing/2014/main" id="{3DA4B687-1ECD-4CB4-936D-E14B51D137C1}"/>
                </a:ext>
              </a:extLst>
            </p:cNvPr>
            <p:cNvSpPr/>
            <p:nvPr/>
          </p:nvSpPr>
          <p:spPr>
            <a:xfrm>
              <a:off x="1152775" y="1333263"/>
              <a:ext cx="5611976" cy="1484485"/>
            </a:xfrm>
            <a:prstGeom prst="cloud">
              <a:avLst/>
            </a:prstGeom>
            <a:solidFill>
              <a:schemeClr val="accent1">
                <a:alpha val="31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74" name="椭圆 273">
              <a:extLst>
                <a:ext uri="{FF2B5EF4-FFF2-40B4-BE49-F238E27FC236}">
                  <a16:creationId xmlns:a16="http://schemas.microsoft.com/office/drawing/2014/main" id="{DEAF77A5-EB7D-48E4-9D6B-C57A178481E3}"/>
                </a:ext>
              </a:extLst>
            </p:cNvPr>
            <p:cNvSpPr/>
            <p:nvPr/>
          </p:nvSpPr>
          <p:spPr>
            <a:xfrm>
              <a:off x="1182419" y="5031586"/>
              <a:ext cx="502132" cy="130102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cxnSp>
          <p:nvCxnSpPr>
            <p:cNvPr id="270" name="直接连接符 269">
              <a:extLst>
                <a:ext uri="{FF2B5EF4-FFF2-40B4-BE49-F238E27FC236}">
                  <a16:creationId xmlns:a16="http://schemas.microsoft.com/office/drawing/2014/main" id="{DEF16A51-DEEA-49AD-AB8A-F6A2F9956D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52367" y="5095507"/>
              <a:ext cx="9037" cy="414108"/>
            </a:xfrm>
            <a:prstGeom prst="line">
              <a:avLst/>
            </a:prstGeom>
            <a:noFill/>
            <a:ln w="92075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7" name="直接连接符 266">
              <a:extLst>
                <a:ext uri="{FF2B5EF4-FFF2-40B4-BE49-F238E27FC236}">
                  <a16:creationId xmlns:a16="http://schemas.microsoft.com/office/drawing/2014/main" id="{9AA234D1-2065-4F7A-85A1-3FD032DE16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15152" y="5086595"/>
              <a:ext cx="9037" cy="414108"/>
            </a:xfrm>
            <a:prstGeom prst="line">
              <a:avLst/>
            </a:prstGeom>
            <a:noFill/>
            <a:ln w="92075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184" name="图片 183">
              <a:extLst>
                <a:ext uri="{FF2B5EF4-FFF2-40B4-BE49-F238E27FC236}">
                  <a16:creationId xmlns:a16="http://schemas.microsoft.com/office/drawing/2014/main" id="{5C37A53B-C6B8-4290-A5AD-BA5B56B41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252718">
              <a:off x="5003471" y="4084185"/>
              <a:ext cx="1197455" cy="766799"/>
            </a:xfrm>
            <a:prstGeom prst="rect">
              <a:avLst/>
            </a:prstGeom>
          </p:spPr>
        </p:pic>
        <p:sp>
          <p:nvSpPr>
            <p:cNvPr id="135" name="椭圆 134">
              <a:extLst>
                <a:ext uri="{FF2B5EF4-FFF2-40B4-BE49-F238E27FC236}">
                  <a16:creationId xmlns:a16="http://schemas.microsoft.com/office/drawing/2014/main" id="{E2EF0547-4A49-419B-A4AF-4C54913B8085}"/>
                </a:ext>
              </a:extLst>
            </p:cNvPr>
            <p:cNvSpPr/>
            <p:nvPr/>
          </p:nvSpPr>
          <p:spPr>
            <a:xfrm rot="20262566">
              <a:off x="6034881" y="3862123"/>
              <a:ext cx="649644" cy="11537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185" name="图片 184">
              <a:extLst>
                <a:ext uri="{FF2B5EF4-FFF2-40B4-BE49-F238E27FC236}">
                  <a16:creationId xmlns:a16="http://schemas.microsoft.com/office/drawing/2014/main" id="{1AC52BF8-DEC7-461E-B0E8-F3238B021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252718">
              <a:off x="3023023" y="4085079"/>
              <a:ext cx="1197455" cy="766799"/>
            </a:xfrm>
            <a:prstGeom prst="rect">
              <a:avLst/>
            </a:prstGeom>
          </p:spPr>
        </p:pic>
        <p:sp>
          <p:nvSpPr>
            <p:cNvPr id="186" name="椭圆 185">
              <a:extLst>
                <a:ext uri="{FF2B5EF4-FFF2-40B4-BE49-F238E27FC236}">
                  <a16:creationId xmlns:a16="http://schemas.microsoft.com/office/drawing/2014/main" id="{A7FB0FDF-509E-45C1-A7D4-0ED4F7B62C0C}"/>
                </a:ext>
              </a:extLst>
            </p:cNvPr>
            <p:cNvSpPr/>
            <p:nvPr/>
          </p:nvSpPr>
          <p:spPr>
            <a:xfrm rot="20262566">
              <a:off x="4095377" y="3876665"/>
              <a:ext cx="649644" cy="11537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187" name="图片 186">
              <a:extLst>
                <a:ext uri="{FF2B5EF4-FFF2-40B4-BE49-F238E27FC236}">
                  <a16:creationId xmlns:a16="http://schemas.microsoft.com/office/drawing/2014/main" id="{794A27EC-EBD5-4C23-9DFB-68085AA9A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252718">
              <a:off x="1006947" y="4086457"/>
              <a:ext cx="1197455" cy="766799"/>
            </a:xfrm>
            <a:prstGeom prst="rect">
              <a:avLst/>
            </a:prstGeom>
          </p:spPr>
        </p:pic>
        <p:sp>
          <p:nvSpPr>
            <p:cNvPr id="188" name="椭圆 187">
              <a:extLst>
                <a:ext uri="{FF2B5EF4-FFF2-40B4-BE49-F238E27FC236}">
                  <a16:creationId xmlns:a16="http://schemas.microsoft.com/office/drawing/2014/main" id="{FB8C1E94-ABC8-4B89-B4D2-E47FDBD0C382}"/>
                </a:ext>
              </a:extLst>
            </p:cNvPr>
            <p:cNvSpPr/>
            <p:nvPr/>
          </p:nvSpPr>
          <p:spPr>
            <a:xfrm rot="20262566">
              <a:off x="2065005" y="3862124"/>
              <a:ext cx="649644" cy="11537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C1F17A24-4178-4D57-8E33-3C16E22D7D38}"/>
                </a:ext>
              </a:extLst>
            </p:cNvPr>
            <p:cNvGrpSpPr/>
            <p:nvPr/>
          </p:nvGrpSpPr>
          <p:grpSpPr>
            <a:xfrm>
              <a:off x="2206956" y="4862906"/>
              <a:ext cx="502186" cy="312994"/>
              <a:chOff x="2142405" y="2659580"/>
              <a:chExt cx="552450" cy="409575"/>
            </a:xfrm>
          </p:grpSpPr>
          <p:sp>
            <p:nvSpPr>
              <p:cNvPr id="41" name="平行四边形 40">
                <a:extLst>
                  <a:ext uri="{FF2B5EF4-FFF2-40B4-BE49-F238E27FC236}">
                    <a16:creationId xmlns:a16="http://schemas.microsoft.com/office/drawing/2014/main" id="{BA40A4D8-C0AF-4F5F-A364-FB676B462008}"/>
                  </a:ext>
                </a:extLst>
              </p:cNvPr>
              <p:cNvSpPr/>
              <p:nvPr/>
            </p:nvSpPr>
            <p:spPr bwMode="auto">
              <a:xfrm rot="1916608">
                <a:off x="2228321" y="2698262"/>
                <a:ext cx="364569" cy="217351"/>
              </a:xfrm>
              <a:prstGeom prst="parallelogram">
                <a:avLst>
                  <a:gd name="adj" fmla="val 66010"/>
                </a:avLst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pic>
            <p:nvPicPr>
              <p:cNvPr id="42" name="Picture 20">
                <a:extLst>
                  <a:ext uri="{FF2B5EF4-FFF2-40B4-BE49-F238E27FC236}">
                    <a16:creationId xmlns:a16="http://schemas.microsoft.com/office/drawing/2014/main" id="{3E233A68-97E3-45AF-B59E-50EAE5A588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2405" y="2659580"/>
                <a:ext cx="552450" cy="409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6" name="Picture 1302" descr="图片1">
              <a:extLst>
                <a:ext uri="{FF2B5EF4-FFF2-40B4-BE49-F238E27FC236}">
                  <a16:creationId xmlns:a16="http://schemas.microsoft.com/office/drawing/2014/main" id="{AF6ACA77-AB3A-4DF5-8721-D08CFD06CA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400" y="4909004"/>
              <a:ext cx="327212" cy="302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506" descr="图片717">
              <a:extLst>
                <a:ext uri="{FF2B5EF4-FFF2-40B4-BE49-F238E27FC236}">
                  <a16:creationId xmlns:a16="http://schemas.microsoft.com/office/drawing/2014/main" id="{B2C1E601-9381-417D-ABF1-E903B33D69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5313" y="6425699"/>
              <a:ext cx="518869" cy="401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520" descr="图片731">
              <a:extLst>
                <a:ext uri="{FF2B5EF4-FFF2-40B4-BE49-F238E27FC236}">
                  <a16:creationId xmlns:a16="http://schemas.microsoft.com/office/drawing/2014/main" id="{4B255C4E-B6B3-4149-BA3B-5F9C0AF56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1277" y="6383167"/>
              <a:ext cx="535558" cy="424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506" descr="图片717">
              <a:extLst>
                <a:ext uri="{FF2B5EF4-FFF2-40B4-BE49-F238E27FC236}">
                  <a16:creationId xmlns:a16="http://schemas.microsoft.com/office/drawing/2014/main" id="{555A227E-92A6-4B3A-BD29-CC4825FE80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6235" y="6425699"/>
              <a:ext cx="518869" cy="401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506" descr="图片717">
              <a:extLst>
                <a:ext uri="{FF2B5EF4-FFF2-40B4-BE49-F238E27FC236}">
                  <a16:creationId xmlns:a16="http://schemas.microsoft.com/office/drawing/2014/main" id="{6496A35F-2C09-414E-AC13-886619D330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4118" y="6400217"/>
              <a:ext cx="518869" cy="401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520" descr="图片731">
              <a:extLst>
                <a:ext uri="{FF2B5EF4-FFF2-40B4-BE49-F238E27FC236}">
                  <a16:creationId xmlns:a16="http://schemas.microsoft.com/office/drawing/2014/main" id="{736608E9-6152-454E-A1BF-2642E0B125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4332" y="6372297"/>
              <a:ext cx="535558" cy="424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506" descr="图片717">
              <a:extLst>
                <a:ext uri="{FF2B5EF4-FFF2-40B4-BE49-F238E27FC236}">
                  <a16:creationId xmlns:a16="http://schemas.microsoft.com/office/drawing/2014/main" id="{B6A9AB32-73FC-442D-81C4-F1AD36B43A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979" y="6397455"/>
              <a:ext cx="518869" cy="401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1" name="Group 188">
              <a:extLst>
                <a:ext uri="{FF2B5EF4-FFF2-40B4-BE49-F238E27FC236}">
                  <a16:creationId xmlns:a16="http://schemas.microsoft.com/office/drawing/2014/main" id="{C9E34CD6-C6EF-4E86-83CB-77841DAAC82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48096" y="6225316"/>
              <a:ext cx="475720" cy="578968"/>
              <a:chOff x="4832" y="2369"/>
              <a:chExt cx="520" cy="670"/>
            </a:xfrm>
          </p:grpSpPr>
          <p:sp>
            <p:nvSpPr>
              <p:cNvPr id="62" name="AutoShape 189">
                <a:extLst>
                  <a:ext uri="{FF2B5EF4-FFF2-40B4-BE49-F238E27FC236}">
                    <a16:creationId xmlns:a16="http://schemas.microsoft.com/office/drawing/2014/main" id="{35F0A3B2-5881-46AC-AC96-ED2001FE9C4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4832" y="2369"/>
                <a:ext cx="520" cy="6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3" name="Freeform 190">
                <a:extLst>
                  <a:ext uri="{FF2B5EF4-FFF2-40B4-BE49-F238E27FC236}">
                    <a16:creationId xmlns:a16="http://schemas.microsoft.com/office/drawing/2014/main" id="{798A4621-6722-4D77-AC62-7457C249B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5" y="2911"/>
                <a:ext cx="297" cy="128"/>
              </a:xfrm>
              <a:custGeom>
                <a:avLst/>
                <a:gdLst/>
                <a:ahLst/>
                <a:cxnLst>
                  <a:cxn ang="0">
                    <a:pos x="7128" y="1530"/>
                  </a:cxn>
                  <a:cxn ang="0">
                    <a:pos x="6237" y="2296"/>
                  </a:cxn>
                  <a:cxn ang="0">
                    <a:pos x="5346" y="3061"/>
                  </a:cxn>
                  <a:cxn ang="0">
                    <a:pos x="3564" y="3061"/>
                  </a:cxn>
                  <a:cxn ang="0">
                    <a:pos x="1782" y="3061"/>
                  </a:cxn>
                  <a:cxn ang="0">
                    <a:pos x="891" y="2296"/>
                  </a:cxn>
                  <a:cxn ang="0">
                    <a:pos x="0" y="1530"/>
                  </a:cxn>
                  <a:cxn ang="0">
                    <a:pos x="891" y="765"/>
                  </a:cxn>
                  <a:cxn ang="0">
                    <a:pos x="1782" y="0"/>
                  </a:cxn>
                  <a:cxn ang="0">
                    <a:pos x="3564" y="0"/>
                  </a:cxn>
                  <a:cxn ang="0">
                    <a:pos x="5346" y="0"/>
                  </a:cxn>
                  <a:cxn ang="0">
                    <a:pos x="6237" y="765"/>
                  </a:cxn>
                  <a:cxn ang="0">
                    <a:pos x="7128" y="1530"/>
                  </a:cxn>
                </a:cxnLst>
                <a:rect l="0" t="0" r="r" b="b"/>
                <a:pathLst>
                  <a:path w="7128" h="3061">
                    <a:moveTo>
                      <a:pt x="7128" y="1530"/>
                    </a:moveTo>
                    <a:lnTo>
                      <a:pt x="6237" y="2296"/>
                    </a:lnTo>
                    <a:lnTo>
                      <a:pt x="5346" y="3061"/>
                    </a:lnTo>
                    <a:lnTo>
                      <a:pt x="3564" y="3061"/>
                    </a:lnTo>
                    <a:lnTo>
                      <a:pt x="1782" y="3061"/>
                    </a:lnTo>
                    <a:lnTo>
                      <a:pt x="891" y="2296"/>
                    </a:lnTo>
                    <a:lnTo>
                      <a:pt x="0" y="1530"/>
                    </a:lnTo>
                    <a:lnTo>
                      <a:pt x="891" y="765"/>
                    </a:lnTo>
                    <a:lnTo>
                      <a:pt x="1782" y="0"/>
                    </a:lnTo>
                    <a:lnTo>
                      <a:pt x="3564" y="0"/>
                    </a:lnTo>
                    <a:lnTo>
                      <a:pt x="5346" y="0"/>
                    </a:lnTo>
                    <a:lnTo>
                      <a:pt x="6237" y="765"/>
                    </a:lnTo>
                    <a:lnTo>
                      <a:pt x="7128" y="1530"/>
                    </a:lnTo>
                    <a:close/>
                  </a:path>
                </a:pathLst>
              </a:custGeom>
              <a:solidFill>
                <a:srgbClr val="4D72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4" name="Freeform 191">
                <a:extLst>
                  <a:ext uri="{FF2B5EF4-FFF2-40B4-BE49-F238E27FC236}">
                    <a16:creationId xmlns:a16="http://schemas.microsoft.com/office/drawing/2014/main" id="{CDA45F97-7A22-474C-B0ED-3E6458790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5" y="2957"/>
                <a:ext cx="297" cy="1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30"/>
                  </a:cxn>
                  <a:cxn ang="0">
                    <a:pos x="7128" y="432"/>
                  </a:cxn>
                  <a:cxn ang="0">
                    <a:pos x="7129" y="0"/>
                  </a:cxn>
                  <a:cxn ang="0">
                    <a:pos x="1" y="0"/>
                  </a:cxn>
                </a:cxnLst>
                <a:rect l="0" t="0" r="r" b="b"/>
                <a:pathLst>
                  <a:path w="7129" h="432">
                    <a:moveTo>
                      <a:pt x="1" y="0"/>
                    </a:moveTo>
                    <a:lnTo>
                      <a:pt x="0" y="430"/>
                    </a:lnTo>
                    <a:lnTo>
                      <a:pt x="7128" y="432"/>
                    </a:lnTo>
                    <a:lnTo>
                      <a:pt x="7129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42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5" name="Freeform 192">
                <a:extLst>
                  <a:ext uri="{FF2B5EF4-FFF2-40B4-BE49-F238E27FC236}">
                    <a16:creationId xmlns:a16="http://schemas.microsoft.com/office/drawing/2014/main" id="{DD95DD3B-75D3-4719-9144-5E448E21D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5" y="2911"/>
                <a:ext cx="74" cy="128"/>
              </a:xfrm>
              <a:custGeom>
                <a:avLst/>
                <a:gdLst/>
                <a:ahLst/>
                <a:cxnLst>
                  <a:cxn ang="0">
                    <a:pos x="1784" y="3061"/>
                  </a:cxn>
                  <a:cxn ang="0">
                    <a:pos x="1782" y="3061"/>
                  </a:cxn>
                  <a:cxn ang="0">
                    <a:pos x="891" y="2296"/>
                  </a:cxn>
                  <a:cxn ang="0">
                    <a:pos x="0" y="1530"/>
                  </a:cxn>
                  <a:cxn ang="0">
                    <a:pos x="891" y="765"/>
                  </a:cxn>
                  <a:cxn ang="0">
                    <a:pos x="1782" y="0"/>
                  </a:cxn>
                  <a:cxn ang="0">
                    <a:pos x="1784" y="0"/>
                  </a:cxn>
                  <a:cxn ang="0">
                    <a:pos x="1784" y="3061"/>
                  </a:cxn>
                </a:cxnLst>
                <a:rect l="0" t="0" r="r" b="b"/>
                <a:pathLst>
                  <a:path w="1784" h="3061">
                    <a:moveTo>
                      <a:pt x="1784" y="3061"/>
                    </a:moveTo>
                    <a:lnTo>
                      <a:pt x="1782" y="3061"/>
                    </a:lnTo>
                    <a:lnTo>
                      <a:pt x="891" y="2296"/>
                    </a:lnTo>
                    <a:lnTo>
                      <a:pt x="0" y="1530"/>
                    </a:lnTo>
                    <a:lnTo>
                      <a:pt x="891" y="765"/>
                    </a:lnTo>
                    <a:lnTo>
                      <a:pt x="1782" y="0"/>
                    </a:lnTo>
                    <a:lnTo>
                      <a:pt x="1784" y="0"/>
                    </a:lnTo>
                    <a:lnTo>
                      <a:pt x="1784" y="3061"/>
                    </a:lnTo>
                    <a:close/>
                  </a:path>
                </a:pathLst>
              </a:custGeom>
              <a:solidFill>
                <a:srgbClr val="0042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6" name="Freeform 193">
                <a:extLst>
                  <a:ext uri="{FF2B5EF4-FFF2-40B4-BE49-F238E27FC236}">
                    <a16:creationId xmlns:a16="http://schemas.microsoft.com/office/drawing/2014/main" id="{E4E8E694-8657-4A91-B28B-EE7E16B12B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8" y="2912"/>
                <a:ext cx="74" cy="127"/>
              </a:xfrm>
              <a:custGeom>
                <a:avLst/>
                <a:gdLst/>
                <a:ahLst/>
                <a:cxnLst>
                  <a:cxn ang="0">
                    <a:pos x="1779" y="1528"/>
                  </a:cxn>
                  <a:cxn ang="0">
                    <a:pos x="888" y="2294"/>
                  </a:cxn>
                  <a:cxn ang="0">
                    <a:pos x="0" y="3056"/>
                  </a:cxn>
                  <a:cxn ang="0">
                    <a:pos x="0" y="0"/>
                  </a:cxn>
                  <a:cxn ang="0">
                    <a:pos x="888" y="763"/>
                  </a:cxn>
                  <a:cxn ang="0">
                    <a:pos x="1779" y="1528"/>
                  </a:cxn>
                </a:cxnLst>
                <a:rect l="0" t="0" r="r" b="b"/>
                <a:pathLst>
                  <a:path w="1779" h="3056">
                    <a:moveTo>
                      <a:pt x="1779" y="1528"/>
                    </a:moveTo>
                    <a:lnTo>
                      <a:pt x="888" y="2294"/>
                    </a:lnTo>
                    <a:lnTo>
                      <a:pt x="0" y="3056"/>
                    </a:lnTo>
                    <a:lnTo>
                      <a:pt x="0" y="0"/>
                    </a:lnTo>
                    <a:lnTo>
                      <a:pt x="888" y="763"/>
                    </a:lnTo>
                    <a:lnTo>
                      <a:pt x="1779" y="1528"/>
                    </a:lnTo>
                    <a:close/>
                  </a:path>
                </a:pathLst>
              </a:custGeom>
              <a:solidFill>
                <a:srgbClr val="0042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7" name="Freeform 194">
                <a:extLst>
                  <a:ext uri="{FF2B5EF4-FFF2-40B4-BE49-F238E27FC236}">
                    <a16:creationId xmlns:a16="http://schemas.microsoft.com/office/drawing/2014/main" id="{F92D7F2E-8DC3-4DB2-BE9F-2844273B4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5" y="2893"/>
                <a:ext cx="297" cy="128"/>
              </a:xfrm>
              <a:custGeom>
                <a:avLst/>
                <a:gdLst/>
                <a:ahLst/>
                <a:cxnLst>
                  <a:cxn ang="0">
                    <a:pos x="7128" y="1530"/>
                  </a:cxn>
                  <a:cxn ang="0">
                    <a:pos x="6237" y="2296"/>
                  </a:cxn>
                  <a:cxn ang="0">
                    <a:pos x="5346" y="3061"/>
                  </a:cxn>
                  <a:cxn ang="0">
                    <a:pos x="3564" y="3061"/>
                  </a:cxn>
                  <a:cxn ang="0">
                    <a:pos x="1782" y="3061"/>
                  </a:cxn>
                  <a:cxn ang="0">
                    <a:pos x="891" y="2296"/>
                  </a:cxn>
                  <a:cxn ang="0">
                    <a:pos x="0" y="1530"/>
                  </a:cxn>
                  <a:cxn ang="0">
                    <a:pos x="891" y="764"/>
                  </a:cxn>
                  <a:cxn ang="0">
                    <a:pos x="1782" y="0"/>
                  </a:cxn>
                  <a:cxn ang="0">
                    <a:pos x="3564" y="0"/>
                  </a:cxn>
                  <a:cxn ang="0">
                    <a:pos x="5346" y="0"/>
                  </a:cxn>
                  <a:cxn ang="0">
                    <a:pos x="6237" y="764"/>
                  </a:cxn>
                  <a:cxn ang="0">
                    <a:pos x="7128" y="1530"/>
                  </a:cxn>
                </a:cxnLst>
                <a:rect l="0" t="0" r="r" b="b"/>
                <a:pathLst>
                  <a:path w="7128" h="3061">
                    <a:moveTo>
                      <a:pt x="7128" y="1530"/>
                    </a:moveTo>
                    <a:lnTo>
                      <a:pt x="6237" y="2296"/>
                    </a:lnTo>
                    <a:lnTo>
                      <a:pt x="5346" y="3061"/>
                    </a:lnTo>
                    <a:lnTo>
                      <a:pt x="3564" y="3061"/>
                    </a:lnTo>
                    <a:lnTo>
                      <a:pt x="1782" y="3061"/>
                    </a:lnTo>
                    <a:lnTo>
                      <a:pt x="891" y="2296"/>
                    </a:lnTo>
                    <a:lnTo>
                      <a:pt x="0" y="1530"/>
                    </a:lnTo>
                    <a:lnTo>
                      <a:pt x="891" y="764"/>
                    </a:lnTo>
                    <a:lnTo>
                      <a:pt x="1782" y="0"/>
                    </a:lnTo>
                    <a:lnTo>
                      <a:pt x="3564" y="0"/>
                    </a:lnTo>
                    <a:lnTo>
                      <a:pt x="5346" y="0"/>
                    </a:lnTo>
                    <a:lnTo>
                      <a:pt x="6237" y="764"/>
                    </a:lnTo>
                    <a:lnTo>
                      <a:pt x="7128" y="1530"/>
                    </a:lnTo>
                    <a:close/>
                  </a:path>
                </a:pathLst>
              </a:custGeom>
              <a:solidFill>
                <a:srgbClr val="7FA6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8" name="Freeform 195">
                <a:extLst>
                  <a:ext uri="{FF2B5EF4-FFF2-40B4-BE49-F238E27FC236}">
                    <a16:creationId xmlns:a16="http://schemas.microsoft.com/office/drawing/2014/main" id="{0BE4710F-9FB8-4744-8368-F9CF1A0AD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" y="2830"/>
                <a:ext cx="297" cy="127"/>
              </a:xfrm>
              <a:custGeom>
                <a:avLst/>
                <a:gdLst/>
                <a:ahLst/>
                <a:cxnLst>
                  <a:cxn ang="0">
                    <a:pos x="0" y="1532"/>
                  </a:cxn>
                  <a:cxn ang="0">
                    <a:pos x="892" y="2296"/>
                  </a:cxn>
                  <a:cxn ang="0">
                    <a:pos x="1782" y="3062"/>
                  </a:cxn>
                  <a:cxn ang="0">
                    <a:pos x="3564" y="3062"/>
                  </a:cxn>
                  <a:cxn ang="0">
                    <a:pos x="5346" y="3062"/>
                  </a:cxn>
                  <a:cxn ang="0">
                    <a:pos x="6237" y="2296"/>
                  </a:cxn>
                  <a:cxn ang="0">
                    <a:pos x="7128" y="1532"/>
                  </a:cxn>
                  <a:cxn ang="0">
                    <a:pos x="6237" y="766"/>
                  </a:cxn>
                  <a:cxn ang="0">
                    <a:pos x="5346" y="0"/>
                  </a:cxn>
                  <a:cxn ang="0">
                    <a:pos x="3564" y="0"/>
                  </a:cxn>
                  <a:cxn ang="0">
                    <a:pos x="1782" y="0"/>
                  </a:cxn>
                  <a:cxn ang="0">
                    <a:pos x="892" y="766"/>
                  </a:cxn>
                  <a:cxn ang="0">
                    <a:pos x="0" y="1532"/>
                  </a:cxn>
                </a:cxnLst>
                <a:rect l="0" t="0" r="r" b="b"/>
                <a:pathLst>
                  <a:path w="7128" h="3062">
                    <a:moveTo>
                      <a:pt x="0" y="1532"/>
                    </a:moveTo>
                    <a:lnTo>
                      <a:pt x="892" y="2296"/>
                    </a:lnTo>
                    <a:lnTo>
                      <a:pt x="1782" y="3062"/>
                    </a:lnTo>
                    <a:lnTo>
                      <a:pt x="3564" y="3062"/>
                    </a:lnTo>
                    <a:lnTo>
                      <a:pt x="5346" y="3062"/>
                    </a:lnTo>
                    <a:lnTo>
                      <a:pt x="6237" y="2296"/>
                    </a:lnTo>
                    <a:lnTo>
                      <a:pt x="7128" y="1532"/>
                    </a:lnTo>
                    <a:lnTo>
                      <a:pt x="6237" y="766"/>
                    </a:lnTo>
                    <a:lnTo>
                      <a:pt x="5346" y="0"/>
                    </a:lnTo>
                    <a:lnTo>
                      <a:pt x="3564" y="0"/>
                    </a:lnTo>
                    <a:lnTo>
                      <a:pt x="1782" y="0"/>
                    </a:lnTo>
                    <a:lnTo>
                      <a:pt x="892" y="766"/>
                    </a:lnTo>
                    <a:lnTo>
                      <a:pt x="0" y="1532"/>
                    </a:lnTo>
                    <a:close/>
                  </a:path>
                </a:pathLst>
              </a:custGeom>
              <a:solidFill>
                <a:srgbClr val="4D72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9" name="Freeform 196">
                <a:extLst>
                  <a:ext uri="{FF2B5EF4-FFF2-40B4-BE49-F238E27FC236}">
                    <a16:creationId xmlns:a16="http://schemas.microsoft.com/office/drawing/2014/main" id="{1E961A57-6BA1-4096-B95A-BAAEEE40D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" y="2876"/>
                <a:ext cx="297" cy="18"/>
              </a:xfrm>
              <a:custGeom>
                <a:avLst/>
                <a:gdLst/>
                <a:ahLst/>
                <a:cxnLst>
                  <a:cxn ang="0">
                    <a:pos x="7128" y="0"/>
                  </a:cxn>
                  <a:cxn ang="0">
                    <a:pos x="7129" y="432"/>
                  </a:cxn>
                  <a:cxn ang="0">
                    <a:pos x="2" y="433"/>
                  </a:cxn>
                  <a:cxn ang="0">
                    <a:pos x="0" y="1"/>
                  </a:cxn>
                  <a:cxn ang="0">
                    <a:pos x="7128" y="0"/>
                  </a:cxn>
                </a:cxnLst>
                <a:rect l="0" t="0" r="r" b="b"/>
                <a:pathLst>
                  <a:path w="7129" h="433">
                    <a:moveTo>
                      <a:pt x="7128" y="0"/>
                    </a:moveTo>
                    <a:lnTo>
                      <a:pt x="7129" y="432"/>
                    </a:lnTo>
                    <a:lnTo>
                      <a:pt x="2" y="433"/>
                    </a:lnTo>
                    <a:lnTo>
                      <a:pt x="0" y="1"/>
                    </a:lnTo>
                    <a:lnTo>
                      <a:pt x="7128" y="0"/>
                    </a:lnTo>
                    <a:close/>
                  </a:path>
                </a:pathLst>
              </a:custGeom>
              <a:solidFill>
                <a:srgbClr val="0042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0" name="Freeform 197">
                <a:extLst>
                  <a:ext uri="{FF2B5EF4-FFF2-40B4-BE49-F238E27FC236}">
                    <a16:creationId xmlns:a16="http://schemas.microsoft.com/office/drawing/2014/main" id="{1EB8B766-983B-4391-BA4A-637CCFCC5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5" y="2830"/>
                <a:ext cx="74" cy="127"/>
              </a:xfrm>
              <a:custGeom>
                <a:avLst/>
                <a:gdLst/>
                <a:ahLst/>
                <a:cxnLst>
                  <a:cxn ang="0">
                    <a:pos x="0" y="3062"/>
                  </a:cxn>
                  <a:cxn ang="0">
                    <a:pos x="2" y="3062"/>
                  </a:cxn>
                  <a:cxn ang="0">
                    <a:pos x="893" y="2296"/>
                  </a:cxn>
                  <a:cxn ang="0">
                    <a:pos x="1784" y="1532"/>
                  </a:cxn>
                  <a:cxn ang="0">
                    <a:pos x="893" y="766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3062"/>
                  </a:cxn>
                </a:cxnLst>
                <a:rect l="0" t="0" r="r" b="b"/>
                <a:pathLst>
                  <a:path w="1784" h="3062">
                    <a:moveTo>
                      <a:pt x="0" y="3062"/>
                    </a:moveTo>
                    <a:lnTo>
                      <a:pt x="2" y="3062"/>
                    </a:lnTo>
                    <a:lnTo>
                      <a:pt x="893" y="2296"/>
                    </a:lnTo>
                    <a:lnTo>
                      <a:pt x="1784" y="1532"/>
                    </a:lnTo>
                    <a:lnTo>
                      <a:pt x="893" y="76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062"/>
                    </a:lnTo>
                    <a:close/>
                  </a:path>
                </a:pathLst>
              </a:custGeom>
              <a:solidFill>
                <a:srgbClr val="0042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1" name="Freeform 198">
                <a:extLst>
                  <a:ext uri="{FF2B5EF4-FFF2-40B4-BE49-F238E27FC236}">
                    <a16:creationId xmlns:a16="http://schemas.microsoft.com/office/drawing/2014/main" id="{9A0762C0-B248-4744-90AD-1534E7522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" y="2830"/>
                <a:ext cx="74" cy="127"/>
              </a:xfrm>
              <a:custGeom>
                <a:avLst/>
                <a:gdLst/>
                <a:ahLst/>
                <a:cxnLst>
                  <a:cxn ang="0">
                    <a:pos x="0" y="1529"/>
                  </a:cxn>
                  <a:cxn ang="0">
                    <a:pos x="892" y="2293"/>
                  </a:cxn>
                  <a:cxn ang="0">
                    <a:pos x="1779" y="3056"/>
                  </a:cxn>
                  <a:cxn ang="0">
                    <a:pos x="1779" y="0"/>
                  </a:cxn>
                  <a:cxn ang="0">
                    <a:pos x="892" y="763"/>
                  </a:cxn>
                  <a:cxn ang="0">
                    <a:pos x="0" y="1529"/>
                  </a:cxn>
                </a:cxnLst>
                <a:rect l="0" t="0" r="r" b="b"/>
                <a:pathLst>
                  <a:path w="1779" h="3056">
                    <a:moveTo>
                      <a:pt x="0" y="1529"/>
                    </a:moveTo>
                    <a:lnTo>
                      <a:pt x="892" y="2293"/>
                    </a:lnTo>
                    <a:lnTo>
                      <a:pt x="1779" y="3056"/>
                    </a:lnTo>
                    <a:lnTo>
                      <a:pt x="1779" y="0"/>
                    </a:lnTo>
                    <a:lnTo>
                      <a:pt x="892" y="763"/>
                    </a:lnTo>
                    <a:lnTo>
                      <a:pt x="0" y="1529"/>
                    </a:lnTo>
                    <a:close/>
                  </a:path>
                </a:pathLst>
              </a:custGeom>
              <a:solidFill>
                <a:srgbClr val="0042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2" name="Freeform 199">
                <a:extLst>
                  <a:ext uri="{FF2B5EF4-FFF2-40B4-BE49-F238E27FC236}">
                    <a16:creationId xmlns:a16="http://schemas.microsoft.com/office/drawing/2014/main" id="{A9BA7FB3-B4AC-4FFC-90AF-64F02608B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2" y="2812"/>
                <a:ext cx="297" cy="127"/>
              </a:xfrm>
              <a:custGeom>
                <a:avLst/>
                <a:gdLst/>
                <a:ahLst/>
                <a:cxnLst>
                  <a:cxn ang="0">
                    <a:pos x="0" y="1531"/>
                  </a:cxn>
                  <a:cxn ang="0">
                    <a:pos x="892" y="2296"/>
                  </a:cxn>
                  <a:cxn ang="0">
                    <a:pos x="1782" y="3062"/>
                  </a:cxn>
                  <a:cxn ang="0">
                    <a:pos x="3564" y="3062"/>
                  </a:cxn>
                  <a:cxn ang="0">
                    <a:pos x="5346" y="3062"/>
                  </a:cxn>
                  <a:cxn ang="0">
                    <a:pos x="6237" y="2296"/>
                  </a:cxn>
                  <a:cxn ang="0">
                    <a:pos x="7128" y="1531"/>
                  </a:cxn>
                  <a:cxn ang="0">
                    <a:pos x="6237" y="766"/>
                  </a:cxn>
                  <a:cxn ang="0">
                    <a:pos x="5346" y="0"/>
                  </a:cxn>
                  <a:cxn ang="0">
                    <a:pos x="3564" y="0"/>
                  </a:cxn>
                  <a:cxn ang="0">
                    <a:pos x="1782" y="0"/>
                  </a:cxn>
                  <a:cxn ang="0">
                    <a:pos x="892" y="766"/>
                  </a:cxn>
                  <a:cxn ang="0">
                    <a:pos x="0" y="1531"/>
                  </a:cxn>
                </a:cxnLst>
                <a:rect l="0" t="0" r="r" b="b"/>
                <a:pathLst>
                  <a:path w="7128" h="3062">
                    <a:moveTo>
                      <a:pt x="0" y="1531"/>
                    </a:moveTo>
                    <a:lnTo>
                      <a:pt x="892" y="2296"/>
                    </a:lnTo>
                    <a:lnTo>
                      <a:pt x="1782" y="3062"/>
                    </a:lnTo>
                    <a:lnTo>
                      <a:pt x="3564" y="3062"/>
                    </a:lnTo>
                    <a:lnTo>
                      <a:pt x="5346" y="3062"/>
                    </a:lnTo>
                    <a:lnTo>
                      <a:pt x="6237" y="2296"/>
                    </a:lnTo>
                    <a:lnTo>
                      <a:pt x="7128" y="1531"/>
                    </a:lnTo>
                    <a:lnTo>
                      <a:pt x="6237" y="766"/>
                    </a:lnTo>
                    <a:lnTo>
                      <a:pt x="5346" y="0"/>
                    </a:lnTo>
                    <a:lnTo>
                      <a:pt x="3564" y="0"/>
                    </a:lnTo>
                    <a:lnTo>
                      <a:pt x="1782" y="0"/>
                    </a:lnTo>
                    <a:lnTo>
                      <a:pt x="892" y="766"/>
                    </a:lnTo>
                    <a:lnTo>
                      <a:pt x="0" y="1531"/>
                    </a:lnTo>
                    <a:close/>
                  </a:path>
                </a:pathLst>
              </a:custGeom>
              <a:solidFill>
                <a:srgbClr val="7FA6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3" name="Freeform 200">
                <a:extLst>
                  <a:ext uri="{FF2B5EF4-FFF2-40B4-BE49-F238E27FC236}">
                    <a16:creationId xmlns:a16="http://schemas.microsoft.com/office/drawing/2014/main" id="{A0F77CB8-E060-47FA-8BDF-8C268E0F7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5" y="2766"/>
                <a:ext cx="297" cy="128"/>
              </a:xfrm>
              <a:custGeom>
                <a:avLst/>
                <a:gdLst/>
                <a:ahLst/>
                <a:cxnLst>
                  <a:cxn ang="0">
                    <a:pos x="0" y="1531"/>
                  </a:cxn>
                  <a:cxn ang="0">
                    <a:pos x="891" y="2296"/>
                  </a:cxn>
                  <a:cxn ang="0">
                    <a:pos x="1782" y="3062"/>
                  </a:cxn>
                  <a:cxn ang="0">
                    <a:pos x="3564" y="3062"/>
                  </a:cxn>
                  <a:cxn ang="0">
                    <a:pos x="5346" y="3062"/>
                  </a:cxn>
                  <a:cxn ang="0">
                    <a:pos x="6237" y="2296"/>
                  </a:cxn>
                  <a:cxn ang="0">
                    <a:pos x="7128" y="1531"/>
                  </a:cxn>
                  <a:cxn ang="0">
                    <a:pos x="6237" y="765"/>
                  </a:cxn>
                  <a:cxn ang="0">
                    <a:pos x="5346" y="0"/>
                  </a:cxn>
                  <a:cxn ang="0">
                    <a:pos x="3564" y="0"/>
                  </a:cxn>
                  <a:cxn ang="0">
                    <a:pos x="1782" y="0"/>
                  </a:cxn>
                  <a:cxn ang="0">
                    <a:pos x="891" y="765"/>
                  </a:cxn>
                  <a:cxn ang="0">
                    <a:pos x="0" y="1531"/>
                  </a:cxn>
                </a:cxnLst>
                <a:rect l="0" t="0" r="r" b="b"/>
                <a:pathLst>
                  <a:path w="7128" h="3062">
                    <a:moveTo>
                      <a:pt x="0" y="1531"/>
                    </a:moveTo>
                    <a:lnTo>
                      <a:pt x="891" y="2296"/>
                    </a:lnTo>
                    <a:lnTo>
                      <a:pt x="1782" y="3062"/>
                    </a:lnTo>
                    <a:lnTo>
                      <a:pt x="3564" y="3062"/>
                    </a:lnTo>
                    <a:lnTo>
                      <a:pt x="5346" y="3062"/>
                    </a:lnTo>
                    <a:lnTo>
                      <a:pt x="6237" y="2296"/>
                    </a:lnTo>
                    <a:lnTo>
                      <a:pt x="7128" y="1531"/>
                    </a:lnTo>
                    <a:lnTo>
                      <a:pt x="6237" y="765"/>
                    </a:lnTo>
                    <a:lnTo>
                      <a:pt x="5346" y="0"/>
                    </a:lnTo>
                    <a:lnTo>
                      <a:pt x="3564" y="0"/>
                    </a:lnTo>
                    <a:lnTo>
                      <a:pt x="1782" y="0"/>
                    </a:lnTo>
                    <a:lnTo>
                      <a:pt x="891" y="765"/>
                    </a:lnTo>
                    <a:lnTo>
                      <a:pt x="0" y="1531"/>
                    </a:lnTo>
                    <a:close/>
                  </a:path>
                </a:pathLst>
              </a:custGeom>
              <a:solidFill>
                <a:srgbClr val="4D72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4" name="Freeform 201">
                <a:extLst>
                  <a:ext uri="{FF2B5EF4-FFF2-40B4-BE49-F238E27FC236}">
                    <a16:creationId xmlns:a16="http://schemas.microsoft.com/office/drawing/2014/main" id="{EDB0DBF6-C5A3-41A0-BD28-BF6DFFCBD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5" y="2812"/>
                <a:ext cx="297" cy="18"/>
              </a:xfrm>
              <a:custGeom>
                <a:avLst/>
                <a:gdLst/>
                <a:ahLst/>
                <a:cxnLst>
                  <a:cxn ang="0">
                    <a:pos x="7128" y="0"/>
                  </a:cxn>
                  <a:cxn ang="0">
                    <a:pos x="7129" y="430"/>
                  </a:cxn>
                  <a:cxn ang="0">
                    <a:pos x="1" y="432"/>
                  </a:cxn>
                  <a:cxn ang="0">
                    <a:pos x="0" y="0"/>
                  </a:cxn>
                  <a:cxn ang="0">
                    <a:pos x="7128" y="0"/>
                  </a:cxn>
                </a:cxnLst>
                <a:rect l="0" t="0" r="r" b="b"/>
                <a:pathLst>
                  <a:path w="7129" h="432">
                    <a:moveTo>
                      <a:pt x="7128" y="0"/>
                    </a:moveTo>
                    <a:lnTo>
                      <a:pt x="7129" y="430"/>
                    </a:lnTo>
                    <a:lnTo>
                      <a:pt x="1" y="432"/>
                    </a:lnTo>
                    <a:lnTo>
                      <a:pt x="0" y="0"/>
                    </a:lnTo>
                    <a:lnTo>
                      <a:pt x="7128" y="0"/>
                    </a:lnTo>
                    <a:close/>
                  </a:path>
                </a:pathLst>
              </a:custGeom>
              <a:solidFill>
                <a:srgbClr val="0042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5" name="Freeform 202">
                <a:extLst>
                  <a:ext uri="{FF2B5EF4-FFF2-40B4-BE49-F238E27FC236}">
                    <a16:creationId xmlns:a16="http://schemas.microsoft.com/office/drawing/2014/main" id="{BB4D9E8F-3B6E-44B9-A6A7-F90808EC0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8" y="2766"/>
                <a:ext cx="74" cy="128"/>
              </a:xfrm>
              <a:custGeom>
                <a:avLst/>
                <a:gdLst/>
                <a:ahLst/>
                <a:cxnLst>
                  <a:cxn ang="0">
                    <a:pos x="0" y="3062"/>
                  </a:cxn>
                  <a:cxn ang="0">
                    <a:pos x="2" y="3062"/>
                  </a:cxn>
                  <a:cxn ang="0">
                    <a:pos x="893" y="2296"/>
                  </a:cxn>
                  <a:cxn ang="0">
                    <a:pos x="1784" y="1531"/>
                  </a:cxn>
                  <a:cxn ang="0">
                    <a:pos x="893" y="765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3062"/>
                  </a:cxn>
                </a:cxnLst>
                <a:rect l="0" t="0" r="r" b="b"/>
                <a:pathLst>
                  <a:path w="1784" h="3062">
                    <a:moveTo>
                      <a:pt x="0" y="3062"/>
                    </a:moveTo>
                    <a:lnTo>
                      <a:pt x="2" y="3062"/>
                    </a:lnTo>
                    <a:lnTo>
                      <a:pt x="893" y="2296"/>
                    </a:lnTo>
                    <a:lnTo>
                      <a:pt x="1784" y="1531"/>
                    </a:lnTo>
                    <a:lnTo>
                      <a:pt x="893" y="765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062"/>
                    </a:lnTo>
                    <a:close/>
                  </a:path>
                </a:pathLst>
              </a:custGeom>
              <a:solidFill>
                <a:srgbClr val="0042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6" name="Freeform 203">
                <a:extLst>
                  <a:ext uri="{FF2B5EF4-FFF2-40B4-BE49-F238E27FC236}">
                    <a16:creationId xmlns:a16="http://schemas.microsoft.com/office/drawing/2014/main" id="{4D1D4EAE-169F-49C6-9F3B-8D130FFEA2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5" y="2766"/>
                <a:ext cx="74" cy="127"/>
              </a:xfrm>
              <a:custGeom>
                <a:avLst/>
                <a:gdLst/>
                <a:ahLst/>
                <a:cxnLst>
                  <a:cxn ang="0">
                    <a:pos x="0" y="1529"/>
                  </a:cxn>
                  <a:cxn ang="0">
                    <a:pos x="891" y="2294"/>
                  </a:cxn>
                  <a:cxn ang="0">
                    <a:pos x="1779" y="3057"/>
                  </a:cxn>
                  <a:cxn ang="0">
                    <a:pos x="1779" y="0"/>
                  </a:cxn>
                  <a:cxn ang="0">
                    <a:pos x="891" y="763"/>
                  </a:cxn>
                  <a:cxn ang="0">
                    <a:pos x="0" y="1529"/>
                  </a:cxn>
                </a:cxnLst>
                <a:rect l="0" t="0" r="r" b="b"/>
                <a:pathLst>
                  <a:path w="1779" h="3057">
                    <a:moveTo>
                      <a:pt x="0" y="1529"/>
                    </a:moveTo>
                    <a:lnTo>
                      <a:pt x="891" y="2294"/>
                    </a:lnTo>
                    <a:lnTo>
                      <a:pt x="1779" y="3057"/>
                    </a:lnTo>
                    <a:lnTo>
                      <a:pt x="1779" y="0"/>
                    </a:lnTo>
                    <a:lnTo>
                      <a:pt x="891" y="763"/>
                    </a:lnTo>
                    <a:lnTo>
                      <a:pt x="0" y="1529"/>
                    </a:lnTo>
                    <a:close/>
                  </a:path>
                </a:pathLst>
              </a:custGeom>
              <a:solidFill>
                <a:srgbClr val="0042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7" name="Freeform 204">
                <a:extLst>
                  <a:ext uri="{FF2B5EF4-FFF2-40B4-BE49-F238E27FC236}">
                    <a16:creationId xmlns:a16="http://schemas.microsoft.com/office/drawing/2014/main" id="{CFDCF599-A729-48DD-8096-A42F065898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5" y="2748"/>
                <a:ext cx="297" cy="128"/>
              </a:xfrm>
              <a:custGeom>
                <a:avLst/>
                <a:gdLst/>
                <a:ahLst/>
                <a:cxnLst>
                  <a:cxn ang="0">
                    <a:pos x="0" y="1531"/>
                  </a:cxn>
                  <a:cxn ang="0">
                    <a:pos x="891" y="2296"/>
                  </a:cxn>
                  <a:cxn ang="0">
                    <a:pos x="1782" y="3061"/>
                  </a:cxn>
                  <a:cxn ang="0">
                    <a:pos x="3564" y="3061"/>
                  </a:cxn>
                  <a:cxn ang="0">
                    <a:pos x="5346" y="3061"/>
                  </a:cxn>
                  <a:cxn ang="0">
                    <a:pos x="6237" y="2296"/>
                  </a:cxn>
                  <a:cxn ang="0">
                    <a:pos x="7128" y="1531"/>
                  </a:cxn>
                  <a:cxn ang="0">
                    <a:pos x="6237" y="765"/>
                  </a:cxn>
                  <a:cxn ang="0">
                    <a:pos x="5346" y="0"/>
                  </a:cxn>
                  <a:cxn ang="0">
                    <a:pos x="3564" y="0"/>
                  </a:cxn>
                  <a:cxn ang="0">
                    <a:pos x="1782" y="0"/>
                  </a:cxn>
                  <a:cxn ang="0">
                    <a:pos x="891" y="765"/>
                  </a:cxn>
                  <a:cxn ang="0">
                    <a:pos x="0" y="1531"/>
                  </a:cxn>
                </a:cxnLst>
                <a:rect l="0" t="0" r="r" b="b"/>
                <a:pathLst>
                  <a:path w="7128" h="3061">
                    <a:moveTo>
                      <a:pt x="0" y="1531"/>
                    </a:moveTo>
                    <a:lnTo>
                      <a:pt x="891" y="2296"/>
                    </a:lnTo>
                    <a:lnTo>
                      <a:pt x="1782" y="3061"/>
                    </a:lnTo>
                    <a:lnTo>
                      <a:pt x="3564" y="3061"/>
                    </a:lnTo>
                    <a:lnTo>
                      <a:pt x="5346" y="3061"/>
                    </a:lnTo>
                    <a:lnTo>
                      <a:pt x="6237" y="2296"/>
                    </a:lnTo>
                    <a:lnTo>
                      <a:pt x="7128" y="1531"/>
                    </a:lnTo>
                    <a:lnTo>
                      <a:pt x="6237" y="765"/>
                    </a:lnTo>
                    <a:lnTo>
                      <a:pt x="5346" y="0"/>
                    </a:lnTo>
                    <a:lnTo>
                      <a:pt x="3564" y="0"/>
                    </a:lnTo>
                    <a:lnTo>
                      <a:pt x="1782" y="0"/>
                    </a:lnTo>
                    <a:lnTo>
                      <a:pt x="891" y="765"/>
                    </a:lnTo>
                    <a:lnTo>
                      <a:pt x="0" y="1531"/>
                    </a:lnTo>
                    <a:close/>
                  </a:path>
                </a:pathLst>
              </a:custGeom>
              <a:solidFill>
                <a:srgbClr val="7FA6C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8" name="Freeform 205">
                <a:extLst>
                  <a:ext uri="{FF2B5EF4-FFF2-40B4-BE49-F238E27FC236}">
                    <a16:creationId xmlns:a16="http://schemas.microsoft.com/office/drawing/2014/main" id="{549DD7F3-A880-4F08-8F4C-E0F9AC322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9" y="2799"/>
                <a:ext cx="42" cy="68"/>
              </a:xfrm>
              <a:custGeom>
                <a:avLst/>
                <a:gdLst/>
                <a:ahLst/>
                <a:cxnLst>
                  <a:cxn ang="0">
                    <a:pos x="147" y="0"/>
                  </a:cxn>
                  <a:cxn ang="0">
                    <a:pos x="27" y="71"/>
                  </a:cxn>
                  <a:cxn ang="0">
                    <a:pos x="779" y="1626"/>
                  </a:cxn>
                  <a:cxn ang="0">
                    <a:pos x="1017" y="1600"/>
                  </a:cxn>
                  <a:cxn ang="0">
                    <a:pos x="266" y="45"/>
                  </a:cxn>
                  <a:cxn ang="0">
                    <a:pos x="147" y="115"/>
                  </a:cxn>
                  <a:cxn ang="0">
                    <a:pos x="147" y="0"/>
                  </a:cxn>
                  <a:cxn ang="0">
                    <a:pos x="0" y="0"/>
                  </a:cxn>
                  <a:cxn ang="0">
                    <a:pos x="27" y="71"/>
                  </a:cxn>
                  <a:cxn ang="0">
                    <a:pos x="147" y="0"/>
                  </a:cxn>
                </a:cxnLst>
                <a:rect l="0" t="0" r="r" b="b"/>
                <a:pathLst>
                  <a:path w="1017" h="1626">
                    <a:moveTo>
                      <a:pt x="147" y="0"/>
                    </a:moveTo>
                    <a:lnTo>
                      <a:pt x="27" y="71"/>
                    </a:lnTo>
                    <a:lnTo>
                      <a:pt x="779" y="1626"/>
                    </a:lnTo>
                    <a:lnTo>
                      <a:pt x="1017" y="1600"/>
                    </a:lnTo>
                    <a:lnTo>
                      <a:pt x="266" y="45"/>
                    </a:lnTo>
                    <a:lnTo>
                      <a:pt x="147" y="115"/>
                    </a:lnTo>
                    <a:lnTo>
                      <a:pt x="147" y="0"/>
                    </a:lnTo>
                    <a:lnTo>
                      <a:pt x="0" y="0"/>
                    </a:lnTo>
                    <a:lnTo>
                      <a:pt x="27" y="71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9" name="Freeform 206">
                <a:extLst>
                  <a:ext uri="{FF2B5EF4-FFF2-40B4-BE49-F238E27FC236}">
                    <a16:creationId xmlns:a16="http://schemas.microsoft.com/office/drawing/2014/main" id="{806A8C4B-2C95-4EBB-BD77-FC7B5B140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5" y="2799"/>
                <a:ext cx="31" cy="5"/>
              </a:xfrm>
              <a:custGeom>
                <a:avLst/>
                <a:gdLst/>
                <a:ahLst/>
                <a:cxnLst>
                  <a:cxn ang="0">
                    <a:pos x="514" y="58"/>
                  </a:cxn>
                  <a:cxn ang="0">
                    <a:pos x="632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632" y="115"/>
                  </a:cxn>
                  <a:cxn ang="0">
                    <a:pos x="752" y="58"/>
                  </a:cxn>
                  <a:cxn ang="0">
                    <a:pos x="632" y="115"/>
                  </a:cxn>
                  <a:cxn ang="0">
                    <a:pos x="752" y="115"/>
                  </a:cxn>
                  <a:cxn ang="0">
                    <a:pos x="752" y="58"/>
                  </a:cxn>
                  <a:cxn ang="0">
                    <a:pos x="514" y="58"/>
                  </a:cxn>
                </a:cxnLst>
                <a:rect l="0" t="0" r="r" b="b"/>
                <a:pathLst>
                  <a:path w="752" h="115">
                    <a:moveTo>
                      <a:pt x="514" y="58"/>
                    </a:moveTo>
                    <a:lnTo>
                      <a:pt x="632" y="0"/>
                    </a:lnTo>
                    <a:lnTo>
                      <a:pt x="0" y="0"/>
                    </a:lnTo>
                    <a:lnTo>
                      <a:pt x="0" y="115"/>
                    </a:lnTo>
                    <a:lnTo>
                      <a:pt x="632" y="115"/>
                    </a:lnTo>
                    <a:lnTo>
                      <a:pt x="752" y="58"/>
                    </a:lnTo>
                    <a:lnTo>
                      <a:pt x="632" y="115"/>
                    </a:lnTo>
                    <a:lnTo>
                      <a:pt x="752" y="115"/>
                    </a:lnTo>
                    <a:lnTo>
                      <a:pt x="752" y="58"/>
                    </a:lnTo>
                    <a:lnTo>
                      <a:pt x="514" y="58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80" name="Freeform 207">
                <a:extLst>
                  <a:ext uri="{FF2B5EF4-FFF2-40B4-BE49-F238E27FC236}">
                    <a16:creationId xmlns:a16="http://schemas.microsoft.com/office/drawing/2014/main" id="{F89AB6CF-E4D2-48CD-84A2-7C9CAADAC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7" y="2771"/>
                <a:ext cx="9" cy="31"/>
              </a:xfrm>
              <a:custGeom>
                <a:avLst/>
                <a:gdLst/>
                <a:ahLst/>
                <a:cxnLst>
                  <a:cxn ang="0">
                    <a:pos x="118" y="116"/>
                  </a:cxn>
                  <a:cxn ang="0">
                    <a:pos x="0" y="58"/>
                  </a:cxn>
                  <a:cxn ang="0">
                    <a:pos x="0" y="734"/>
                  </a:cxn>
                  <a:cxn ang="0">
                    <a:pos x="238" y="734"/>
                  </a:cxn>
                  <a:cxn ang="0">
                    <a:pos x="238" y="58"/>
                  </a:cxn>
                  <a:cxn ang="0">
                    <a:pos x="118" y="0"/>
                  </a:cxn>
                  <a:cxn ang="0">
                    <a:pos x="238" y="58"/>
                  </a:cxn>
                  <a:cxn ang="0">
                    <a:pos x="238" y="0"/>
                  </a:cxn>
                  <a:cxn ang="0">
                    <a:pos x="118" y="0"/>
                  </a:cxn>
                  <a:cxn ang="0">
                    <a:pos x="118" y="116"/>
                  </a:cxn>
                </a:cxnLst>
                <a:rect l="0" t="0" r="r" b="b"/>
                <a:pathLst>
                  <a:path w="238" h="734">
                    <a:moveTo>
                      <a:pt x="118" y="116"/>
                    </a:moveTo>
                    <a:lnTo>
                      <a:pt x="0" y="58"/>
                    </a:lnTo>
                    <a:lnTo>
                      <a:pt x="0" y="734"/>
                    </a:lnTo>
                    <a:lnTo>
                      <a:pt x="238" y="734"/>
                    </a:lnTo>
                    <a:lnTo>
                      <a:pt x="238" y="58"/>
                    </a:lnTo>
                    <a:lnTo>
                      <a:pt x="118" y="0"/>
                    </a:lnTo>
                    <a:lnTo>
                      <a:pt x="238" y="58"/>
                    </a:lnTo>
                    <a:lnTo>
                      <a:pt x="238" y="0"/>
                    </a:lnTo>
                    <a:lnTo>
                      <a:pt x="118" y="0"/>
                    </a:lnTo>
                    <a:lnTo>
                      <a:pt x="118" y="116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81" name="Freeform 208">
                <a:extLst>
                  <a:ext uri="{FF2B5EF4-FFF2-40B4-BE49-F238E27FC236}">
                    <a16:creationId xmlns:a16="http://schemas.microsoft.com/office/drawing/2014/main" id="{2CCE59F8-ACE1-441A-9CCD-22C3F559C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9" y="2771"/>
                <a:ext cx="43" cy="5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120" y="116"/>
                  </a:cxn>
                  <a:cxn ang="0">
                    <a:pos x="1027" y="116"/>
                  </a:cxn>
                  <a:cxn ang="0">
                    <a:pos x="1027" y="0"/>
                  </a:cxn>
                  <a:cxn ang="0">
                    <a:pos x="120" y="0"/>
                  </a:cxn>
                  <a:cxn ang="0">
                    <a:pos x="238" y="44"/>
                  </a:cxn>
                  <a:cxn ang="0">
                    <a:pos x="0" y="71"/>
                  </a:cxn>
                  <a:cxn ang="0">
                    <a:pos x="28" y="116"/>
                  </a:cxn>
                  <a:cxn ang="0">
                    <a:pos x="120" y="116"/>
                  </a:cxn>
                  <a:cxn ang="0">
                    <a:pos x="0" y="71"/>
                  </a:cxn>
                </a:cxnLst>
                <a:rect l="0" t="0" r="r" b="b"/>
                <a:pathLst>
                  <a:path w="1027" h="116">
                    <a:moveTo>
                      <a:pt x="0" y="71"/>
                    </a:moveTo>
                    <a:lnTo>
                      <a:pt x="120" y="116"/>
                    </a:lnTo>
                    <a:lnTo>
                      <a:pt x="1027" y="116"/>
                    </a:lnTo>
                    <a:lnTo>
                      <a:pt x="1027" y="0"/>
                    </a:lnTo>
                    <a:lnTo>
                      <a:pt x="120" y="0"/>
                    </a:lnTo>
                    <a:lnTo>
                      <a:pt x="238" y="44"/>
                    </a:lnTo>
                    <a:lnTo>
                      <a:pt x="0" y="71"/>
                    </a:lnTo>
                    <a:lnTo>
                      <a:pt x="28" y="116"/>
                    </a:lnTo>
                    <a:lnTo>
                      <a:pt x="120" y="116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82" name="Freeform 209">
                <a:extLst>
                  <a:ext uri="{FF2B5EF4-FFF2-40B4-BE49-F238E27FC236}">
                    <a16:creationId xmlns:a16="http://schemas.microsoft.com/office/drawing/2014/main" id="{87FC1E37-01EB-4CE9-846E-62BB886F8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5" y="2703"/>
                <a:ext cx="44" cy="71"/>
              </a:xfrm>
              <a:custGeom>
                <a:avLst/>
                <a:gdLst/>
                <a:ahLst/>
                <a:cxnLst>
                  <a:cxn ang="0">
                    <a:pos x="147" y="0"/>
                  </a:cxn>
                  <a:cxn ang="0">
                    <a:pos x="28" y="71"/>
                  </a:cxn>
                  <a:cxn ang="0">
                    <a:pos x="798" y="1697"/>
                  </a:cxn>
                  <a:cxn ang="0">
                    <a:pos x="1036" y="1670"/>
                  </a:cxn>
                  <a:cxn ang="0">
                    <a:pos x="266" y="44"/>
                  </a:cxn>
                  <a:cxn ang="0">
                    <a:pos x="147" y="116"/>
                  </a:cxn>
                  <a:cxn ang="0">
                    <a:pos x="147" y="0"/>
                  </a:cxn>
                  <a:cxn ang="0">
                    <a:pos x="0" y="0"/>
                  </a:cxn>
                  <a:cxn ang="0">
                    <a:pos x="28" y="71"/>
                  </a:cxn>
                  <a:cxn ang="0">
                    <a:pos x="147" y="0"/>
                  </a:cxn>
                </a:cxnLst>
                <a:rect l="0" t="0" r="r" b="b"/>
                <a:pathLst>
                  <a:path w="1036" h="1697">
                    <a:moveTo>
                      <a:pt x="147" y="0"/>
                    </a:moveTo>
                    <a:lnTo>
                      <a:pt x="28" y="71"/>
                    </a:lnTo>
                    <a:lnTo>
                      <a:pt x="798" y="1697"/>
                    </a:lnTo>
                    <a:lnTo>
                      <a:pt x="1036" y="1670"/>
                    </a:lnTo>
                    <a:lnTo>
                      <a:pt x="266" y="44"/>
                    </a:lnTo>
                    <a:lnTo>
                      <a:pt x="147" y="116"/>
                    </a:lnTo>
                    <a:lnTo>
                      <a:pt x="147" y="0"/>
                    </a:lnTo>
                    <a:lnTo>
                      <a:pt x="0" y="0"/>
                    </a:lnTo>
                    <a:lnTo>
                      <a:pt x="28" y="71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83" name="Freeform 210">
                <a:extLst>
                  <a:ext uri="{FF2B5EF4-FFF2-40B4-BE49-F238E27FC236}">
                    <a16:creationId xmlns:a16="http://schemas.microsoft.com/office/drawing/2014/main" id="{2CD5F0F8-304D-4334-9ABE-F97A670B7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2" y="2703"/>
                <a:ext cx="23" cy="5"/>
              </a:xfrm>
              <a:custGeom>
                <a:avLst/>
                <a:gdLst/>
                <a:ahLst/>
                <a:cxnLst>
                  <a:cxn ang="0">
                    <a:pos x="321" y="57"/>
                  </a:cxn>
                  <a:cxn ang="0">
                    <a:pos x="440" y="0"/>
                  </a:cxn>
                  <a:cxn ang="0">
                    <a:pos x="0" y="0"/>
                  </a:cxn>
                  <a:cxn ang="0">
                    <a:pos x="0" y="116"/>
                  </a:cxn>
                  <a:cxn ang="0">
                    <a:pos x="440" y="116"/>
                  </a:cxn>
                  <a:cxn ang="0">
                    <a:pos x="560" y="57"/>
                  </a:cxn>
                  <a:cxn ang="0">
                    <a:pos x="440" y="116"/>
                  </a:cxn>
                  <a:cxn ang="0">
                    <a:pos x="560" y="116"/>
                  </a:cxn>
                  <a:cxn ang="0">
                    <a:pos x="560" y="57"/>
                  </a:cxn>
                  <a:cxn ang="0">
                    <a:pos x="321" y="57"/>
                  </a:cxn>
                </a:cxnLst>
                <a:rect l="0" t="0" r="r" b="b"/>
                <a:pathLst>
                  <a:path w="560" h="116">
                    <a:moveTo>
                      <a:pt x="321" y="57"/>
                    </a:moveTo>
                    <a:lnTo>
                      <a:pt x="440" y="0"/>
                    </a:lnTo>
                    <a:lnTo>
                      <a:pt x="0" y="0"/>
                    </a:lnTo>
                    <a:lnTo>
                      <a:pt x="0" y="116"/>
                    </a:lnTo>
                    <a:lnTo>
                      <a:pt x="440" y="116"/>
                    </a:lnTo>
                    <a:lnTo>
                      <a:pt x="560" y="57"/>
                    </a:lnTo>
                    <a:lnTo>
                      <a:pt x="440" y="116"/>
                    </a:lnTo>
                    <a:lnTo>
                      <a:pt x="560" y="116"/>
                    </a:lnTo>
                    <a:lnTo>
                      <a:pt x="560" y="57"/>
                    </a:lnTo>
                    <a:lnTo>
                      <a:pt x="321" y="57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84" name="Freeform 211">
                <a:extLst>
                  <a:ext uri="{FF2B5EF4-FFF2-40B4-BE49-F238E27FC236}">
                    <a16:creationId xmlns:a16="http://schemas.microsoft.com/office/drawing/2014/main" id="{FCAAF14B-1580-4DA8-85FF-EBE67B1B8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5" y="2683"/>
                <a:ext cx="10" cy="23"/>
              </a:xfrm>
              <a:custGeom>
                <a:avLst/>
                <a:gdLst/>
                <a:ahLst/>
                <a:cxnLst>
                  <a:cxn ang="0">
                    <a:pos x="119" y="116"/>
                  </a:cxn>
                  <a:cxn ang="0">
                    <a:pos x="0" y="59"/>
                  </a:cxn>
                  <a:cxn ang="0">
                    <a:pos x="0" y="557"/>
                  </a:cxn>
                  <a:cxn ang="0">
                    <a:pos x="239" y="557"/>
                  </a:cxn>
                  <a:cxn ang="0">
                    <a:pos x="239" y="59"/>
                  </a:cxn>
                  <a:cxn ang="0">
                    <a:pos x="119" y="0"/>
                  </a:cxn>
                  <a:cxn ang="0">
                    <a:pos x="239" y="59"/>
                  </a:cxn>
                  <a:cxn ang="0">
                    <a:pos x="239" y="0"/>
                  </a:cxn>
                  <a:cxn ang="0">
                    <a:pos x="119" y="0"/>
                  </a:cxn>
                  <a:cxn ang="0">
                    <a:pos x="119" y="116"/>
                  </a:cxn>
                </a:cxnLst>
                <a:rect l="0" t="0" r="r" b="b"/>
                <a:pathLst>
                  <a:path w="239" h="557">
                    <a:moveTo>
                      <a:pt x="119" y="116"/>
                    </a:moveTo>
                    <a:lnTo>
                      <a:pt x="0" y="59"/>
                    </a:lnTo>
                    <a:lnTo>
                      <a:pt x="0" y="557"/>
                    </a:lnTo>
                    <a:lnTo>
                      <a:pt x="239" y="557"/>
                    </a:lnTo>
                    <a:lnTo>
                      <a:pt x="239" y="59"/>
                    </a:lnTo>
                    <a:lnTo>
                      <a:pt x="119" y="0"/>
                    </a:lnTo>
                    <a:lnTo>
                      <a:pt x="239" y="59"/>
                    </a:lnTo>
                    <a:lnTo>
                      <a:pt x="239" y="0"/>
                    </a:lnTo>
                    <a:lnTo>
                      <a:pt x="119" y="0"/>
                    </a:lnTo>
                    <a:lnTo>
                      <a:pt x="119" y="116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85" name="Freeform 212">
                <a:extLst>
                  <a:ext uri="{FF2B5EF4-FFF2-40B4-BE49-F238E27FC236}">
                    <a16:creationId xmlns:a16="http://schemas.microsoft.com/office/drawing/2014/main" id="{546E6B72-D42C-4715-A434-C5B20C38DF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7" y="2683"/>
                <a:ext cx="33" cy="4"/>
              </a:xfrm>
              <a:custGeom>
                <a:avLst/>
                <a:gdLst/>
                <a:ahLst/>
                <a:cxnLst>
                  <a:cxn ang="0">
                    <a:pos x="0" y="63"/>
                  </a:cxn>
                  <a:cxn ang="0">
                    <a:pos x="119" y="116"/>
                  </a:cxn>
                  <a:cxn ang="0">
                    <a:pos x="779" y="116"/>
                  </a:cxn>
                  <a:cxn ang="0">
                    <a:pos x="779" y="0"/>
                  </a:cxn>
                  <a:cxn ang="0">
                    <a:pos x="119" y="0"/>
                  </a:cxn>
                  <a:cxn ang="0">
                    <a:pos x="238" y="54"/>
                  </a:cxn>
                  <a:cxn ang="0">
                    <a:pos x="0" y="63"/>
                  </a:cxn>
                  <a:cxn ang="0">
                    <a:pos x="9" y="116"/>
                  </a:cxn>
                  <a:cxn ang="0">
                    <a:pos x="119" y="116"/>
                  </a:cxn>
                  <a:cxn ang="0">
                    <a:pos x="0" y="63"/>
                  </a:cxn>
                </a:cxnLst>
                <a:rect l="0" t="0" r="r" b="b"/>
                <a:pathLst>
                  <a:path w="779" h="116">
                    <a:moveTo>
                      <a:pt x="0" y="63"/>
                    </a:moveTo>
                    <a:lnTo>
                      <a:pt x="119" y="116"/>
                    </a:lnTo>
                    <a:lnTo>
                      <a:pt x="779" y="116"/>
                    </a:lnTo>
                    <a:lnTo>
                      <a:pt x="779" y="0"/>
                    </a:lnTo>
                    <a:lnTo>
                      <a:pt x="119" y="0"/>
                    </a:lnTo>
                    <a:lnTo>
                      <a:pt x="238" y="54"/>
                    </a:lnTo>
                    <a:lnTo>
                      <a:pt x="0" y="63"/>
                    </a:lnTo>
                    <a:lnTo>
                      <a:pt x="9" y="116"/>
                    </a:lnTo>
                    <a:lnTo>
                      <a:pt x="119" y="116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Freeform 213">
                <a:extLst>
                  <a:ext uri="{FF2B5EF4-FFF2-40B4-BE49-F238E27FC236}">
                    <a16:creationId xmlns:a16="http://schemas.microsoft.com/office/drawing/2014/main" id="{F1F1F6BF-39C4-4D21-89AE-93B1430D1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4" y="2683"/>
                <a:ext cx="32" cy="4"/>
              </a:xfrm>
              <a:custGeom>
                <a:avLst/>
                <a:gdLst/>
                <a:ahLst/>
                <a:cxnLst>
                  <a:cxn ang="0">
                    <a:pos x="238" y="59"/>
                  </a:cxn>
                  <a:cxn ang="0">
                    <a:pos x="119" y="116"/>
                  </a:cxn>
                  <a:cxn ang="0">
                    <a:pos x="780" y="116"/>
                  </a:cxn>
                  <a:cxn ang="0">
                    <a:pos x="780" y="0"/>
                  </a:cxn>
                  <a:cxn ang="0">
                    <a:pos x="119" y="0"/>
                  </a:cxn>
                  <a:cxn ang="0">
                    <a:pos x="0" y="59"/>
                  </a:cxn>
                  <a:cxn ang="0">
                    <a:pos x="119" y="0"/>
                  </a:cxn>
                  <a:cxn ang="0">
                    <a:pos x="0" y="0"/>
                  </a:cxn>
                  <a:cxn ang="0">
                    <a:pos x="0" y="59"/>
                  </a:cxn>
                  <a:cxn ang="0">
                    <a:pos x="238" y="59"/>
                  </a:cxn>
                </a:cxnLst>
                <a:rect l="0" t="0" r="r" b="b"/>
                <a:pathLst>
                  <a:path w="780" h="116">
                    <a:moveTo>
                      <a:pt x="238" y="59"/>
                    </a:moveTo>
                    <a:lnTo>
                      <a:pt x="119" y="116"/>
                    </a:lnTo>
                    <a:lnTo>
                      <a:pt x="780" y="116"/>
                    </a:lnTo>
                    <a:lnTo>
                      <a:pt x="780" y="0"/>
                    </a:lnTo>
                    <a:lnTo>
                      <a:pt x="119" y="0"/>
                    </a:lnTo>
                    <a:lnTo>
                      <a:pt x="0" y="59"/>
                    </a:lnTo>
                    <a:lnTo>
                      <a:pt x="119" y="0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238" y="59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87" name="Freeform 214">
                <a:extLst>
                  <a:ext uri="{FF2B5EF4-FFF2-40B4-BE49-F238E27FC236}">
                    <a16:creationId xmlns:a16="http://schemas.microsoft.com/office/drawing/2014/main" id="{1CDB8D2E-3488-469D-924B-DFC365745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4" y="2685"/>
                <a:ext cx="10" cy="23"/>
              </a:xfrm>
              <a:custGeom>
                <a:avLst/>
                <a:gdLst/>
                <a:ahLst/>
                <a:cxnLst>
                  <a:cxn ang="0">
                    <a:pos x="119" y="441"/>
                  </a:cxn>
                  <a:cxn ang="0">
                    <a:pos x="238" y="498"/>
                  </a:cxn>
                  <a:cxn ang="0">
                    <a:pos x="238" y="0"/>
                  </a:cxn>
                  <a:cxn ang="0">
                    <a:pos x="0" y="0"/>
                  </a:cxn>
                  <a:cxn ang="0">
                    <a:pos x="0" y="498"/>
                  </a:cxn>
                  <a:cxn ang="0">
                    <a:pos x="119" y="557"/>
                  </a:cxn>
                  <a:cxn ang="0">
                    <a:pos x="0" y="498"/>
                  </a:cxn>
                  <a:cxn ang="0">
                    <a:pos x="0" y="557"/>
                  </a:cxn>
                  <a:cxn ang="0">
                    <a:pos x="119" y="557"/>
                  </a:cxn>
                  <a:cxn ang="0">
                    <a:pos x="119" y="441"/>
                  </a:cxn>
                </a:cxnLst>
                <a:rect l="0" t="0" r="r" b="b"/>
                <a:pathLst>
                  <a:path w="238" h="557">
                    <a:moveTo>
                      <a:pt x="119" y="441"/>
                    </a:moveTo>
                    <a:lnTo>
                      <a:pt x="238" y="498"/>
                    </a:lnTo>
                    <a:lnTo>
                      <a:pt x="238" y="0"/>
                    </a:lnTo>
                    <a:lnTo>
                      <a:pt x="0" y="0"/>
                    </a:lnTo>
                    <a:lnTo>
                      <a:pt x="0" y="498"/>
                    </a:lnTo>
                    <a:lnTo>
                      <a:pt x="119" y="557"/>
                    </a:lnTo>
                    <a:lnTo>
                      <a:pt x="0" y="498"/>
                    </a:lnTo>
                    <a:lnTo>
                      <a:pt x="0" y="557"/>
                    </a:lnTo>
                    <a:lnTo>
                      <a:pt x="119" y="557"/>
                    </a:lnTo>
                    <a:lnTo>
                      <a:pt x="119" y="441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88" name="Freeform 215">
                <a:extLst>
                  <a:ext uri="{FF2B5EF4-FFF2-40B4-BE49-F238E27FC236}">
                    <a16:creationId xmlns:a16="http://schemas.microsoft.com/office/drawing/2014/main" id="{53D0535C-D359-4274-B74C-086610307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9" y="2703"/>
                <a:ext cx="24" cy="5"/>
              </a:xfrm>
              <a:custGeom>
                <a:avLst/>
                <a:gdLst/>
                <a:ahLst/>
                <a:cxnLst>
                  <a:cxn ang="0">
                    <a:pos x="559" y="71"/>
                  </a:cxn>
                  <a:cxn ang="0">
                    <a:pos x="441" y="0"/>
                  </a:cxn>
                  <a:cxn ang="0">
                    <a:pos x="0" y="0"/>
                  </a:cxn>
                  <a:cxn ang="0">
                    <a:pos x="0" y="116"/>
                  </a:cxn>
                  <a:cxn ang="0">
                    <a:pos x="441" y="116"/>
                  </a:cxn>
                  <a:cxn ang="0">
                    <a:pos x="321" y="44"/>
                  </a:cxn>
                  <a:cxn ang="0">
                    <a:pos x="559" y="71"/>
                  </a:cxn>
                  <a:cxn ang="0">
                    <a:pos x="587" y="0"/>
                  </a:cxn>
                  <a:cxn ang="0">
                    <a:pos x="441" y="0"/>
                  </a:cxn>
                  <a:cxn ang="0">
                    <a:pos x="559" y="71"/>
                  </a:cxn>
                </a:cxnLst>
                <a:rect l="0" t="0" r="r" b="b"/>
                <a:pathLst>
                  <a:path w="587" h="116">
                    <a:moveTo>
                      <a:pt x="559" y="71"/>
                    </a:moveTo>
                    <a:lnTo>
                      <a:pt x="441" y="0"/>
                    </a:lnTo>
                    <a:lnTo>
                      <a:pt x="0" y="0"/>
                    </a:lnTo>
                    <a:lnTo>
                      <a:pt x="0" y="116"/>
                    </a:lnTo>
                    <a:lnTo>
                      <a:pt x="441" y="116"/>
                    </a:lnTo>
                    <a:lnTo>
                      <a:pt x="321" y="44"/>
                    </a:lnTo>
                    <a:lnTo>
                      <a:pt x="559" y="71"/>
                    </a:lnTo>
                    <a:lnTo>
                      <a:pt x="587" y="0"/>
                    </a:lnTo>
                    <a:lnTo>
                      <a:pt x="441" y="0"/>
                    </a:lnTo>
                    <a:lnTo>
                      <a:pt x="559" y="71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89" name="Freeform 216">
                <a:extLst>
                  <a:ext uri="{FF2B5EF4-FFF2-40B4-BE49-F238E27FC236}">
                    <a16:creationId xmlns:a16="http://schemas.microsoft.com/office/drawing/2014/main" id="{457E8A1A-4D9F-4815-BEC8-5211B2E03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0" y="2705"/>
                <a:ext cx="42" cy="71"/>
              </a:xfrm>
              <a:custGeom>
                <a:avLst/>
                <a:gdLst/>
                <a:ahLst/>
                <a:cxnLst>
                  <a:cxn ang="0">
                    <a:pos x="119" y="1698"/>
                  </a:cxn>
                  <a:cxn ang="0">
                    <a:pos x="238" y="1653"/>
                  </a:cxn>
                  <a:cxn ang="0">
                    <a:pos x="1008" y="27"/>
                  </a:cxn>
                  <a:cxn ang="0">
                    <a:pos x="770" y="0"/>
                  </a:cxn>
                  <a:cxn ang="0">
                    <a:pos x="0" y="1626"/>
                  </a:cxn>
                  <a:cxn ang="0">
                    <a:pos x="119" y="1582"/>
                  </a:cxn>
                  <a:cxn ang="0">
                    <a:pos x="119" y="1698"/>
                  </a:cxn>
                  <a:cxn ang="0">
                    <a:pos x="211" y="1698"/>
                  </a:cxn>
                  <a:cxn ang="0">
                    <a:pos x="238" y="1653"/>
                  </a:cxn>
                  <a:cxn ang="0">
                    <a:pos x="119" y="1698"/>
                  </a:cxn>
                </a:cxnLst>
                <a:rect l="0" t="0" r="r" b="b"/>
                <a:pathLst>
                  <a:path w="1008" h="1698">
                    <a:moveTo>
                      <a:pt x="119" y="1698"/>
                    </a:moveTo>
                    <a:lnTo>
                      <a:pt x="238" y="1653"/>
                    </a:lnTo>
                    <a:lnTo>
                      <a:pt x="1008" y="27"/>
                    </a:lnTo>
                    <a:lnTo>
                      <a:pt x="770" y="0"/>
                    </a:lnTo>
                    <a:lnTo>
                      <a:pt x="0" y="1626"/>
                    </a:lnTo>
                    <a:lnTo>
                      <a:pt x="119" y="1582"/>
                    </a:lnTo>
                    <a:lnTo>
                      <a:pt x="119" y="1698"/>
                    </a:lnTo>
                    <a:lnTo>
                      <a:pt x="211" y="1698"/>
                    </a:lnTo>
                    <a:lnTo>
                      <a:pt x="238" y="1653"/>
                    </a:lnTo>
                    <a:lnTo>
                      <a:pt x="119" y="1698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90" name="Freeform 217">
                <a:extLst>
                  <a:ext uri="{FF2B5EF4-FFF2-40B4-BE49-F238E27FC236}">
                    <a16:creationId xmlns:a16="http://schemas.microsoft.com/office/drawing/2014/main" id="{289A0583-184E-42C0-9C89-046380C71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2" y="2771"/>
                <a:ext cx="43" cy="5"/>
              </a:xfrm>
              <a:custGeom>
                <a:avLst/>
                <a:gdLst/>
                <a:ahLst/>
                <a:cxnLst>
                  <a:cxn ang="0">
                    <a:pos x="239" y="58"/>
                  </a:cxn>
                  <a:cxn ang="0">
                    <a:pos x="119" y="116"/>
                  </a:cxn>
                  <a:cxn ang="0">
                    <a:pos x="1027" y="116"/>
                  </a:cxn>
                  <a:cxn ang="0">
                    <a:pos x="1027" y="0"/>
                  </a:cxn>
                  <a:cxn ang="0">
                    <a:pos x="119" y="0"/>
                  </a:cxn>
                  <a:cxn ang="0">
                    <a:pos x="0" y="58"/>
                  </a:cxn>
                  <a:cxn ang="0">
                    <a:pos x="119" y="0"/>
                  </a:cxn>
                  <a:cxn ang="0">
                    <a:pos x="0" y="0"/>
                  </a:cxn>
                  <a:cxn ang="0">
                    <a:pos x="0" y="58"/>
                  </a:cxn>
                  <a:cxn ang="0">
                    <a:pos x="239" y="58"/>
                  </a:cxn>
                </a:cxnLst>
                <a:rect l="0" t="0" r="r" b="b"/>
                <a:pathLst>
                  <a:path w="1027" h="116">
                    <a:moveTo>
                      <a:pt x="239" y="58"/>
                    </a:moveTo>
                    <a:lnTo>
                      <a:pt x="119" y="116"/>
                    </a:lnTo>
                    <a:lnTo>
                      <a:pt x="1027" y="116"/>
                    </a:lnTo>
                    <a:lnTo>
                      <a:pt x="1027" y="0"/>
                    </a:lnTo>
                    <a:lnTo>
                      <a:pt x="119" y="0"/>
                    </a:lnTo>
                    <a:lnTo>
                      <a:pt x="0" y="58"/>
                    </a:lnTo>
                    <a:lnTo>
                      <a:pt x="119" y="0"/>
                    </a:lnTo>
                    <a:lnTo>
                      <a:pt x="0" y="0"/>
                    </a:lnTo>
                    <a:lnTo>
                      <a:pt x="0" y="58"/>
                    </a:lnTo>
                    <a:lnTo>
                      <a:pt x="239" y="58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91" name="Freeform 218">
                <a:extLst>
                  <a:ext uri="{FF2B5EF4-FFF2-40B4-BE49-F238E27FC236}">
                    <a16:creationId xmlns:a16="http://schemas.microsoft.com/office/drawing/2014/main" id="{482B5E1C-6006-4A5C-90A1-E958702D4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2" y="2774"/>
                <a:ext cx="10" cy="30"/>
              </a:xfrm>
              <a:custGeom>
                <a:avLst/>
                <a:gdLst/>
                <a:ahLst/>
                <a:cxnLst>
                  <a:cxn ang="0">
                    <a:pos x="119" y="618"/>
                  </a:cxn>
                  <a:cxn ang="0">
                    <a:pos x="239" y="676"/>
                  </a:cxn>
                  <a:cxn ang="0">
                    <a:pos x="239" y="0"/>
                  </a:cxn>
                  <a:cxn ang="0">
                    <a:pos x="0" y="0"/>
                  </a:cxn>
                  <a:cxn ang="0">
                    <a:pos x="0" y="676"/>
                  </a:cxn>
                  <a:cxn ang="0">
                    <a:pos x="119" y="733"/>
                  </a:cxn>
                  <a:cxn ang="0">
                    <a:pos x="0" y="676"/>
                  </a:cxn>
                  <a:cxn ang="0">
                    <a:pos x="0" y="733"/>
                  </a:cxn>
                  <a:cxn ang="0">
                    <a:pos x="119" y="733"/>
                  </a:cxn>
                  <a:cxn ang="0">
                    <a:pos x="119" y="618"/>
                  </a:cxn>
                </a:cxnLst>
                <a:rect l="0" t="0" r="r" b="b"/>
                <a:pathLst>
                  <a:path w="239" h="733">
                    <a:moveTo>
                      <a:pt x="119" y="618"/>
                    </a:moveTo>
                    <a:lnTo>
                      <a:pt x="239" y="676"/>
                    </a:lnTo>
                    <a:lnTo>
                      <a:pt x="239" y="0"/>
                    </a:lnTo>
                    <a:lnTo>
                      <a:pt x="0" y="0"/>
                    </a:lnTo>
                    <a:lnTo>
                      <a:pt x="0" y="676"/>
                    </a:lnTo>
                    <a:lnTo>
                      <a:pt x="119" y="733"/>
                    </a:lnTo>
                    <a:lnTo>
                      <a:pt x="0" y="676"/>
                    </a:lnTo>
                    <a:lnTo>
                      <a:pt x="0" y="733"/>
                    </a:lnTo>
                    <a:lnTo>
                      <a:pt x="119" y="733"/>
                    </a:lnTo>
                    <a:lnTo>
                      <a:pt x="119" y="618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92" name="Freeform 219">
                <a:extLst>
                  <a:ext uri="{FF2B5EF4-FFF2-40B4-BE49-F238E27FC236}">
                    <a16:creationId xmlns:a16="http://schemas.microsoft.com/office/drawing/2014/main" id="{DF7994AD-2F3B-4092-B3BB-8C516125F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7" y="2799"/>
                <a:ext cx="32" cy="5"/>
              </a:xfrm>
              <a:custGeom>
                <a:avLst/>
                <a:gdLst/>
                <a:ahLst/>
                <a:cxnLst>
                  <a:cxn ang="0">
                    <a:pos x="743" y="71"/>
                  </a:cxn>
                  <a:cxn ang="0">
                    <a:pos x="623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623" y="115"/>
                  </a:cxn>
                  <a:cxn ang="0">
                    <a:pos x="505" y="45"/>
                  </a:cxn>
                  <a:cxn ang="0">
                    <a:pos x="743" y="71"/>
                  </a:cxn>
                  <a:cxn ang="0">
                    <a:pos x="771" y="0"/>
                  </a:cxn>
                  <a:cxn ang="0">
                    <a:pos x="623" y="0"/>
                  </a:cxn>
                  <a:cxn ang="0">
                    <a:pos x="743" y="71"/>
                  </a:cxn>
                </a:cxnLst>
                <a:rect l="0" t="0" r="r" b="b"/>
                <a:pathLst>
                  <a:path w="771" h="115">
                    <a:moveTo>
                      <a:pt x="743" y="71"/>
                    </a:moveTo>
                    <a:lnTo>
                      <a:pt x="623" y="0"/>
                    </a:lnTo>
                    <a:lnTo>
                      <a:pt x="0" y="0"/>
                    </a:lnTo>
                    <a:lnTo>
                      <a:pt x="0" y="115"/>
                    </a:lnTo>
                    <a:lnTo>
                      <a:pt x="623" y="115"/>
                    </a:lnTo>
                    <a:lnTo>
                      <a:pt x="505" y="45"/>
                    </a:lnTo>
                    <a:lnTo>
                      <a:pt x="743" y="71"/>
                    </a:lnTo>
                    <a:lnTo>
                      <a:pt x="771" y="0"/>
                    </a:lnTo>
                    <a:lnTo>
                      <a:pt x="623" y="0"/>
                    </a:lnTo>
                    <a:lnTo>
                      <a:pt x="743" y="71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93" name="Freeform 220">
                <a:extLst>
                  <a:ext uri="{FF2B5EF4-FFF2-40B4-BE49-F238E27FC236}">
                    <a16:creationId xmlns:a16="http://schemas.microsoft.com/office/drawing/2014/main" id="{8784F964-1358-4178-883D-9B0D066E2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6" y="2801"/>
                <a:ext cx="42" cy="68"/>
              </a:xfrm>
              <a:custGeom>
                <a:avLst/>
                <a:gdLst/>
                <a:ahLst/>
                <a:cxnLst>
                  <a:cxn ang="0">
                    <a:pos x="147" y="1511"/>
                  </a:cxn>
                  <a:cxn ang="0">
                    <a:pos x="266" y="1581"/>
                  </a:cxn>
                  <a:cxn ang="0">
                    <a:pos x="1009" y="26"/>
                  </a:cxn>
                  <a:cxn ang="0">
                    <a:pos x="771" y="0"/>
                  </a:cxn>
                  <a:cxn ang="0">
                    <a:pos x="28" y="1555"/>
                  </a:cxn>
                  <a:cxn ang="0">
                    <a:pos x="147" y="1626"/>
                  </a:cxn>
                  <a:cxn ang="0">
                    <a:pos x="28" y="1555"/>
                  </a:cxn>
                  <a:cxn ang="0">
                    <a:pos x="0" y="1626"/>
                  </a:cxn>
                  <a:cxn ang="0">
                    <a:pos x="147" y="1626"/>
                  </a:cxn>
                  <a:cxn ang="0">
                    <a:pos x="147" y="1511"/>
                  </a:cxn>
                </a:cxnLst>
                <a:rect l="0" t="0" r="r" b="b"/>
                <a:pathLst>
                  <a:path w="1009" h="1626">
                    <a:moveTo>
                      <a:pt x="147" y="1511"/>
                    </a:moveTo>
                    <a:lnTo>
                      <a:pt x="266" y="1581"/>
                    </a:lnTo>
                    <a:lnTo>
                      <a:pt x="1009" y="26"/>
                    </a:lnTo>
                    <a:lnTo>
                      <a:pt x="771" y="0"/>
                    </a:lnTo>
                    <a:lnTo>
                      <a:pt x="28" y="1555"/>
                    </a:lnTo>
                    <a:lnTo>
                      <a:pt x="147" y="1626"/>
                    </a:lnTo>
                    <a:lnTo>
                      <a:pt x="28" y="1555"/>
                    </a:lnTo>
                    <a:lnTo>
                      <a:pt x="0" y="1626"/>
                    </a:lnTo>
                    <a:lnTo>
                      <a:pt x="147" y="1626"/>
                    </a:lnTo>
                    <a:lnTo>
                      <a:pt x="147" y="1511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94" name="Freeform 221">
                <a:extLst>
                  <a:ext uri="{FF2B5EF4-FFF2-40B4-BE49-F238E27FC236}">
                    <a16:creationId xmlns:a16="http://schemas.microsoft.com/office/drawing/2014/main" id="{B04B66EC-D86C-4592-B7A5-8570210F0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2" y="2864"/>
                <a:ext cx="281" cy="5"/>
              </a:xfrm>
              <a:custGeom>
                <a:avLst/>
                <a:gdLst/>
                <a:ahLst/>
                <a:cxnLst>
                  <a:cxn ang="0">
                    <a:pos x="6465" y="70"/>
                  </a:cxn>
                  <a:cxn ang="0">
                    <a:pos x="6585" y="0"/>
                  </a:cxn>
                  <a:cxn ang="0">
                    <a:pos x="0" y="0"/>
                  </a:cxn>
                  <a:cxn ang="0">
                    <a:pos x="0" y="115"/>
                  </a:cxn>
                  <a:cxn ang="0">
                    <a:pos x="6585" y="115"/>
                  </a:cxn>
                  <a:cxn ang="0">
                    <a:pos x="6703" y="44"/>
                  </a:cxn>
                  <a:cxn ang="0">
                    <a:pos x="6585" y="115"/>
                  </a:cxn>
                  <a:cxn ang="0">
                    <a:pos x="6732" y="115"/>
                  </a:cxn>
                  <a:cxn ang="0">
                    <a:pos x="6703" y="44"/>
                  </a:cxn>
                  <a:cxn ang="0">
                    <a:pos x="6465" y="70"/>
                  </a:cxn>
                </a:cxnLst>
                <a:rect l="0" t="0" r="r" b="b"/>
                <a:pathLst>
                  <a:path w="6732" h="115">
                    <a:moveTo>
                      <a:pt x="6465" y="70"/>
                    </a:moveTo>
                    <a:lnTo>
                      <a:pt x="6585" y="0"/>
                    </a:lnTo>
                    <a:lnTo>
                      <a:pt x="0" y="0"/>
                    </a:lnTo>
                    <a:lnTo>
                      <a:pt x="0" y="115"/>
                    </a:lnTo>
                    <a:lnTo>
                      <a:pt x="6585" y="115"/>
                    </a:lnTo>
                    <a:lnTo>
                      <a:pt x="6703" y="44"/>
                    </a:lnTo>
                    <a:lnTo>
                      <a:pt x="6585" y="115"/>
                    </a:lnTo>
                    <a:lnTo>
                      <a:pt x="6732" y="115"/>
                    </a:lnTo>
                    <a:lnTo>
                      <a:pt x="6703" y="44"/>
                    </a:lnTo>
                    <a:lnTo>
                      <a:pt x="6465" y="70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95" name="Freeform 222">
                <a:extLst>
                  <a:ext uri="{FF2B5EF4-FFF2-40B4-BE49-F238E27FC236}">
                    <a16:creationId xmlns:a16="http://schemas.microsoft.com/office/drawing/2014/main" id="{84196611-0165-42EA-BE02-1337FEDEAF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2770"/>
                <a:ext cx="131" cy="5"/>
              </a:xfrm>
              <a:custGeom>
                <a:avLst/>
                <a:gdLst/>
                <a:ahLst/>
                <a:cxnLst>
                  <a:cxn ang="0">
                    <a:pos x="2870" y="71"/>
                  </a:cxn>
                  <a:cxn ang="0">
                    <a:pos x="2989" y="0"/>
                  </a:cxn>
                  <a:cxn ang="0">
                    <a:pos x="0" y="0"/>
                  </a:cxn>
                  <a:cxn ang="0">
                    <a:pos x="0" y="114"/>
                  </a:cxn>
                  <a:cxn ang="0">
                    <a:pos x="2989" y="114"/>
                  </a:cxn>
                  <a:cxn ang="0">
                    <a:pos x="3108" y="44"/>
                  </a:cxn>
                  <a:cxn ang="0">
                    <a:pos x="2989" y="114"/>
                  </a:cxn>
                  <a:cxn ang="0">
                    <a:pos x="3135" y="114"/>
                  </a:cxn>
                  <a:cxn ang="0">
                    <a:pos x="3108" y="44"/>
                  </a:cxn>
                  <a:cxn ang="0">
                    <a:pos x="2870" y="71"/>
                  </a:cxn>
                </a:cxnLst>
                <a:rect l="0" t="0" r="r" b="b"/>
                <a:pathLst>
                  <a:path w="3135" h="114">
                    <a:moveTo>
                      <a:pt x="2870" y="71"/>
                    </a:moveTo>
                    <a:lnTo>
                      <a:pt x="2989" y="0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2989" y="114"/>
                    </a:lnTo>
                    <a:lnTo>
                      <a:pt x="3108" y="44"/>
                    </a:lnTo>
                    <a:lnTo>
                      <a:pt x="2989" y="114"/>
                    </a:lnTo>
                    <a:lnTo>
                      <a:pt x="3135" y="114"/>
                    </a:lnTo>
                    <a:lnTo>
                      <a:pt x="3108" y="44"/>
                    </a:lnTo>
                    <a:lnTo>
                      <a:pt x="2870" y="71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96" name="Freeform 223">
                <a:extLst>
                  <a:ext uri="{FF2B5EF4-FFF2-40B4-BE49-F238E27FC236}">
                    <a16:creationId xmlns:a16="http://schemas.microsoft.com/office/drawing/2014/main" id="{FFDB565D-7CA8-4B47-A2CB-D7EC4DFF70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8" y="2708"/>
                <a:ext cx="39" cy="65"/>
              </a:xfrm>
              <a:custGeom>
                <a:avLst/>
                <a:gdLst/>
                <a:ahLst/>
                <a:cxnLst>
                  <a:cxn ang="0">
                    <a:pos x="119" y="116"/>
                  </a:cxn>
                  <a:cxn ang="0">
                    <a:pos x="0" y="72"/>
                  </a:cxn>
                  <a:cxn ang="0">
                    <a:pos x="697" y="1561"/>
                  </a:cxn>
                  <a:cxn ang="0">
                    <a:pos x="935" y="1534"/>
                  </a:cxn>
                  <a:cxn ang="0">
                    <a:pos x="239" y="45"/>
                  </a:cxn>
                  <a:cxn ang="0">
                    <a:pos x="119" y="0"/>
                  </a:cxn>
                  <a:cxn ang="0">
                    <a:pos x="239" y="45"/>
                  </a:cxn>
                  <a:cxn ang="0">
                    <a:pos x="211" y="0"/>
                  </a:cxn>
                  <a:cxn ang="0">
                    <a:pos x="119" y="0"/>
                  </a:cxn>
                  <a:cxn ang="0">
                    <a:pos x="119" y="116"/>
                  </a:cxn>
                </a:cxnLst>
                <a:rect l="0" t="0" r="r" b="b"/>
                <a:pathLst>
                  <a:path w="935" h="1561">
                    <a:moveTo>
                      <a:pt x="119" y="116"/>
                    </a:moveTo>
                    <a:lnTo>
                      <a:pt x="0" y="72"/>
                    </a:lnTo>
                    <a:lnTo>
                      <a:pt x="697" y="1561"/>
                    </a:lnTo>
                    <a:lnTo>
                      <a:pt x="935" y="1534"/>
                    </a:lnTo>
                    <a:lnTo>
                      <a:pt x="239" y="45"/>
                    </a:lnTo>
                    <a:lnTo>
                      <a:pt x="119" y="0"/>
                    </a:lnTo>
                    <a:lnTo>
                      <a:pt x="239" y="45"/>
                    </a:lnTo>
                    <a:lnTo>
                      <a:pt x="211" y="0"/>
                    </a:lnTo>
                    <a:lnTo>
                      <a:pt x="119" y="0"/>
                    </a:lnTo>
                    <a:lnTo>
                      <a:pt x="119" y="116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97" name="Freeform 224">
                <a:extLst>
                  <a:ext uri="{FF2B5EF4-FFF2-40B4-BE49-F238E27FC236}">
                    <a16:creationId xmlns:a16="http://schemas.microsoft.com/office/drawing/2014/main" id="{0A28FEA6-7FB4-4559-99C0-E14D27014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1" y="2708"/>
                <a:ext cx="72" cy="5"/>
              </a:xfrm>
              <a:custGeom>
                <a:avLst/>
                <a:gdLst/>
                <a:ahLst/>
                <a:cxnLst>
                  <a:cxn ang="0">
                    <a:pos x="238" y="72"/>
                  </a:cxn>
                  <a:cxn ang="0">
                    <a:pos x="118" y="116"/>
                  </a:cxn>
                  <a:cxn ang="0">
                    <a:pos x="1714" y="116"/>
                  </a:cxn>
                  <a:cxn ang="0">
                    <a:pos x="1714" y="0"/>
                  </a:cxn>
                  <a:cxn ang="0">
                    <a:pos x="118" y="0"/>
                  </a:cxn>
                  <a:cxn ang="0">
                    <a:pos x="0" y="45"/>
                  </a:cxn>
                  <a:cxn ang="0">
                    <a:pos x="118" y="0"/>
                  </a:cxn>
                  <a:cxn ang="0">
                    <a:pos x="27" y="0"/>
                  </a:cxn>
                  <a:cxn ang="0">
                    <a:pos x="0" y="45"/>
                  </a:cxn>
                  <a:cxn ang="0">
                    <a:pos x="238" y="72"/>
                  </a:cxn>
                </a:cxnLst>
                <a:rect l="0" t="0" r="r" b="b"/>
                <a:pathLst>
                  <a:path w="1714" h="116">
                    <a:moveTo>
                      <a:pt x="238" y="72"/>
                    </a:moveTo>
                    <a:lnTo>
                      <a:pt x="118" y="116"/>
                    </a:lnTo>
                    <a:lnTo>
                      <a:pt x="1714" y="116"/>
                    </a:lnTo>
                    <a:lnTo>
                      <a:pt x="1714" y="0"/>
                    </a:lnTo>
                    <a:lnTo>
                      <a:pt x="118" y="0"/>
                    </a:lnTo>
                    <a:lnTo>
                      <a:pt x="0" y="45"/>
                    </a:lnTo>
                    <a:lnTo>
                      <a:pt x="118" y="0"/>
                    </a:lnTo>
                    <a:lnTo>
                      <a:pt x="27" y="0"/>
                    </a:lnTo>
                    <a:lnTo>
                      <a:pt x="0" y="45"/>
                    </a:lnTo>
                    <a:lnTo>
                      <a:pt x="238" y="72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98" name="Freeform 225">
                <a:extLst>
                  <a:ext uri="{FF2B5EF4-FFF2-40B4-BE49-F238E27FC236}">
                    <a16:creationId xmlns:a16="http://schemas.microsoft.com/office/drawing/2014/main" id="{536D429A-5B33-4BEB-AD07-2BB53DD74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1" y="2710"/>
                <a:ext cx="40" cy="65"/>
              </a:xfrm>
              <a:custGeom>
                <a:avLst/>
                <a:gdLst/>
                <a:ahLst/>
                <a:cxnLst>
                  <a:cxn ang="0">
                    <a:pos x="147" y="1445"/>
                  </a:cxn>
                  <a:cxn ang="0">
                    <a:pos x="265" y="1516"/>
                  </a:cxn>
                  <a:cxn ang="0">
                    <a:pos x="963" y="27"/>
                  </a:cxn>
                  <a:cxn ang="0">
                    <a:pos x="725" y="0"/>
                  </a:cxn>
                  <a:cxn ang="0">
                    <a:pos x="27" y="1489"/>
                  </a:cxn>
                  <a:cxn ang="0">
                    <a:pos x="147" y="1559"/>
                  </a:cxn>
                  <a:cxn ang="0">
                    <a:pos x="27" y="1489"/>
                  </a:cxn>
                  <a:cxn ang="0">
                    <a:pos x="0" y="1559"/>
                  </a:cxn>
                  <a:cxn ang="0">
                    <a:pos x="147" y="1559"/>
                  </a:cxn>
                  <a:cxn ang="0">
                    <a:pos x="147" y="1445"/>
                  </a:cxn>
                </a:cxnLst>
                <a:rect l="0" t="0" r="r" b="b"/>
                <a:pathLst>
                  <a:path w="963" h="1559">
                    <a:moveTo>
                      <a:pt x="147" y="1445"/>
                    </a:moveTo>
                    <a:lnTo>
                      <a:pt x="265" y="1516"/>
                    </a:lnTo>
                    <a:lnTo>
                      <a:pt x="963" y="27"/>
                    </a:lnTo>
                    <a:lnTo>
                      <a:pt x="725" y="0"/>
                    </a:lnTo>
                    <a:lnTo>
                      <a:pt x="27" y="1489"/>
                    </a:lnTo>
                    <a:lnTo>
                      <a:pt x="147" y="1559"/>
                    </a:lnTo>
                    <a:lnTo>
                      <a:pt x="27" y="1489"/>
                    </a:lnTo>
                    <a:lnTo>
                      <a:pt x="0" y="1559"/>
                    </a:lnTo>
                    <a:lnTo>
                      <a:pt x="147" y="1559"/>
                    </a:lnTo>
                    <a:lnTo>
                      <a:pt x="147" y="1445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99" name="Freeform 226">
                <a:extLst>
                  <a:ext uri="{FF2B5EF4-FFF2-40B4-BE49-F238E27FC236}">
                    <a16:creationId xmlns:a16="http://schemas.microsoft.com/office/drawing/2014/main" id="{9D21AFE2-95FA-462D-BBB5-A41EC17FE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" y="2813"/>
                <a:ext cx="103" cy="50"/>
              </a:xfrm>
              <a:custGeom>
                <a:avLst/>
                <a:gdLst/>
                <a:ahLst/>
                <a:cxnLst>
                  <a:cxn ang="0">
                    <a:pos x="0" y="115"/>
                  </a:cxn>
                  <a:cxn ang="0">
                    <a:pos x="1165" y="282"/>
                  </a:cxn>
                  <a:cxn ang="0">
                    <a:pos x="1843" y="654"/>
                  </a:cxn>
                  <a:cxn ang="0">
                    <a:pos x="2155" y="1034"/>
                  </a:cxn>
                  <a:cxn ang="0">
                    <a:pos x="2228" y="1202"/>
                  </a:cxn>
                  <a:cxn ang="0">
                    <a:pos x="2468" y="1184"/>
                  </a:cxn>
                  <a:cxn ang="0">
                    <a:pos x="2375" y="999"/>
                  </a:cxn>
                  <a:cxn ang="0">
                    <a:pos x="2045" y="592"/>
                  </a:cxn>
                  <a:cxn ang="0">
                    <a:pos x="1294" y="186"/>
                  </a:cxn>
                  <a:cxn ang="0">
                    <a:pos x="0" y="0"/>
                  </a:cxn>
                  <a:cxn ang="0">
                    <a:pos x="0" y="115"/>
                  </a:cxn>
                </a:cxnLst>
                <a:rect l="0" t="0" r="r" b="b"/>
                <a:pathLst>
                  <a:path w="2468" h="1202">
                    <a:moveTo>
                      <a:pt x="0" y="115"/>
                    </a:moveTo>
                    <a:lnTo>
                      <a:pt x="1165" y="282"/>
                    </a:lnTo>
                    <a:lnTo>
                      <a:pt x="1843" y="654"/>
                    </a:lnTo>
                    <a:lnTo>
                      <a:pt x="2155" y="1034"/>
                    </a:lnTo>
                    <a:lnTo>
                      <a:pt x="2228" y="1202"/>
                    </a:lnTo>
                    <a:lnTo>
                      <a:pt x="2468" y="1184"/>
                    </a:lnTo>
                    <a:lnTo>
                      <a:pt x="2375" y="999"/>
                    </a:lnTo>
                    <a:lnTo>
                      <a:pt x="2045" y="592"/>
                    </a:lnTo>
                    <a:lnTo>
                      <a:pt x="1294" y="186"/>
                    </a:lnTo>
                    <a:lnTo>
                      <a:pt x="0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00" name="Freeform 227">
                <a:extLst>
                  <a:ext uri="{FF2B5EF4-FFF2-40B4-BE49-F238E27FC236}">
                    <a16:creationId xmlns:a16="http://schemas.microsoft.com/office/drawing/2014/main" id="{5D274B23-1AB1-4A4F-9DEA-F3E280EFE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6" y="2813"/>
                <a:ext cx="103" cy="52"/>
              </a:xfrm>
              <a:custGeom>
                <a:avLst/>
                <a:gdLst/>
                <a:ahLst/>
                <a:cxnLst>
                  <a:cxn ang="0">
                    <a:pos x="137" y="1136"/>
                  </a:cxn>
                  <a:cxn ang="0">
                    <a:pos x="257" y="1202"/>
                  </a:cxn>
                  <a:cxn ang="0">
                    <a:pos x="330" y="1034"/>
                  </a:cxn>
                  <a:cxn ang="0">
                    <a:pos x="660" y="654"/>
                  </a:cxn>
                  <a:cxn ang="0">
                    <a:pos x="1339" y="282"/>
                  </a:cxn>
                  <a:cxn ang="0">
                    <a:pos x="2485" y="115"/>
                  </a:cxn>
                  <a:cxn ang="0">
                    <a:pos x="2485" y="0"/>
                  </a:cxn>
                  <a:cxn ang="0">
                    <a:pos x="1211" y="186"/>
                  </a:cxn>
                  <a:cxn ang="0">
                    <a:pos x="459" y="592"/>
                  </a:cxn>
                  <a:cxn ang="0">
                    <a:pos x="110" y="999"/>
                  </a:cxn>
                  <a:cxn ang="0">
                    <a:pos x="19" y="1184"/>
                  </a:cxn>
                  <a:cxn ang="0">
                    <a:pos x="137" y="1250"/>
                  </a:cxn>
                  <a:cxn ang="0">
                    <a:pos x="19" y="1184"/>
                  </a:cxn>
                  <a:cxn ang="0">
                    <a:pos x="0" y="1250"/>
                  </a:cxn>
                  <a:cxn ang="0">
                    <a:pos x="137" y="1250"/>
                  </a:cxn>
                  <a:cxn ang="0">
                    <a:pos x="137" y="1136"/>
                  </a:cxn>
                </a:cxnLst>
                <a:rect l="0" t="0" r="r" b="b"/>
                <a:pathLst>
                  <a:path w="2485" h="1250">
                    <a:moveTo>
                      <a:pt x="137" y="1136"/>
                    </a:moveTo>
                    <a:lnTo>
                      <a:pt x="257" y="1202"/>
                    </a:lnTo>
                    <a:lnTo>
                      <a:pt x="330" y="1034"/>
                    </a:lnTo>
                    <a:lnTo>
                      <a:pt x="660" y="654"/>
                    </a:lnTo>
                    <a:lnTo>
                      <a:pt x="1339" y="282"/>
                    </a:lnTo>
                    <a:lnTo>
                      <a:pt x="2485" y="115"/>
                    </a:lnTo>
                    <a:lnTo>
                      <a:pt x="2485" y="0"/>
                    </a:lnTo>
                    <a:lnTo>
                      <a:pt x="1211" y="186"/>
                    </a:lnTo>
                    <a:lnTo>
                      <a:pt x="459" y="592"/>
                    </a:lnTo>
                    <a:lnTo>
                      <a:pt x="110" y="999"/>
                    </a:lnTo>
                    <a:lnTo>
                      <a:pt x="19" y="1184"/>
                    </a:lnTo>
                    <a:lnTo>
                      <a:pt x="137" y="1250"/>
                    </a:lnTo>
                    <a:lnTo>
                      <a:pt x="19" y="1184"/>
                    </a:lnTo>
                    <a:lnTo>
                      <a:pt x="0" y="1250"/>
                    </a:lnTo>
                    <a:lnTo>
                      <a:pt x="137" y="1250"/>
                    </a:lnTo>
                    <a:lnTo>
                      <a:pt x="137" y="1136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01" name="Freeform 228">
                <a:extLst>
                  <a:ext uri="{FF2B5EF4-FFF2-40B4-BE49-F238E27FC236}">
                    <a16:creationId xmlns:a16="http://schemas.microsoft.com/office/drawing/2014/main" id="{147E7956-95A3-48CD-9965-D99F85E5C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1" y="2861"/>
                <a:ext cx="202" cy="4"/>
              </a:xfrm>
              <a:custGeom>
                <a:avLst/>
                <a:gdLst/>
                <a:ahLst/>
                <a:cxnLst>
                  <a:cxn ang="0">
                    <a:pos x="4576" y="66"/>
                  </a:cxn>
                  <a:cxn ang="0">
                    <a:pos x="4696" y="0"/>
                  </a:cxn>
                  <a:cxn ang="0">
                    <a:pos x="0" y="0"/>
                  </a:cxn>
                  <a:cxn ang="0">
                    <a:pos x="0" y="114"/>
                  </a:cxn>
                  <a:cxn ang="0">
                    <a:pos x="4696" y="114"/>
                  </a:cxn>
                  <a:cxn ang="0">
                    <a:pos x="4816" y="48"/>
                  </a:cxn>
                  <a:cxn ang="0">
                    <a:pos x="4696" y="114"/>
                  </a:cxn>
                  <a:cxn ang="0">
                    <a:pos x="4834" y="114"/>
                  </a:cxn>
                  <a:cxn ang="0">
                    <a:pos x="4816" y="48"/>
                  </a:cxn>
                  <a:cxn ang="0">
                    <a:pos x="4576" y="66"/>
                  </a:cxn>
                </a:cxnLst>
                <a:rect l="0" t="0" r="r" b="b"/>
                <a:pathLst>
                  <a:path w="4834" h="114">
                    <a:moveTo>
                      <a:pt x="4576" y="66"/>
                    </a:moveTo>
                    <a:lnTo>
                      <a:pt x="4696" y="0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4696" y="114"/>
                    </a:lnTo>
                    <a:lnTo>
                      <a:pt x="4816" y="48"/>
                    </a:lnTo>
                    <a:lnTo>
                      <a:pt x="4696" y="114"/>
                    </a:lnTo>
                    <a:lnTo>
                      <a:pt x="4834" y="114"/>
                    </a:lnTo>
                    <a:lnTo>
                      <a:pt x="4816" y="48"/>
                    </a:lnTo>
                    <a:lnTo>
                      <a:pt x="4576" y="66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02" name="Freeform 229">
                <a:extLst>
                  <a:ext uri="{FF2B5EF4-FFF2-40B4-BE49-F238E27FC236}">
                    <a16:creationId xmlns:a16="http://schemas.microsoft.com/office/drawing/2014/main" id="{68FE70D7-DB2B-4048-B802-652618B7B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5" y="2501"/>
                <a:ext cx="39" cy="184"/>
              </a:xfrm>
              <a:custGeom>
                <a:avLst/>
                <a:gdLst/>
                <a:ahLst/>
                <a:cxnLst>
                  <a:cxn ang="0">
                    <a:pos x="945" y="0"/>
                  </a:cxn>
                  <a:cxn ang="0">
                    <a:pos x="706" y="0"/>
                  </a:cxn>
                  <a:cxn ang="0">
                    <a:pos x="0" y="4402"/>
                  </a:cxn>
                  <a:cxn ang="0">
                    <a:pos x="238" y="4411"/>
                  </a:cxn>
                  <a:cxn ang="0">
                    <a:pos x="945" y="9"/>
                  </a:cxn>
                  <a:cxn ang="0">
                    <a:pos x="706" y="9"/>
                  </a:cxn>
                  <a:cxn ang="0">
                    <a:pos x="945" y="0"/>
                  </a:cxn>
                </a:cxnLst>
                <a:rect l="0" t="0" r="r" b="b"/>
                <a:pathLst>
                  <a:path w="945" h="4411">
                    <a:moveTo>
                      <a:pt x="945" y="0"/>
                    </a:moveTo>
                    <a:lnTo>
                      <a:pt x="706" y="0"/>
                    </a:lnTo>
                    <a:lnTo>
                      <a:pt x="0" y="4402"/>
                    </a:lnTo>
                    <a:lnTo>
                      <a:pt x="238" y="4411"/>
                    </a:lnTo>
                    <a:lnTo>
                      <a:pt x="945" y="9"/>
                    </a:lnTo>
                    <a:lnTo>
                      <a:pt x="706" y="9"/>
                    </a:lnTo>
                    <a:lnTo>
                      <a:pt x="945" y="0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03" name="Freeform 230">
                <a:extLst>
                  <a:ext uri="{FF2B5EF4-FFF2-40B4-BE49-F238E27FC236}">
                    <a16:creationId xmlns:a16="http://schemas.microsoft.com/office/drawing/2014/main" id="{3F700B86-782E-48A5-A565-10817B3CC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" y="2501"/>
                <a:ext cx="40" cy="186"/>
              </a:xfrm>
              <a:custGeom>
                <a:avLst/>
                <a:gdLst/>
                <a:ahLst/>
                <a:cxnLst>
                  <a:cxn ang="0">
                    <a:pos x="826" y="4463"/>
                  </a:cxn>
                  <a:cxn ang="0">
                    <a:pos x="944" y="4402"/>
                  </a:cxn>
                  <a:cxn ang="0">
                    <a:pos x="239" y="0"/>
                  </a:cxn>
                  <a:cxn ang="0">
                    <a:pos x="0" y="9"/>
                  </a:cxn>
                  <a:cxn ang="0">
                    <a:pos x="706" y="4411"/>
                  </a:cxn>
                  <a:cxn ang="0">
                    <a:pos x="826" y="4348"/>
                  </a:cxn>
                  <a:cxn ang="0">
                    <a:pos x="826" y="4463"/>
                  </a:cxn>
                  <a:cxn ang="0">
                    <a:pos x="953" y="4463"/>
                  </a:cxn>
                  <a:cxn ang="0">
                    <a:pos x="944" y="4402"/>
                  </a:cxn>
                  <a:cxn ang="0">
                    <a:pos x="826" y="4463"/>
                  </a:cxn>
                </a:cxnLst>
                <a:rect l="0" t="0" r="r" b="b"/>
                <a:pathLst>
                  <a:path w="953" h="4463">
                    <a:moveTo>
                      <a:pt x="826" y="4463"/>
                    </a:moveTo>
                    <a:lnTo>
                      <a:pt x="944" y="4402"/>
                    </a:lnTo>
                    <a:lnTo>
                      <a:pt x="239" y="0"/>
                    </a:lnTo>
                    <a:lnTo>
                      <a:pt x="0" y="9"/>
                    </a:lnTo>
                    <a:lnTo>
                      <a:pt x="706" y="4411"/>
                    </a:lnTo>
                    <a:lnTo>
                      <a:pt x="826" y="4348"/>
                    </a:lnTo>
                    <a:lnTo>
                      <a:pt x="826" y="4463"/>
                    </a:lnTo>
                    <a:lnTo>
                      <a:pt x="953" y="4463"/>
                    </a:lnTo>
                    <a:lnTo>
                      <a:pt x="944" y="4402"/>
                    </a:lnTo>
                    <a:lnTo>
                      <a:pt x="826" y="4463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04" name="Freeform 231">
                <a:extLst>
                  <a:ext uri="{FF2B5EF4-FFF2-40B4-BE49-F238E27FC236}">
                    <a16:creationId xmlns:a16="http://schemas.microsoft.com/office/drawing/2014/main" id="{52DF3173-473F-4960-AF9C-DAEB0D75E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5" y="2682"/>
                <a:ext cx="64" cy="5"/>
              </a:xfrm>
              <a:custGeom>
                <a:avLst/>
                <a:gdLst/>
                <a:ahLst/>
                <a:cxnLst>
                  <a:cxn ang="0">
                    <a:pos x="9" y="54"/>
                  </a:cxn>
                  <a:cxn ang="0">
                    <a:pos x="128" y="115"/>
                  </a:cxn>
                  <a:cxn ang="0">
                    <a:pos x="1541" y="115"/>
                  </a:cxn>
                  <a:cxn ang="0">
                    <a:pos x="1541" y="0"/>
                  </a:cxn>
                  <a:cxn ang="0">
                    <a:pos x="128" y="0"/>
                  </a:cxn>
                  <a:cxn ang="0">
                    <a:pos x="247" y="63"/>
                  </a:cxn>
                  <a:cxn ang="0">
                    <a:pos x="9" y="54"/>
                  </a:cxn>
                  <a:cxn ang="0">
                    <a:pos x="0" y="115"/>
                  </a:cxn>
                  <a:cxn ang="0">
                    <a:pos x="128" y="115"/>
                  </a:cxn>
                  <a:cxn ang="0">
                    <a:pos x="9" y="54"/>
                  </a:cxn>
                </a:cxnLst>
                <a:rect l="0" t="0" r="r" b="b"/>
                <a:pathLst>
                  <a:path w="1541" h="115">
                    <a:moveTo>
                      <a:pt x="9" y="54"/>
                    </a:moveTo>
                    <a:lnTo>
                      <a:pt x="128" y="115"/>
                    </a:lnTo>
                    <a:lnTo>
                      <a:pt x="1541" y="115"/>
                    </a:lnTo>
                    <a:lnTo>
                      <a:pt x="1541" y="0"/>
                    </a:lnTo>
                    <a:lnTo>
                      <a:pt x="128" y="0"/>
                    </a:lnTo>
                    <a:lnTo>
                      <a:pt x="247" y="63"/>
                    </a:lnTo>
                    <a:lnTo>
                      <a:pt x="9" y="54"/>
                    </a:lnTo>
                    <a:lnTo>
                      <a:pt x="0" y="115"/>
                    </a:lnTo>
                    <a:lnTo>
                      <a:pt x="128" y="115"/>
                    </a:lnTo>
                    <a:lnTo>
                      <a:pt x="9" y="54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05" name="Freeform 232">
                <a:extLst>
                  <a:ext uri="{FF2B5EF4-FFF2-40B4-BE49-F238E27FC236}">
                    <a16:creationId xmlns:a16="http://schemas.microsoft.com/office/drawing/2014/main" id="{7004C908-54FC-4667-ADDE-76EF33C66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2424"/>
                <a:ext cx="17" cy="19"/>
              </a:xfrm>
              <a:custGeom>
                <a:avLst/>
                <a:gdLst/>
                <a:ahLst/>
                <a:cxnLst>
                  <a:cxn ang="0">
                    <a:pos x="86" y="0"/>
                  </a:cxn>
                  <a:cxn ang="0">
                    <a:pos x="328" y="0"/>
                  </a:cxn>
                  <a:cxn ang="0">
                    <a:pos x="413" y="457"/>
                  </a:cxn>
                  <a:cxn ang="0">
                    <a:pos x="0" y="457"/>
                  </a:cxn>
                  <a:cxn ang="0">
                    <a:pos x="86" y="0"/>
                  </a:cxn>
                </a:cxnLst>
                <a:rect l="0" t="0" r="r" b="b"/>
                <a:pathLst>
                  <a:path w="413" h="457">
                    <a:moveTo>
                      <a:pt x="86" y="0"/>
                    </a:moveTo>
                    <a:lnTo>
                      <a:pt x="328" y="0"/>
                    </a:lnTo>
                    <a:lnTo>
                      <a:pt x="413" y="457"/>
                    </a:lnTo>
                    <a:lnTo>
                      <a:pt x="0" y="457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06" name="Freeform 233">
                <a:extLst>
                  <a:ext uri="{FF2B5EF4-FFF2-40B4-BE49-F238E27FC236}">
                    <a16:creationId xmlns:a16="http://schemas.microsoft.com/office/drawing/2014/main" id="{8BE6CEF1-09B1-4101-8743-FBDF97988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9" y="2438"/>
                <a:ext cx="42" cy="10"/>
              </a:xfrm>
              <a:custGeom>
                <a:avLst/>
                <a:gdLst/>
                <a:ahLst/>
                <a:cxnLst>
                  <a:cxn ang="0">
                    <a:pos x="502" y="0"/>
                  </a:cxn>
                  <a:cxn ang="0">
                    <a:pos x="753" y="120"/>
                  </a:cxn>
                  <a:cxn ang="0">
                    <a:pos x="1005" y="238"/>
                  </a:cxn>
                  <a:cxn ang="0">
                    <a:pos x="502" y="238"/>
                  </a:cxn>
                  <a:cxn ang="0">
                    <a:pos x="0" y="238"/>
                  </a:cxn>
                  <a:cxn ang="0">
                    <a:pos x="251" y="120"/>
                  </a:cxn>
                  <a:cxn ang="0">
                    <a:pos x="502" y="0"/>
                  </a:cxn>
                </a:cxnLst>
                <a:rect l="0" t="0" r="r" b="b"/>
                <a:pathLst>
                  <a:path w="1005" h="238">
                    <a:moveTo>
                      <a:pt x="502" y="0"/>
                    </a:moveTo>
                    <a:lnTo>
                      <a:pt x="753" y="120"/>
                    </a:lnTo>
                    <a:lnTo>
                      <a:pt x="1005" y="238"/>
                    </a:lnTo>
                    <a:lnTo>
                      <a:pt x="502" y="238"/>
                    </a:lnTo>
                    <a:lnTo>
                      <a:pt x="0" y="238"/>
                    </a:lnTo>
                    <a:lnTo>
                      <a:pt x="251" y="120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07" name="Rectangle 234">
                <a:extLst>
                  <a:ext uri="{FF2B5EF4-FFF2-40B4-BE49-F238E27FC236}">
                    <a16:creationId xmlns:a16="http://schemas.microsoft.com/office/drawing/2014/main" id="{814A8558-AAF0-402A-882D-3F1C8778CB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3" y="2447"/>
                <a:ext cx="33" cy="13"/>
              </a:xfrm>
              <a:prstGeom prst="rect">
                <a:avLst/>
              </a:prstGeom>
              <a:solidFill>
                <a:srgbClr val="3253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08" name="Freeform 235">
                <a:extLst>
                  <a:ext uri="{FF2B5EF4-FFF2-40B4-BE49-F238E27FC236}">
                    <a16:creationId xmlns:a16="http://schemas.microsoft.com/office/drawing/2014/main" id="{90E210E0-DF25-4FEF-B474-E3EAAF8EDD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3" y="2460"/>
                <a:ext cx="33" cy="3"/>
              </a:xfrm>
              <a:custGeom>
                <a:avLst/>
                <a:gdLst/>
                <a:ahLst/>
                <a:cxnLst>
                  <a:cxn ang="0">
                    <a:pos x="84" y="79"/>
                  </a:cxn>
                  <a:cxn ang="0">
                    <a:pos x="722" y="75"/>
                  </a:cxn>
                  <a:cxn ang="0">
                    <a:pos x="805" y="0"/>
                  </a:cxn>
                  <a:cxn ang="0">
                    <a:pos x="0" y="0"/>
                  </a:cxn>
                  <a:cxn ang="0">
                    <a:pos x="84" y="79"/>
                  </a:cxn>
                </a:cxnLst>
                <a:rect l="0" t="0" r="r" b="b"/>
                <a:pathLst>
                  <a:path w="805" h="79">
                    <a:moveTo>
                      <a:pt x="84" y="79"/>
                    </a:moveTo>
                    <a:lnTo>
                      <a:pt x="722" y="75"/>
                    </a:lnTo>
                    <a:lnTo>
                      <a:pt x="805" y="0"/>
                    </a:lnTo>
                    <a:lnTo>
                      <a:pt x="0" y="0"/>
                    </a:lnTo>
                    <a:lnTo>
                      <a:pt x="84" y="79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09" name="Freeform 236">
                <a:extLst>
                  <a:ext uri="{FF2B5EF4-FFF2-40B4-BE49-F238E27FC236}">
                    <a16:creationId xmlns:a16="http://schemas.microsoft.com/office/drawing/2014/main" id="{DFFD7455-9F89-4808-BFEB-F0711DE12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5" y="2461"/>
                <a:ext cx="49" cy="23"/>
              </a:xfrm>
              <a:custGeom>
                <a:avLst/>
                <a:gdLst/>
                <a:ahLst/>
                <a:cxnLst>
                  <a:cxn ang="0">
                    <a:pos x="188" y="0"/>
                  </a:cxn>
                  <a:cxn ang="0">
                    <a:pos x="989" y="0"/>
                  </a:cxn>
                  <a:cxn ang="0">
                    <a:pos x="1190" y="168"/>
                  </a:cxn>
                  <a:cxn ang="0">
                    <a:pos x="1190" y="374"/>
                  </a:cxn>
                  <a:cxn ang="0">
                    <a:pos x="990" y="546"/>
                  </a:cxn>
                  <a:cxn ang="0">
                    <a:pos x="190" y="546"/>
                  </a:cxn>
                  <a:cxn ang="0">
                    <a:pos x="0" y="387"/>
                  </a:cxn>
                  <a:cxn ang="0">
                    <a:pos x="0" y="162"/>
                  </a:cxn>
                  <a:cxn ang="0">
                    <a:pos x="188" y="0"/>
                  </a:cxn>
                </a:cxnLst>
                <a:rect l="0" t="0" r="r" b="b"/>
                <a:pathLst>
                  <a:path w="1190" h="546">
                    <a:moveTo>
                      <a:pt x="188" y="0"/>
                    </a:moveTo>
                    <a:lnTo>
                      <a:pt x="989" y="0"/>
                    </a:lnTo>
                    <a:lnTo>
                      <a:pt x="1190" y="168"/>
                    </a:lnTo>
                    <a:lnTo>
                      <a:pt x="1190" y="374"/>
                    </a:lnTo>
                    <a:lnTo>
                      <a:pt x="990" y="546"/>
                    </a:lnTo>
                    <a:lnTo>
                      <a:pt x="190" y="546"/>
                    </a:lnTo>
                    <a:lnTo>
                      <a:pt x="0" y="387"/>
                    </a:lnTo>
                    <a:lnTo>
                      <a:pt x="0" y="162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10" name="Freeform 237">
                <a:extLst>
                  <a:ext uri="{FF2B5EF4-FFF2-40B4-BE49-F238E27FC236}">
                    <a16:creationId xmlns:a16="http://schemas.microsoft.com/office/drawing/2014/main" id="{8BF4B747-5D96-4E7D-9D44-74C0FC9FA2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" y="2484"/>
                <a:ext cx="137" cy="383"/>
              </a:xfrm>
              <a:custGeom>
                <a:avLst/>
                <a:gdLst/>
                <a:ahLst/>
                <a:cxnLst>
                  <a:cxn ang="0">
                    <a:pos x="0" y="9096"/>
                  </a:cxn>
                  <a:cxn ang="0">
                    <a:pos x="0" y="9184"/>
                  </a:cxn>
                  <a:cxn ang="0">
                    <a:pos x="3293" y="9184"/>
                  </a:cxn>
                  <a:cxn ang="0">
                    <a:pos x="2541" y="7629"/>
                  </a:cxn>
                  <a:cxn ang="0">
                    <a:pos x="3173" y="7629"/>
                  </a:cxn>
                  <a:cxn ang="0">
                    <a:pos x="3173" y="6952"/>
                  </a:cxn>
                  <a:cxn ang="0">
                    <a:pos x="2266" y="6952"/>
                  </a:cxn>
                  <a:cxn ang="0">
                    <a:pos x="1496" y="5326"/>
                  </a:cxn>
                  <a:cxn ang="0">
                    <a:pos x="1935" y="5326"/>
                  </a:cxn>
                  <a:cxn ang="0">
                    <a:pos x="1935" y="4827"/>
                  </a:cxn>
                  <a:cxn ang="0">
                    <a:pos x="1275" y="4827"/>
                  </a:cxn>
                  <a:cxn ang="0">
                    <a:pos x="281" y="0"/>
                  </a:cxn>
                  <a:cxn ang="0">
                    <a:pos x="0" y="0"/>
                  </a:cxn>
                  <a:cxn ang="0">
                    <a:pos x="0" y="479"/>
                  </a:cxn>
                  <a:cxn ang="0">
                    <a:pos x="706" y="4823"/>
                  </a:cxn>
                  <a:cxn ang="0">
                    <a:pos x="0" y="4823"/>
                  </a:cxn>
                  <a:cxn ang="0">
                    <a:pos x="0" y="5429"/>
                  </a:cxn>
                  <a:cxn ang="0">
                    <a:pos x="798" y="5429"/>
                  </a:cxn>
                  <a:cxn ang="0">
                    <a:pos x="1496" y="6917"/>
                  </a:cxn>
                  <a:cxn ang="0">
                    <a:pos x="0" y="6917"/>
                  </a:cxn>
                  <a:cxn ang="0">
                    <a:pos x="0" y="7960"/>
                  </a:cxn>
                  <a:cxn ang="0">
                    <a:pos x="193" y="7960"/>
                  </a:cxn>
                  <a:cxn ang="0">
                    <a:pos x="367" y="7973"/>
                  </a:cxn>
                  <a:cxn ang="0">
                    <a:pos x="532" y="7986"/>
                  </a:cxn>
                  <a:cxn ang="0">
                    <a:pos x="689" y="8009"/>
                  </a:cxn>
                  <a:cxn ang="0">
                    <a:pos x="834" y="8036"/>
                  </a:cxn>
                  <a:cxn ang="0">
                    <a:pos x="981" y="8062"/>
                  </a:cxn>
                  <a:cxn ang="0">
                    <a:pos x="1229" y="8136"/>
                  </a:cxn>
                  <a:cxn ang="0">
                    <a:pos x="1449" y="8222"/>
                  </a:cxn>
                  <a:cxn ang="0">
                    <a:pos x="1641" y="8318"/>
                  </a:cxn>
                  <a:cxn ang="0">
                    <a:pos x="1807" y="8420"/>
                  </a:cxn>
                  <a:cxn ang="0">
                    <a:pos x="1944" y="8526"/>
                  </a:cxn>
                  <a:cxn ang="0">
                    <a:pos x="2055" y="8633"/>
                  </a:cxn>
                  <a:cxn ang="0">
                    <a:pos x="2146" y="8733"/>
                  </a:cxn>
                  <a:cxn ang="0">
                    <a:pos x="2266" y="8919"/>
                  </a:cxn>
                  <a:cxn ang="0">
                    <a:pos x="2330" y="9047"/>
                  </a:cxn>
                  <a:cxn ang="0">
                    <a:pos x="2348" y="9096"/>
                  </a:cxn>
                  <a:cxn ang="0">
                    <a:pos x="0" y="9096"/>
                  </a:cxn>
                </a:cxnLst>
                <a:rect l="0" t="0" r="r" b="b"/>
                <a:pathLst>
                  <a:path w="3293" h="9184">
                    <a:moveTo>
                      <a:pt x="0" y="9096"/>
                    </a:moveTo>
                    <a:lnTo>
                      <a:pt x="0" y="9184"/>
                    </a:lnTo>
                    <a:lnTo>
                      <a:pt x="3293" y="9184"/>
                    </a:lnTo>
                    <a:lnTo>
                      <a:pt x="2541" y="7629"/>
                    </a:lnTo>
                    <a:lnTo>
                      <a:pt x="3173" y="7629"/>
                    </a:lnTo>
                    <a:lnTo>
                      <a:pt x="3173" y="6952"/>
                    </a:lnTo>
                    <a:lnTo>
                      <a:pt x="2266" y="6952"/>
                    </a:lnTo>
                    <a:lnTo>
                      <a:pt x="1496" y="5326"/>
                    </a:lnTo>
                    <a:lnTo>
                      <a:pt x="1935" y="5326"/>
                    </a:lnTo>
                    <a:lnTo>
                      <a:pt x="1935" y="4827"/>
                    </a:lnTo>
                    <a:lnTo>
                      <a:pt x="1275" y="4827"/>
                    </a:lnTo>
                    <a:lnTo>
                      <a:pt x="281" y="0"/>
                    </a:lnTo>
                    <a:lnTo>
                      <a:pt x="0" y="0"/>
                    </a:lnTo>
                    <a:lnTo>
                      <a:pt x="0" y="479"/>
                    </a:lnTo>
                    <a:lnTo>
                      <a:pt x="706" y="4823"/>
                    </a:lnTo>
                    <a:lnTo>
                      <a:pt x="0" y="4823"/>
                    </a:lnTo>
                    <a:lnTo>
                      <a:pt x="0" y="5429"/>
                    </a:lnTo>
                    <a:lnTo>
                      <a:pt x="798" y="5429"/>
                    </a:lnTo>
                    <a:lnTo>
                      <a:pt x="1496" y="6917"/>
                    </a:lnTo>
                    <a:lnTo>
                      <a:pt x="0" y="6917"/>
                    </a:lnTo>
                    <a:lnTo>
                      <a:pt x="0" y="7960"/>
                    </a:lnTo>
                    <a:lnTo>
                      <a:pt x="193" y="7960"/>
                    </a:lnTo>
                    <a:lnTo>
                      <a:pt x="367" y="7973"/>
                    </a:lnTo>
                    <a:lnTo>
                      <a:pt x="532" y="7986"/>
                    </a:lnTo>
                    <a:lnTo>
                      <a:pt x="689" y="8009"/>
                    </a:lnTo>
                    <a:lnTo>
                      <a:pt x="834" y="8036"/>
                    </a:lnTo>
                    <a:lnTo>
                      <a:pt x="981" y="8062"/>
                    </a:lnTo>
                    <a:lnTo>
                      <a:pt x="1229" y="8136"/>
                    </a:lnTo>
                    <a:lnTo>
                      <a:pt x="1449" y="8222"/>
                    </a:lnTo>
                    <a:lnTo>
                      <a:pt x="1641" y="8318"/>
                    </a:lnTo>
                    <a:lnTo>
                      <a:pt x="1807" y="8420"/>
                    </a:lnTo>
                    <a:lnTo>
                      <a:pt x="1944" y="8526"/>
                    </a:lnTo>
                    <a:lnTo>
                      <a:pt x="2055" y="8633"/>
                    </a:lnTo>
                    <a:lnTo>
                      <a:pt x="2146" y="8733"/>
                    </a:lnTo>
                    <a:lnTo>
                      <a:pt x="2266" y="8919"/>
                    </a:lnTo>
                    <a:lnTo>
                      <a:pt x="2330" y="9047"/>
                    </a:lnTo>
                    <a:lnTo>
                      <a:pt x="2348" y="9096"/>
                    </a:lnTo>
                    <a:lnTo>
                      <a:pt x="0" y="9096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11" name="Freeform 238">
                <a:extLst>
                  <a:ext uri="{FF2B5EF4-FFF2-40B4-BE49-F238E27FC236}">
                    <a16:creationId xmlns:a16="http://schemas.microsoft.com/office/drawing/2014/main" id="{521BEF8C-E65F-4EEB-A7C1-84DF7524F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1" y="2484"/>
                <a:ext cx="51" cy="203"/>
              </a:xfrm>
              <a:custGeom>
                <a:avLst/>
                <a:gdLst/>
                <a:ahLst/>
                <a:cxnLst>
                  <a:cxn ang="0">
                    <a:pos x="120" y="4885"/>
                  </a:cxn>
                  <a:cxn ang="0">
                    <a:pos x="238" y="4832"/>
                  </a:cxn>
                  <a:cxn ang="0">
                    <a:pos x="1224" y="0"/>
                  </a:cxn>
                  <a:cxn ang="0">
                    <a:pos x="984" y="0"/>
                  </a:cxn>
                  <a:cxn ang="0">
                    <a:pos x="0" y="4823"/>
                  </a:cxn>
                  <a:cxn ang="0">
                    <a:pos x="120" y="4770"/>
                  </a:cxn>
                  <a:cxn ang="0">
                    <a:pos x="120" y="4885"/>
                  </a:cxn>
                  <a:cxn ang="0">
                    <a:pos x="229" y="4885"/>
                  </a:cxn>
                  <a:cxn ang="0">
                    <a:pos x="238" y="4832"/>
                  </a:cxn>
                  <a:cxn ang="0">
                    <a:pos x="120" y="4885"/>
                  </a:cxn>
                </a:cxnLst>
                <a:rect l="0" t="0" r="r" b="b"/>
                <a:pathLst>
                  <a:path w="1224" h="4885">
                    <a:moveTo>
                      <a:pt x="120" y="4885"/>
                    </a:moveTo>
                    <a:lnTo>
                      <a:pt x="238" y="4832"/>
                    </a:lnTo>
                    <a:lnTo>
                      <a:pt x="1224" y="0"/>
                    </a:lnTo>
                    <a:lnTo>
                      <a:pt x="984" y="0"/>
                    </a:lnTo>
                    <a:lnTo>
                      <a:pt x="0" y="4823"/>
                    </a:lnTo>
                    <a:lnTo>
                      <a:pt x="120" y="4770"/>
                    </a:lnTo>
                    <a:lnTo>
                      <a:pt x="120" y="4885"/>
                    </a:lnTo>
                    <a:lnTo>
                      <a:pt x="229" y="4885"/>
                    </a:lnTo>
                    <a:lnTo>
                      <a:pt x="238" y="4832"/>
                    </a:lnTo>
                    <a:lnTo>
                      <a:pt x="120" y="4885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12" name="Freeform 239">
                <a:extLst>
                  <a:ext uri="{FF2B5EF4-FFF2-40B4-BE49-F238E27FC236}">
                    <a16:creationId xmlns:a16="http://schemas.microsoft.com/office/drawing/2014/main" id="{33F5F06C-AC01-4044-BFE7-ED0DD7E25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2" y="2484"/>
                <a:ext cx="137" cy="383"/>
              </a:xfrm>
              <a:custGeom>
                <a:avLst/>
                <a:gdLst/>
                <a:ahLst/>
                <a:cxnLst>
                  <a:cxn ang="0">
                    <a:pos x="3291" y="479"/>
                  </a:cxn>
                  <a:cxn ang="0">
                    <a:pos x="3291" y="0"/>
                  </a:cxn>
                  <a:cxn ang="0">
                    <a:pos x="3001" y="0"/>
                  </a:cxn>
                  <a:cxn ang="0">
                    <a:pos x="2017" y="4827"/>
                  </a:cxn>
                  <a:cxn ang="0">
                    <a:pos x="1356" y="4827"/>
                  </a:cxn>
                  <a:cxn ang="0">
                    <a:pos x="1356" y="5326"/>
                  </a:cxn>
                  <a:cxn ang="0">
                    <a:pos x="1797" y="5326"/>
                  </a:cxn>
                  <a:cxn ang="0">
                    <a:pos x="1027" y="6952"/>
                  </a:cxn>
                  <a:cxn ang="0">
                    <a:pos x="118" y="6952"/>
                  </a:cxn>
                  <a:cxn ang="0">
                    <a:pos x="118" y="7629"/>
                  </a:cxn>
                  <a:cxn ang="0">
                    <a:pos x="742" y="7629"/>
                  </a:cxn>
                  <a:cxn ang="0">
                    <a:pos x="0" y="9184"/>
                  </a:cxn>
                  <a:cxn ang="0">
                    <a:pos x="3291" y="9184"/>
                  </a:cxn>
                  <a:cxn ang="0">
                    <a:pos x="3291" y="9096"/>
                  </a:cxn>
                  <a:cxn ang="0">
                    <a:pos x="943" y="9096"/>
                  </a:cxn>
                  <a:cxn ang="0">
                    <a:pos x="961" y="9047"/>
                  </a:cxn>
                  <a:cxn ang="0">
                    <a:pos x="1036" y="8919"/>
                  </a:cxn>
                  <a:cxn ang="0">
                    <a:pos x="1091" y="8831"/>
                  </a:cxn>
                  <a:cxn ang="0">
                    <a:pos x="1163" y="8733"/>
                  </a:cxn>
                  <a:cxn ang="0">
                    <a:pos x="1255" y="8633"/>
                  </a:cxn>
                  <a:cxn ang="0">
                    <a:pos x="1365" y="8526"/>
                  </a:cxn>
                  <a:cxn ang="0">
                    <a:pos x="1512" y="8420"/>
                  </a:cxn>
                  <a:cxn ang="0">
                    <a:pos x="1668" y="8318"/>
                  </a:cxn>
                  <a:cxn ang="0">
                    <a:pos x="1861" y="8222"/>
                  </a:cxn>
                  <a:cxn ang="0">
                    <a:pos x="2081" y="8136"/>
                  </a:cxn>
                  <a:cxn ang="0">
                    <a:pos x="2337" y="8062"/>
                  </a:cxn>
                  <a:cxn ang="0">
                    <a:pos x="2475" y="8036"/>
                  </a:cxn>
                  <a:cxn ang="0">
                    <a:pos x="2622" y="8009"/>
                  </a:cxn>
                  <a:cxn ang="0">
                    <a:pos x="2769" y="7986"/>
                  </a:cxn>
                  <a:cxn ang="0">
                    <a:pos x="2933" y="7973"/>
                  </a:cxn>
                  <a:cxn ang="0">
                    <a:pos x="3108" y="7960"/>
                  </a:cxn>
                  <a:cxn ang="0">
                    <a:pos x="3291" y="7960"/>
                  </a:cxn>
                  <a:cxn ang="0">
                    <a:pos x="3291" y="6917"/>
                  </a:cxn>
                  <a:cxn ang="0">
                    <a:pos x="1797" y="6917"/>
                  </a:cxn>
                  <a:cxn ang="0">
                    <a:pos x="2493" y="5429"/>
                  </a:cxn>
                  <a:cxn ang="0">
                    <a:pos x="3291" y="5429"/>
                  </a:cxn>
                  <a:cxn ang="0">
                    <a:pos x="3291" y="4823"/>
                  </a:cxn>
                  <a:cxn ang="0">
                    <a:pos x="2586" y="4823"/>
                  </a:cxn>
                  <a:cxn ang="0">
                    <a:pos x="3291" y="422"/>
                  </a:cxn>
                  <a:cxn ang="0">
                    <a:pos x="3291" y="479"/>
                  </a:cxn>
                </a:cxnLst>
                <a:rect l="0" t="0" r="r" b="b"/>
                <a:pathLst>
                  <a:path w="3291" h="9184">
                    <a:moveTo>
                      <a:pt x="3291" y="479"/>
                    </a:moveTo>
                    <a:lnTo>
                      <a:pt x="3291" y="0"/>
                    </a:lnTo>
                    <a:lnTo>
                      <a:pt x="3001" y="0"/>
                    </a:lnTo>
                    <a:lnTo>
                      <a:pt x="2017" y="4827"/>
                    </a:lnTo>
                    <a:lnTo>
                      <a:pt x="1356" y="4827"/>
                    </a:lnTo>
                    <a:lnTo>
                      <a:pt x="1356" y="5326"/>
                    </a:lnTo>
                    <a:lnTo>
                      <a:pt x="1797" y="5326"/>
                    </a:lnTo>
                    <a:lnTo>
                      <a:pt x="1027" y="6952"/>
                    </a:lnTo>
                    <a:lnTo>
                      <a:pt x="118" y="6952"/>
                    </a:lnTo>
                    <a:lnTo>
                      <a:pt x="118" y="7629"/>
                    </a:lnTo>
                    <a:lnTo>
                      <a:pt x="742" y="7629"/>
                    </a:lnTo>
                    <a:lnTo>
                      <a:pt x="0" y="9184"/>
                    </a:lnTo>
                    <a:lnTo>
                      <a:pt x="3291" y="9184"/>
                    </a:lnTo>
                    <a:lnTo>
                      <a:pt x="3291" y="9096"/>
                    </a:lnTo>
                    <a:lnTo>
                      <a:pt x="943" y="9096"/>
                    </a:lnTo>
                    <a:lnTo>
                      <a:pt x="961" y="9047"/>
                    </a:lnTo>
                    <a:lnTo>
                      <a:pt x="1036" y="8919"/>
                    </a:lnTo>
                    <a:lnTo>
                      <a:pt x="1091" y="8831"/>
                    </a:lnTo>
                    <a:lnTo>
                      <a:pt x="1163" y="8733"/>
                    </a:lnTo>
                    <a:lnTo>
                      <a:pt x="1255" y="8633"/>
                    </a:lnTo>
                    <a:lnTo>
                      <a:pt x="1365" y="8526"/>
                    </a:lnTo>
                    <a:lnTo>
                      <a:pt x="1512" y="8420"/>
                    </a:lnTo>
                    <a:lnTo>
                      <a:pt x="1668" y="8318"/>
                    </a:lnTo>
                    <a:lnTo>
                      <a:pt x="1861" y="8222"/>
                    </a:lnTo>
                    <a:lnTo>
                      <a:pt x="2081" y="8136"/>
                    </a:lnTo>
                    <a:lnTo>
                      <a:pt x="2337" y="8062"/>
                    </a:lnTo>
                    <a:lnTo>
                      <a:pt x="2475" y="8036"/>
                    </a:lnTo>
                    <a:lnTo>
                      <a:pt x="2622" y="8009"/>
                    </a:lnTo>
                    <a:lnTo>
                      <a:pt x="2769" y="7986"/>
                    </a:lnTo>
                    <a:lnTo>
                      <a:pt x="2933" y="7973"/>
                    </a:lnTo>
                    <a:lnTo>
                      <a:pt x="3108" y="7960"/>
                    </a:lnTo>
                    <a:lnTo>
                      <a:pt x="3291" y="7960"/>
                    </a:lnTo>
                    <a:lnTo>
                      <a:pt x="3291" y="6917"/>
                    </a:lnTo>
                    <a:lnTo>
                      <a:pt x="1797" y="6917"/>
                    </a:lnTo>
                    <a:lnTo>
                      <a:pt x="2493" y="5429"/>
                    </a:lnTo>
                    <a:lnTo>
                      <a:pt x="3291" y="5429"/>
                    </a:lnTo>
                    <a:lnTo>
                      <a:pt x="3291" y="4823"/>
                    </a:lnTo>
                    <a:lnTo>
                      <a:pt x="2586" y="4823"/>
                    </a:lnTo>
                    <a:lnTo>
                      <a:pt x="3291" y="422"/>
                    </a:lnTo>
                    <a:lnTo>
                      <a:pt x="3291" y="479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13" name="Freeform 240">
                <a:extLst>
                  <a:ext uri="{FF2B5EF4-FFF2-40B4-BE49-F238E27FC236}">
                    <a16:creationId xmlns:a16="http://schemas.microsoft.com/office/drawing/2014/main" id="{38639B7D-EBD0-49F8-9DD8-F3C0DCD55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6" y="2484"/>
                <a:ext cx="51" cy="2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5" y="4832"/>
                  </a:cxn>
                  <a:cxn ang="0">
                    <a:pos x="1233" y="4823"/>
                  </a:cxn>
                  <a:cxn ang="0">
                    <a:pos x="240" y="0"/>
                  </a:cxn>
                  <a:cxn ang="0">
                    <a:pos x="0" y="0"/>
                  </a:cxn>
                </a:cxnLst>
                <a:rect l="0" t="0" r="r" b="b"/>
                <a:pathLst>
                  <a:path w="1233" h="4832">
                    <a:moveTo>
                      <a:pt x="0" y="0"/>
                    </a:moveTo>
                    <a:lnTo>
                      <a:pt x="995" y="4832"/>
                    </a:lnTo>
                    <a:lnTo>
                      <a:pt x="1233" y="4823"/>
                    </a:lnTo>
                    <a:lnTo>
                      <a:pt x="2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14" name="Freeform 241">
                <a:extLst>
                  <a:ext uri="{FF2B5EF4-FFF2-40B4-BE49-F238E27FC236}">
                    <a16:creationId xmlns:a16="http://schemas.microsoft.com/office/drawing/2014/main" id="{7CF58B98-3FFE-4A53-AEA2-418F33925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2" y="2383"/>
                <a:ext cx="32" cy="129"/>
              </a:xfrm>
              <a:custGeom>
                <a:avLst/>
                <a:gdLst/>
                <a:ahLst/>
                <a:cxnLst>
                  <a:cxn ang="0">
                    <a:pos x="59" y="2484"/>
                  </a:cxn>
                  <a:cxn ang="0">
                    <a:pos x="118" y="2425"/>
                  </a:cxn>
                  <a:cxn ang="0">
                    <a:pos x="149" y="2336"/>
                  </a:cxn>
                  <a:cxn ang="0">
                    <a:pos x="178" y="2248"/>
                  </a:cxn>
                  <a:cxn ang="0">
                    <a:pos x="207" y="2129"/>
                  </a:cxn>
                  <a:cxn ang="0">
                    <a:pos x="237" y="2041"/>
                  </a:cxn>
                  <a:cxn ang="0">
                    <a:pos x="266" y="1951"/>
                  </a:cxn>
                  <a:cxn ang="0">
                    <a:pos x="266" y="1833"/>
                  </a:cxn>
                  <a:cxn ang="0">
                    <a:pos x="296" y="1715"/>
                  </a:cxn>
                  <a:cxn ang="0">
                    <a:pos x="296" y="1626"/>
                  </a:cxn>
                  <a:cxn ang="0">
                    <a:pos x="296" y="1508"/>
                  </a:cxn>
                  <a:cxn ang="0">
                    <a:pos x="296" y="1390"/>
                  </a:cxn>
                  <a:cxn ang="0">
                    <a:pos x="296" y="1301"/>
                  </a:cxn>
                  <a:cxn ang="0">
                    <a:pos x="266" y="1183"/>
                  </a:cxn>
                  <a:cxn ang="0">
                    <a:pos x="266" y="1094"/>
                  </a:cxn>
                  <a:cxn ang="0">
                    <a:pos x="237" y="975"/>
                  </a:cxn>
                  <a:cxn ang="0">
                    <a:pos x="207" y="887"/>
                  </a:cxn>
                  <a:cxn ang="0">
                    <a:pos x="178" y="798"/>
                  </a:cxn>
                  <a:cxn ang="0">
                    <a:pos x="118" y="709"/>
                  </a:cxn>
                  <a:cxn ang="0">
                    <a:pos x="59" y="621"/>
                  </a:cxn>
                  <a:cxn ang="0">
                    <a:pos x="0" y="561"/>
                  </a:cxn>
                  <a:cxn ang="0">
                    <a:pos x="325" y="29"/>
                  </a:cxn>
                  <a:cxn ang="0">
                    <a:pos x="415" y="147"/>
                  </a:cxn>
                  <a:cxn ang="0">
                    <a:pos x="473" y="266"/>
                  </a:cxn>
                  <a:cxn ang="0">
                    <a:pos x="563" y="384"/>
                  </a:cxn>
                  <a:cxn ang="0">
                    <a:pos x="622" y="531"/>
                  </a:cxn>
                  <a:cxn ang="0">
                    <a:pos x="651" y="680"/>
                  </a:cxn>
                  <a:cxn ang="0">
                    <a:pos x="710" y="828"/>
                  </a:cxn>
                  <a:cxn ang="0">
                    <a:pos x="740" y="975"/>
                  </a:cxn>
                  <a:cxn ang="0">
                    <a:pos x="770" y="1153"/>
                  </a:cxn>
                  <a:cxn ang="0">
                    <a:pos x="770" y="1301"/>
                  </a:cxn>
                  <a:cxn ang="0">
                    <a:pos x="770" y="1478"/>
                  </a:cxn>
                  <a:cxn ang="0">
                    <a:pos x="740" y="1656"/>
                  </a:cxn>
                  <a:cxn ang="0">
                    <a:pos x="740" y="1833"/>
                  </a:cxn>
                  <a:cxn ang="0">
                    <a:pos x="710" y="1981"/>
                  </a:cxn>
                  <a:cxn ang="0">
                    <a:pos x="710" y="2158"/>
                  </a:cxn>
                  <a:cxn ang="0">
                    <a:pos x="651" y="2306"/>
                  </a:cxn>
                  <a:cxn ang="0">
                    <a:pos x="622" y="2455"/>
                  </a:cxn>
                  <a:cxn ang="0">
                    <a:pos x="563" y="2603"/>
                  </a:cxn>
                  <a:cxn ang="0">
                    <a:pos x="503" y="2750"/>
                  </a:cxn>
                  <a:cxn ang="0">
                    <a:pos x="444" y="2869"/>
                  </a:cxn>
                  <a:cxn ang="0">
                    <a:pos x="385" y="2986"/>
                  </a:cxn>
                  <a:cxn ang="0">
                    <a:pos x="296" y="3105"/>
                  </a:cxn>
                </a:cxnLst>
                <a:rect l="0" t="0" r="r" b="b"/>
                <a:pathLst>
                  <a:path w="770" h="3105">
                    <a:moveTo>
                      <a:pt x="0" y="2543"/>
                    </a:moveTo>
                    <a:lnTo>
                      <a:pt x="30" y="2513"/>
                    </a:lnTo>
                    <a:lnTo>
                      <a:pt x="59" y="2484"/>
                    </a:lnTo>
                    <a:lnTo>
                      <a:pt x="59" y="2455"/>
                    </a:lnTo>
                    <a:lnTo>
                      <a:pt x="89" y="2425"/>
                    </a:lnTo>
                    <a:lnTo>
                      <a:pt x="118" y="2425"/>
                    </a:lnTo>
                    <a:lnTo>
                      <a:pt x="118" y="2396"/>
                    </a:lnTo>
                    <a:lnTo>
                      <a:pt x="149" y="2365"/>
                    </a:lnTo>
                    <a:lnTo>
                      <a:pt x="149" y="2336"/>
                    </a:lnTo>
                    <a:lnTo>
                      <a:pt x="178" y="2306"/>
                    </a:lnTo>
                    <a:lnTo>
                      <a:pt x="178" y="2277"/>
                    </a:lnTo>
                    <a:lnTo>
                      <a:pt x="178" y="2248"/>
                    </a:lnTo>
                    <a:lnTo>
                      <a:pt x="207" y="2218"/>
                    </a:lnTo>
                    <a:lnTo>
                      <a:pt x="207" y="2189"/>
                    </a:lnTo>
                    <a:lnTo>
                      <a:pt x="207" y="2129"/>
                    </a:lnTo>
                    <a:lnTo>
                      <a:pt x="237" y="2099"/>
                    </a:lnTo>
                    <a:lnTo>
                      <a:pt x="237" y="2070"/>
                    </a:lnTo>
                    <a:lnTo>
                      <a:pt x="237" y="2041"/>
                    </a:lnTo>
                    <a:lnTo>
                      <a:pt x="266" y="2011"/>
                    </a:lnTo>
                    <a:lnTo>
                      <a:pt x="266" y="1981"/>
                    </a:lnTo>
                    <a:lnTo>
                      <a:pt x="266" y="1951"/>
                    </a:lnTo>
                    <a:lnTo>
                      <a:pt x="266" y="1892"/>
                    </a:lnTo>
                    <a:lnTo>
                      <a:pt x="266" y="1863"/>
                    </a:lnTo>
                    <a:lnTo>
                      <a:pt x="266" y="1833"/>
                    </a:lnTo>
                    <a:lnTo>
                      <a:pt x="296" y="1804"/>
                    </a:lnTo>
                    <a:lnTo>
                      <a:pt x="296" y="1774"/>
                    </a:lnTo>
                    <a:lnTo>
                      <a:pt x="296" y="1715"/>
                    </a:lnTo>
                    <a:lnTo>
                      <a:pt x="296" y="1685"/>
                    </a:lnTo>
                    <a:lnTo>
                      <a:pt x="296" y="1656"/>
                    </a:lnTo>
                    <a:lnTo>
                      <a:pt x="296" y="1626"/>
                    </a:lnTo>
                    <a:lnTo>
                      <a:pt x="296" y="1567"/>
                    </a:lnTo>
                    <a:lnTo>
                      <a:pt x="296" y="1537"/>
                    </a:lnTo>
                    <a:lnTo>
                      <a:pt x="296" y="1508"/>
                    </a:lnTo>
                    <a:lnTo>
                      <a:pt x="296" y="1478"/>
                    </a:lnTo>
                    <a:lnTo>
                      <a:pt x="296" y="1449"/>
                    </a:lnTo>
                    <a:lnTo>
                      <a:pt x="296" y="1390"/>
                    </a:lnTo>
                    <a:lnTo>
                      <a:pt x="296" y="1360"/>
                    </a:lnTo>
                    <a:lnTo>
                      <a:pt x="296" y="1330"/>
                    </a:lnTo>
                    <a:lnTo>
                      <a:pt x="296" y="1301"/>
                    </a:lnTo>
                    <a:lnTo>
                      <a:pt x="266" y="1242"/>
                    </a:lnTo>
                    <a:lnTo>
                      <a:pt x="266" y="1212"/>
                    </a:lnTo>
                    <a:lnTo>
                      <a:pt x="266" y="1183"/>
                    </a:lnTo>
                    <a:lnTo>
                      <a:pt x="266" y="1153"/>
                    </a:lnTo>
                    <a:lnTo>
                      <a:pt x="266" y="1123"/>
                    </a:lnTo>
                    <a:lnTo>
                      <a:pt x="266" y="1094"/>
                    </a:lnTo>
                    <a:lnTo>
                      <a:pt x="237" y="1035"/>
                    </a:lnTo>
                    <a:lnTo>
                      <a:pt x="237" y="1005"/>
                    </a:lnTo>
                    <a:lnTo>
                      <a:pt x="237" y="975"/>
                    </a:lnTo>
                    <a:lnTo>
                      <a:pt x="207" y="945"/>
                    </a:lnTo>
                    <a:lnTo>
                      <a:pt x="207" y="916"/>
                    </a:lnTo>
                    <a:lnTo>
                      <a:pt x="207" y="887"/>
                    </a:lnTo>
                    <a:lnTo>
                      <a:pt x="178" y="857"/>
                    </a:lnTo>
                    <a:lnTo>
                      <a:pt x="178" y="828"/>
                    </a:lnTo>
                    <a:lnTo>
                      <a:pt x="178" y="798"/>
                    </a:lnTo>
                    <a:lnTo>
                      <a:pt x="149" y="768"/>
                    </a:lnTo>
                    <a:lnTo>
                      <a:pt x="149" y="739"/>
                    </a:lnTo>
                    <a:lnTo>
                      <a:pt x="118" y="709"/>
                    </a:lnTo>
                    <a:lnTo>
                      <a:pt x="118" y="680"/>
                    </a:lnTo>
                    <a:lnTo>
                      <a:pt x="89" y="650"/>
                    </a:lnTo>
                    <a:lnTo>
                      <a:pt x="59" y="621"/>
                    </a:lnTo>
                    <a:lnTo>
                      <a:pt x="59" y="591"/>
                    </a:lnTo>
                    <a:lnTo>
                      <a:pt x="30" y="561"/>
                    </a:lnTo>
                    <a:lnTo>
                      <a:pt x="0" y="561"/>
                    </a:lnTo>
                    <a:lnTo>
                      <a:pt x="0" y="531"/>
                    </a:lnTo>
                    <a:lnTo>
                      <a:pt x="296" y="0"/>
                    </a:lnTo>
                    <a:lnTo>
                      <a:pt x="325" y="29"/>
                    </a:lnTo>
                    <a:lnTo>
                      <a:pt x="356" y="59"/>
                    </a:lnTo>
                    <a:lnTo>
                      <a:pt x="385" y="88"/>
                    </a:lnTo>
                    <a:lnTo>
                      <a:pt x="415" y="147"/>
                    </a:lnTo>
                    <a:lnTo>
                      <a:pt x="444" y="177"/>
                    </a:lnTo>
                    <a:lnTo>
                      <a:pt x="444" y="207"/>
                    </a:lnTo>
                    <a:lnTo>
                      <a:pt x="473" y="266"/>
                    </a:lnTo>
                    <a:lnTo>
                      <a:pt x="503" y="295"/>
                    </a:lnTo>
                    <a:lnTo>
                      <a:pt x="532" y="354"/>
                    </a:lnTo>
                    <a:lnTo>
                      <a:pt x="563" y="384"/>
                    </a:lnTo>
                    <a:lnTo>
                      <a:pt x="563" y="443"/>
                    </a:lnTo>
                    <a:lnTo>
                      <a:pt x="592" y="473"/>
                    </a:lnTo>
                    <a:lnTo>
                      <a:pt x="622" y="531"/>
                    </a:lnTo>
                    <a:lnTo>
                      <a:pt x="622" y="591"/>
                    </a:lnTo>
                    <a:lnTo>
                      <a:pt x="651" y="621"/>
                    </a:lnTo>
                    <a:lnTo>
                      <a:pt x="651" y="680"/>
                    </a:lnTo>
                    <a:lnTo>
                      <a:pt x="680" y="739"/>
                    </a:lnTo>
                    <a:lnTo>
                      <a:pt x="710" y="768"/>
                    </a:lnTo>
                    <a:lnTo>
                      <a:pt x="710" y="828"/>
                    </a:lnTo>
                    <a:lnTo>
                      <a:pt x="710" y="887"/>
                    </a:lnTo>
                    <a:lnTo>
                      <a:pt x="740" y="945"/>
                    </a:lnTo>
                    <a:lnTo>
                      <a:pt x="740" y="975"/>
                    </a:lnTo>
                    <a:lnTo>
                      <a:pt x="740" y="1035"/>
                    </a:lnTo>
                    <a:lnTo>
                      <a:pt x="740" y="1094"/>
                    </a:lnTo>
                    <a:lnTo>
                      <a:pt x="770" y="1153"/>
                    </a:lnTo>
                    <a:lnTo>
                      <a:pt x="770" y="1212"/>
                    </a:lnTo>
                    <a:lnTo>
                      <a:pt x="770" y="1271"/>
                    </a:lnTo>
                    <a:lnTo>
                      <a:pt x="770" y="1301"/>
                    </a:lnTo>
                    <a:lnTo>
                      <a:pt x="770" y="1360"/>
                    </a:lnTo>
                    <a:lnTo>
                      <a:pt x="770" y="1419"/>
                    </a:lnTo>
                    <a:lnTo>
                      <a:pt x="770" y="1478"/>
                    </a:lnTo>
                    <a:lnTo>
                      <a:pt x="740" y="1537"/>
                    </a:lnTo>
                    <a:lnTo>
                      <a:pt x="740" y="1597"/>
                    </a:lnTo>
                    <a:lnTo>
                      <a:pt x="740" y="1656"/>
                    </a:lnTo>
                    <a:lnTo>
                      <a:pt x="740" y="1715"/>
                    </a:lnTo>
                    <a:lnTo>
                      <a:pt x="740" y="1774"/>
                    </a:lnTo>
                    <a:lnTo>
                      <a:pt x="740" y="1833"/>
                    </a:lnTo>
                    <a:lnTo>
                      <a:pt x="740" y="1892"/>
                    </a:lnTo>
                    <a:lnTo>
                      <a:pt x="740" y="1951"/>
                    </a:lnTo>
                    <a:lnTo>
                      <a:pt x="710" y="1981"/>
                    </a:lnTo>
                    <a:lnTo>
                      <a:pt x="710" y="2041"/>
                    </a:lnTo>
                    <a:lnTo>
                      <a:pt x="710" y="2099"/>
                    </a:lnTo>
                    <a:lnTo>
                      <a:pt x="710" y="2158"/>
                    </a:lnTo>
                    <a:lnTo>
                      <a:pt x="680" y="2218"/>
                    </a:lnTo>
                    <a:lnTo>
                      <a:pt x="680" y="2248"/>
                    </a:lnTo>
                    <a:lnTo>
                      <a:pt x="651" y="2306"/>
                    </a:lnTo>
                    <a:lnTo>
                      <a:pt x="651" y="2365"/>
                    </a:lnTo>
                    <a:lnTo>
                      <a:pt x="651" y="2425"/>
                    </a:lnTo>
                    <a:lnTo>
                      <a:pt x="622" y="2455"/>
                    </a:lnTo>
                    <a:lnTo>
                      <a:pt x="622" y="2513"/>
                    </a:lnTo>
                    <a:lnTo>
                      <a:pt x="592" y="2543"/>
                    </a:lnTo>
                    <a:lnTo>
                      <a:pt x="563" y="2603"/>
                    </a:lnTo>
                    <a:lnTo>
                      <a:pt x="563" y="2662"/>
                    </a:lnTo>
                    <a:lnTo>
                      <a:pt x="532" y="2691"/>
                    </a:lnTo>
                    <a:lnTo>
                      <a:pt x="503" y="2750"/>
                    </a:lnTo>
                    <a:lnTo>
                      <a:pt x="503" y="2779"/>
                    </a:lnTo>
                    <a:lnTo>
                      <a:pt x="473" y="2839"/>
                    </a:lnTo>
                    <a:lnTo>
                      <a:pt x="444" y="2869"/>
                    </a:lnTo>
                    <a:lnTo>
                      <a:pt x="415" y="2898"/>
                    </a:lnTo>
                    <a:lnTo>
                      <a:pt x="415" y="2957"/>
                    </a:lnTo>
                    <a:lnTo>
                      <a:pt x="385" y="2986"/>
                    </a:lnTo>
                    <a:lnTo>
                      <a:pt x="356" y="3017"/>
                    </a:lnTo>
                    <a:lnTo>
                      <a:pt x="325" y="3076"/>
                    </a:lnTo>
                    <a:lnTo>
                      <a:pt x="296" y="3105"/>
                    </a:lnTo>
                    <a:lnTo>
                      <a:pt x="0" y="2543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15" name="Freeform 242">
                <a:extLst>
                  <a:ext uri="{FF2B5EF4-FFF2-40B4-BE49-F238E27FC236}">
                    <a16:creationId xmlns:a16="http://schemas.microsoft.com/office/drawing/2014/main" id="{DB2D9856-8E35-41EF-88E7-D83625F7F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5" y="2369"/>
                <a:ext cx="31" cy="163"/>
              </a:xfrm>
              <a:custGeom>
                <a:avLst/>
                <a:gdLst/>
                <a:ahLst/>
                <a:cxnLst>
                  <a:cxn ang="0">
                    <a:pos x="29" y="3224"/>
                  </a:cxn>
                  <a:cxn ang="0">
                    <a:pos x="88" y="3105"/>
                  </a:cxn>
                  <a:cxn ang="0">
                    <a:pos x="118" y="3017"/>
                  </a:cxn>
                  <a:cxn ang="0">
                    <a:pos x="177" y="2898"/>
                  </a:cxn>
                  <a:cxn ang="0">
                    <a:pos x="207" y="2781"/>
                  </a:cxn>
                  <a:cxn ang="0">
                    <a:pos x="236" y="2662"/>
                  </a:cxn>
                  <a:cxn ang="0">
                    <a:pos x="266" y="2515"/>
                  </a:cxn>
                  <a:cxn ang="0">
                    <a:pos x="266" y="2396"/>
                  </a:cxn>
                  <a:cxn ang="0">
                    <a:pos x="295" y="2248"/>
                  </a:cxn>
                  <a:cxn ang="0">
                    <a:pos x="295" y="2100"/>
                  </a:cxn>
                  <a:cxn ang="0">
                    <a:pos x="295" y="1952"/>
                  </a:cxn>
                  <a:cxn ang="0">
                    <a:pos x="295" y="1804"/>
                  </a:cxn>
                  <a:cxn ang="0">
                    <a:pos x="295" y="1686"/>
                  </a:cxn>
                  <a:cxn ang="0">
                    <a:pos x="266" y="1538"/>
                  </a:cxn>
                  <a:cxn ang="0">
                    <a:pos x="266" y="1420"/>
                  </a:cxn>
                  <a:cxn ang="0">
                    <a:pos x="236" y="1271"/>
                  </a:cxn>
                  <a:cxn ang="0">
                    <a:pos x="207" y="1154"/>
                  </a:cxn>
                  <a:cxn ang="0">
                    <a:pos x="177" y="1006"/>
                  </a:cxn>
                  <a:cxn ang="0">
                    <a:pos x="118" y="887"/>
                  </a:cxn>
                  <a:cxn ang="0">
                    <a:pos x="88" y="799"/>
                  </a:cxn>
                  <a:cxn ang="0">
                    <a:pos x="29" y="680"/>
                  </a:cxn>
                  <a:cxn ang="0">
                    <a:pos x="295" y="0"/>
                  </a:cxn>
                  <a:cxn ang="0">
                    <a:pos x="385" y="148"/>
                  </a:cxn>
                  <a:cxn ang="0">
                    <a:pos x="443" y="326"/>
                  </a:cxn>
                  <a:cxn ang="0">
                    <a:pos x="502" y="503"/>
                  </a:cxn>
                  <a:cxn ang="0">
                    <a:pos x="561" y="680"/>
                  </a:cxn>
                  <a:cxn ang="0">
                    <a:pos x="621" y="857"/>
                  </a:cxn>
                  <a:cxn ang="0">
                    <a:pos x="650" y="1035"/>
                  </a:cxn>
                  <a:cxn ang="0">
                    <a:pos x="680" y="1242"/>
                  </a:cxn>
                  <a:cxn ang="0">
                    <a:pos x="709" y="1420"/>
                  </a:cxn>
                  <a:cxn ang="0">
                    <a:pos x="739" y="1627"/>
                  </a:cxn>
                  <a:cxn ang="0">
                    <a:pos x="739" y="1804"/>
                  </a:cxn>
                  <a:cxn ang="0">
                    <a:pos x="739" y="2011"/>
                  </a:cxn>
                  <a:cxn ang="0">
                    <a:pos x="739" y="2218"/>
                  </a:cxn>
                  <a:cxn ang="0">
                    <a:pos x="709" y="2396"/>
                  </a:cxn>
                  <a:cxn ang="0">
                    <a:pos x="709" y="2603"/>
                  </a:cxn>
                  <a:cxn ang="0">
                    <a:pos x="680" y="2781"/>
                  </a:cxn>
                  <a:cxn ang="0">
                    <a:pos x="621" y="2988"/>
                  </a:cxn>
                  <a:cxn ang="0">
                    <a:pos x="592" y="3165"/>
                  </a:cxn>
                  <a:cxn ang="0">
                    <a:pos x="532" y="3343"/>
                  </a:cxn>
                  <a:cxn ang="0">
                    <a:pos x="473" y="3520"/>
                  </a:cxn>
                  <a:cxn ang="0">
                    <a:pos x="385" y="3697"/>
                  </a:cxn>
                  <a:cxn ang="0">
                    <a:pos x="325" y="3845"/>
                  </a:cxn>
                </a:cxnLst>
                <a:rect l="0" t="0" r="r" b="b"/>
                <a:pathLst>
                  <a:path w="739" h="3904">
                    <a:moveTo>
                      <a:pt x="0" y="3283"/>
                    </a:moveTo>
                    <a:lnTo>
                      <a:pt x="0" y="3253"/>
                    </a:lnTo>
                    <a:lnTo>
                      <a:pt x="29" y="3224"/>
                    </a:lnTo>
                    <a:lnTo>
                      <a:pt x="59" y="3195"/>
                    </a:lnTo>
                    <a:lnTo>
                      <a:pt x="59" y="3136"/>
                    </a:lnTo>
                    <a:lnTo>
                      <a:pt x="88" y="3105"/>
                    </a:lnTo>
                    <a:lnTo>
                      <a:pt x="88" y="3076"/>
                    </a:lnTo>
                    <a:lnTo>
                      <a:pt x="118" y="3046"/>
                    </a:lnTo>
                    <a:lnTo>
                      <a:pt x="118" y="3017"/>
                    </a:lnTo>
                    <a:lnTo>
                      <a:pt x="147" y="2988"/>
                    </a:lnTo>
                    <a:lnTo>
                      <a:pt x="147" y="2929"/>
                    </a:lnTo>
                    <a:lnTo>
                      <a:pt x="177" y="2898"/>
                    </a:lnTo>
                    <a:lnTo>
                      <a:pt x="177" y="2869"/>
                    </a:lnTo>
                    <a:lnTo>
                      <a:pt x="207" y="2810"/>
                    </a:lnTo>
                    <a:lnTo>
                      <a:pt x="207" y="2781"/>
                    </a:lnTo>
                    <a:lnTo>
                      <a:pt x="207" y="2751"/>
                    </a:lnTo>
                    <a:lnTo>
                      <a:pt x="236" y="2691"/>
                    </a:lnTo>
                    <a:lnTo>
                      <a:pt x="236" y="2662"/>
                    </a:lnTo>
                    <a:lnTo>
                      <a:pt x="236" y="2603"/>
                    </a:lnTo>
                    <a:lnTo>
                      <a:pt x="236" y="2574"/>
                    </a:lnTo>
                    <a:lnTo>
                      <a:pt x="266" y="2515"/>
                    </a:lnTo>
                    <a:lnTo>
                      <a:pt x="266" y="2484"/>
                    </a:lnTo>
                    <a:lnTo>
                      <a:pt x="266" y="2425"/>
                    </a:lnTo>
                    <a:lnTo>
                      <a:pt x="266" y="2396"/>
                    </a:lnTo>
                    <a:lnTo>
                      <a:pt x="266" y="2337"/>
                    </a:lnTo>
                    <a:lnTo>
                      <a:pt x="295" y="2307"/>
                    </a:lnTo>
                    <a:lnTo>
                      <a:pt x="295" y="2248"/>
                    </a:lnTo>
                    <a:lnTo>
                      <a:pt x="295" y="2189"/>
                    </a:lnTo>
                    <a:lnTo>
                      <a:pt x="295" y="2159"/>
                    </a:lnTo>
                    <a:lnTo>
                      <a:pt x="295" y="2100"/>
                    </a:lnTo>
                    <a:lnTo>
                      <a:pt x="295" y="2041"/>
                    </a:lnTo>
                    <a:lnTo>
                      <a:pt x="295" y="2011"/>
                    </a:lnTo>
                    <a:lnTo>
                      <a:pt x="295" y="1952"/>
                    </a:lnTo>
                    <a:lnTo>
                      <a:pt x="295" y="1893"/>
                    </a:lnTo>
                    <a:lnTo>
                      <a:pt x="295" y="1863"/>
                    </a:lnTo>
                    <a:lnTo>
                      <a:pt x="295" y="1804"/>
                    </a:lnTo>
                    <a:lnTo>
                      <a:pt x="295" y="1775"/>
                    </a:lnTo>
                    <a:lnTo>
                      <a:pt x="295" y="1716"/>
                    </a:lnTo>
                    <a:lnTo>
                      <a:pt x="295" y="1686"/>
                    </a:lnTo>
                    <a:lnTo>
                      <a:pt x="295" y="1627"/>
                    </a:lnTo>
                    <a:lnTo>
                      <a:pt x="266" y="1597"/>
                    </a:lnTo>
                    <a:lnTo>
                      <a:pt x="266" y="1538"/>
                    </a:lnTo>
                    <a:lnTo>
                      <a:pt x="266" y="1509"/>
                    </a:lnTo>
                    <a:lnTo>
                      <a:pt x="266" y="1449"/>
                    </a:lnTo>
                    <a:lnTo>
                      <a:pt x="266" y="1420"/>
                    </a:lnTo>
                    <a:lnTo>
                      <a:pt x="236" y="1361"/>
                    </a:lnTo>
                    <a:lnTo>
                      <a:pt x="236" y="1301"/>
                    </a:lnTo>
                    <a:lnTo>
                      <a:pt x="236" y="1271"/>
                    </a:lnTo>
                    <a:lnTo>
                      <a:pt x="236" y="1213"/>
                    </a:lnTo>
                    <a:lnTo>
                      <a:pt x="207" y="1183"/>
                    </a:lnTo>
                    <a:lnTo>
                      <a:pt x="207" y="1154"/>
                    </a:lnTo>
                    <a:lnTo>
                      <a:pt x="207" y="1094"/>
                    </a:lnTo>
                    <a:lnTo>
                      <a:pt x="177" y="1065"/>
                    </a:lnTo>
                    <a:lnTo>
                      <a:pt x="177" y="1006"/>
                    </a:lnTo>
                    <a:lnTo>
                      <a:pt x="147" y="976"/>
                    </a:lnTo>
                    <a:lnTo>
                      <a:pt x="147" y="947"/>
                    </a:lnTo>
                    <a:lnTo>
                      <a:pt x="118" y="887"/>
                    </a:lnTo>
                    <a:lnTo>
                      <a:pt x="118" y="857"/>
                    </a:lnTo>
                    <a:lnTo>
                      <a:pt x="88" y="828"/>
                    </a:lnTo>
                    <a:lnTo>
                      <a:pt x="88" y="799"/>
                    </a:lnTo>
                    <a:lnTo>
                      <a:pt x="59" y="740"/>
                    </a:lnTo>
                    <a:lnTo>
                      <a:pt x="59" y="710"/>
                    </a:lnTo>
                    <a:lnTo>
                      <a:pt x="29" y="680"/>
                    </a:lnTo>
                    <a:lnTo>
                      <a:pt x="0" y="650"/>
                    </a:lnTo>
                    <a:lnTo>
                      <a:pt x="0" y="621"/>
                    </a:lnTo>
                    <a:lnTo>
                      <a:pt x="295" y="0"/>
                    </a:lnTo>
                    <a:lnTo>
                      <a:pt x="325" y="59"/>
                    </a:lnTo>
                    <a:lnTo>
                      <a:pt x="354" y="88"/>
                    </a:lnTo>
                    <a:lnTo>
                      <a:pt x="385" y="148"/>
                    </a:lnTo>
                    <a:lnTo>
                      <a:pt x="385" y="207"/>
                    </a:lnTo>
                    <a:lnTo>
                      <a:pt x="414" y="266"/>
                    </a:lnTo>
                    <a:lnTo>
                      <a:pt x="443" y="326"/>
                    </a:lnTo>
                    <a:lnTo>
                      <a:pt x="473" y="385"/>
                    </a:lnTo>
                    <a:lnTo>
                      <a:pt x="502" y="443"/>
                    </a:lnTo>
                    <a:lnTo>
                      <a:pt x="502" y="503"/>
                    </a:lnTo>
                    <a:lnTo>
                      <a:pt x="532" y="562"/>
                    </a:lnTo>
                    <a:lnTo>
                      <a:pt x="561" y="621"/>
                    </a:lnTo>
                    <a:lnTo>
                      <a:pt x="561" y="680"/>
                    </a:lnTo>
                    <a:lnTo>
                      <a:pt x="592" y="740"/>
                    </a:lnTo>
                    <a:lnTo>
                      <a:pt x="592" y="799"/>
                    </a:lnTo>
                    <a:lnTo>
                      <a:pt x="621" y="857"/>
                    </a:lnTo>
                    <a:lnTo>
                      <a:pt x="621" y="917"/>
                    </a:lnTo>
                    <a:lnTo>
                      <a:pt x="650" y="976"/>
                    </a:lnTo>
                    <a:lnTo>
                      <a:pt x="650" y="1035"/>
                    </a:lnTo>
                    <a:lnTo>
                      <a:pt x="680" y="1094"/>
                    </a:lnTo>
                    <a:lnTo>
                      <a:pt x="680" y="1154"/>
                    </a:lnTo>
                    <a:lnTo>
                      <a:pt x="680" y="1242"/>
                    </a:lnTo>
                    <a:lnTo>
                      <a:pt x="709" y="1301"/>
                    </a:lnTo>
                    <a:lnTo>
                      <a:pt x="709" y="1361"/>
                    </a:lnTo>
                    <a:lnTo>
                      <a:pt x="709" y="1420"/>
                    </a:lnTo>
                    <a:lnTo>
                      <a:pt x="709" y="1479"/>
                    </a:lnTo>
                    <a:lnTo>
                      <a:pt x="739" y="1568"/>
                    </a:lnTo>
                    <a:lnTo>
                      <a:pt x="739" y="1627"/>
                    </a:lnTo>
                    <a:lnTo>
                      <a:pt x="739" y="1686"/>
                    </a:lnTo>
                    <a:lnTo>
                      <a:pt x="739" y="1745"/>
                    </a:lnTo>
                    <a:lnTo>
                      <a:pt x="739" y="1804"/>
                    </a:lnTo>
                    <a:lnTo>
                      <a:pt x="739" y="1893"/>
                    </a:lnTo>
                    <a:lnTo>
                      <a:pt x="739" y="1952"/>
                    </a:lnTo>
                    <a:lnTo>
                      <a:pt x="739" y="2011"/>
                    </a:lnTo>
                    <a:lnTo>
                      <a:pt x="739" y="2070"/>
                    </a:lnTo>
                    <a:lnTo>
                      <a:pt x="739" y="2159"/>
                    </a:lnTo>
                    <a:lnTo>
                      <a:pt x="739" y="2218"/>
                    </a:lnTo>
                    <a:lnTo>
                      <a:pt x="739" y="2277"/>
                    </a:lnTo>
                    <a:lnTo>
                      <a:pt x="739" y="2337"/>
                    </a:lnTo>
                    <a:lnTo>
                      <a:pt x="709" y="2396"/>
                    </a:lnTo>
                    <a:lnTo>
                      <a:pt x="709" y="2484"/>
                    </a:lnTo>
                    <a:lnTo>
                      <a:pt x="709" y="2544"/>
                    </a:lnTo>
                    <a:lnTo>
                      <a:pt x="709" y="2603"/>
                    </a:lnTo>
                    <a:lnTo>
                      <a:pt x="680" y="2662"/>
                    </a:lnTo>
                    <a:lnTo>
                      <a:pt x="680" y="2722"/>
                    </a:lnTo>
                    <a:lnTo>
                      <a:pt x="680" y="2781"/>
                    </a:lnTo>
                    <a:lnTo>
                      <a:pt x="650" y="2869"/>
                    </a:lnTo>
                    <a:lnTo>
                      <a:pt x="650" y="2929"/>
                    </a:lnTo>
                    <a:lnTo>
                      <a:pt x="621" y="2988"/>
                    </a:lnTo>
                    <a:lnTo>
                      <a:pt x="621" y="3046"/>
                    </a:lnTo>
                    <a:lnTo>
                      <a:pt x="592" y="3105"/>
                    </a:lnTo>
                    <a:lnTo>
                      <a:pt x="592" y="3165"/>
                    </a:lnTo>
                    <a:lnTo>
                      <a:pt x="561" y="3224"/>
                    </a:lnTo>
                    <a:lnTo>
                      <a:pt x="561" y="3283"/>
                    </a:lnTo>
                    <a:lnTo>
                      <a:pt x="532" y="3343"/>
                    </a:lnTo>
                    <a:lnTo>
                      <a:pt x="502" y="3402"/>
                    </a:lnTo>
                    <a:lnTo>
                      <a:pt x="502" y="3460"/>
                    </a:lnTo>
                    <a:lnTo>
                      <a:pt x="473" y="3520"/>
                    </a:lnTo>
                    <a:lnTo>
                      <a:pt x="443" y="3579"/>
                    </a:lnTo>
                    <a:lnTo>
                      <a:pt x="414" y="3638"/>
                    </a:lnTo>
                    <a:lnTo>
                      <a:pt x="385" y="3697"/>
                    </a:lnTo>
                    <a:lnTo>
                      <a:pt x="385" y="3727"/>
                    </a:lnTo>
                    <a:lnTo>
                      <a:pt x="354" y="3786"/>
                    </a:lnTo>
                    <a:lnTo>
                      <a:pt x="325" y="3845"/>
                    </a:lnTo>
                    <a:lnTo>
                      <a:pt x="295" y="3904"/>
                    </a:lnTo>
                    <a:lnTo>
                      <a:pt x="0" y="3283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16" name="Freeform 243">
                <a:extLst>
                  <a:ext uri="{FF2B5EF4-FFF2-40B4-BE49-F238E27FC236}">
                    <a16:creationId xmlns:a16="http://schemas.microsoft.com/office/drawing/2014/main" id="{8C2412BD-90A9-4CE7-B734-160F5D2F4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1" y="2383"/>
                <a:ext cx="31" cy="129"/>
              </a:xfrm>
              <a:custGeom>
                <a:avLst/>
                <a:gdLst/>
                <a:ahLst/>
                <a:cxnLst>
                  <a:cxn ang="0">
                    <a:pos x="711" y="2484"/>
                  </a:cxn>
                  <a:cxn ang="0">
                    <a:pos x="652" y="2396"/>
                  </a:cxn>
                  <a:cxn ang="0">
                    <a:pos x="622" y="2306"/>
                  </a:cxn>
                  <a:cxn ang="0">
                    <a:pos x="563" y="2218"/>
                  </a:cxn>
                  <a:cxn ang="0">
                    <a:pos x="533" y="2099"/>
                  </a:cxn>
                  <a:cxn ang="0">
                    <a:pos x="504" y="2011"/>
                  </a:cxn>
                  <a:cxn ang="0">
                    <a:pos x="474" y="1892"/>
                  </a:cxn>
                  <a:cxn ang="0">
                    <a:pos x="474" y="1804"/>
                  </a:cxn>
                  <a:cxn ang="0">
                    <a:pos x="445" y="1685"/>
                  </a:cxn>
                  <a:cxn ang="0">
                    <a:pos x="445" y="1567"/>
                  </a:cxn>
                  <a:cxn ang="0">
                    <a:pos x="445" y="1478"/>
                  </a:cxn>
                  <a:cxn ang="0">
                    <a:pos x="474" y="1360"/>
                  </a:cxn>
                  <a:cxn ang="0">
                    <a:pos x="474" y="1242"/>
                  </a:cxn>
                  <a:cxn ang="0">
                    <a:pos x="504" y="1153"/>
                  </a:cxn>
                  <a:cxn ang="0">
                    <a:pos x="533" y="1035"/>
                  </a:cxn>
                  <a:cxn ang="0">
                    <a:pos x="563" y="945"/>
                  </a:cxn>
                  <a:cxn ang="0">
                    <a:pos x="592" y="857"/>
                  </a:cxn>
                  <a:cxn ang="0">
                    <a:pos x="622" y="768"/>
                  </a:cxn>
                  <a:cxn ang="0">
                    <a:pos x="681" y="680"/>
                  </a:cxn>
                  <a:cxn ang="0">
                    <a:pos x="711" y="591"/>
                  </a:cxn>
                  <a:cxn ang="0">
                    <a:pos x="740" y="531"/>
                  </a:cxn>
                  <a:cxn ang="0">
                    <a:pos x="385" y="59"/>
                  </a:cxn>
                  <a:cxn ang="0">
                    <a:pos x="326" y="177"/>
                  </a:cxn>
                  <a:cxn ang="0">
                    <a:pos x="238" y="295"/>
                  </a:cxn>
                  <a:cxn ang="0">
                    <a:pos x="178" y="443"/>
                  </a:cxn>
                  <a:cxn ang="0">
                    <a:pos x="148" y="591"/>
                  </a:cxn>
                  <a:cxn ang="0">
                    <a:pos x="90" y="739"/>
                  </a:cxn>
                  <a:cxn ang="0">
                    <a:pos x="60" y="887"/>
                  </a:cxn>
                  <a:cxn ang="0">
                    <a:pos x="31" y="1035"/>
                  </a:cxn>
                  <a:cxn ang="0">
                    <a:pos x="0" y="1212"/>
                  </a:cxn>
                  <a:cxn ang="0">
                    <a:pos x="0" y="1360"/>
                  </a:cxn>
                  <a:cxn ang="0">
                    <a:pos x="0" y="1537"/>
                  </a:cxn>
                  <a:cxn ang="0">
                    <a:pos x="0" y="1715"/>
                  </a:cxn>
                  <a:cxn ang="0">
                    <a:pos x="0" y="1892"/>
                  </a:cxn>
                  <a:cxn ang="0">
                    <a:pos x="31" y="2041"/>
                  </a:cxn>
                  <a:cxn ang="0">
                    <a:pos x="60" y="2218"/>
                  </a:cxn>
                  <a:cxn ang="0">
                    <a:pos x="90" y="2365"/>
                  </a:cxn>
                  <a:cxn ang="0">
                    <a:pos x="148" y="2513"/>
                  </a:cxn>
                  <a:cxn ang="0">
                    <a:pos x="178" y="2662"/>
                  </a:cxn>
                  <a:cxn ang="0">
                    <a:pos x="238" y="2779"/>
                  </a:cxn>
                  <a:cxn ang="0">
                    <a:pos x="326" y="2898"/>
                  </a:cxn>
                  <a:cxn ang="0">
                    <a:pos x="385" y="3017"/>
                  </a:cxn>
                  <a:cxn ang="0">
                    <a:pos x="740" y="2543"/>
                  </a:cxn>
                </a:cxnLst>
                <a:rect l="0" t="0" r="r" b="b"/>
                <a:pathLst>
                  <a:path w="740" h="3105">
                    <a:moveTo>
                      <a:pt x="740" y="2543"/>
                    </a:moveTo>
                    <a:lnTo>
                      <a:pt x="711" y="2513"/>
                    </a:lnTo>
                    <a:lnTo>
                      <a:pt x="711" y="2484"/>
                    </a:lnTo>
                    <a:lnTo>
                      <a:pt x="681" y="2455"/>
                    </a:lnTo>
                    <a:lnTo>
                      <a:pt x="681" y="2425"/>
                    </a:lnTo>
                    <a:lnTo>
                      <a:pt x="652" y="2396"/>
                    </a:lnTo>
                    <a:lnTo>
                      <a:pt x="652" y="2365"/>
                    </a:lnTo>
                    <a:lnTo>
                      <a:pt x="622" y="2336"/>
                    </a:lnTo>
                    <a:lnTo>
                      <a:pt x="622" y="2306"/>
                    </a:lnTo>
                    <a:lnTo>
                      <a:pt x="592" y="2277"/>
                    </a:lnTo>
                    <a:lnTo>
                      <a:pt x="592" y="2248"/>
                    </a:lnTo>
                    <a:lnTo>
                      <a:pt x="563" y="2218"/>
                    </a:lnTo>
                    <a:lnTo>
                      <a:pt x="563" y="2189"/>
                    </a:lnTo>
                    <a:lnTo>
                      <a:pt x="563" y="2129"/>
                    </a:lnTo>
                    <a:lnTo>
                      <a:pt x="533" y="2099"/>
                    </a:lnTo>
                    <a:lnTo>
                      <a:pt x="533" y="2070"/>
                    </a:lnTo>
                    <a:lnTo>
                      <a:pt x="533" y="2041"/>
                    </a:lnTo>
                    <a:lnTo>
                      <a:pt x="504" y="2011"/>
                    </a:lnTo>
                    <a:lnTo>
                      <a:pt x="504" y="1981"/>
                    </a:lnTo>
                    <a:lnTo>
                      <a:pt x="504" y="1951"/>
                    </a:lnTo>
                    <a:lnTo>
                      <a:pt x="474" y="1892"/>
                    </a:lnTo>
                    <a:lnTo>
                      <a:pt x="474" y="1863"/>
                    </a:lnTo>
                    <a:lnTo>
                      <a:pt x="474" y="1833"/>
                    </a:lnTo>
                    <a:lnTo>
                      <a:pt x="474" y="1804"/>
                    </a:lnTo>
                    <a:lnTo>
                      <a:pt x="474" y="1774"/>
                    </a:lnTo>
                    <a:lnTo>
                      <a:pt x="474" y="1715"/>
                    </a:lnTo>
                    <a:lnTo>
                      <a:pt x="445" y="1685"/>
                    </a:lnTo>
                    <a:lnTo>
                      <a:pt x="445" y="1656"/>
                    </a:lnTo>
                    <a:lnTo>
                      <a:pt x="445" y="1626"/>
                    </a:lnTo>
                    <a:lnTo>
                      <a:pt x="445" y="1567"/>
                    </a:lnTo>
                    <a:lnTo>
                      <a:pt x="445" y="1537"/>
                    </a:lnTo>
                    <a:lnTo>
                      <a:pt x="445" y="1508"/>
                    </a:lnTo>
                    <a:lnTo>
                      <a:pt x="445" y="1478"/>
                    </a:lnTo>
                    <a:lnTo>
                      <a:pt x="445" y="1449"/>
                    </a:lnTo>
                    <a:lnTo>
                      <a:pt x="445" y="1390"/>
                    </a:lnTo>
                    <a:lnTo>
                      <a:pt x="474" y="1360"/>
                    </a:lnTo>
                    <a:lnTo>
                      <a:pt x="474" y="1330"/>
                    </a:lnTo>
                    <a:lnTo>
                      <a:pt x="474" y="1301"/>
                    </a:lnTo>
                    <a:lnTo>
                      <a:pt x="474" y="1242"/>
                    </a:lnTo>
                    <a:lnTo>
                      <a:pt x="474" y="1212"/>
                    </a:lnTo>
                    <a:lnTo>
                      <a:pt x="474" y="1183"/>
                    </a:lnTo>
                    <a:lnTo>
                      <a:pt x="504" y="1153"/>
                    </a:lnTo>
                    <a:lnTo>
                      <a:pt x="504" y="1123"/>
                    </a:lnTo>
                    <a:lnTo>
                      <a:pt x="504" y="1094"/>
                    </a:lnTo>
                    <a:lnTo>
                      <a:pt x="533" y="1035"/>
                    </a:lnTo>
                    <a:lnTo>
                      <a:pt x="533" y="1005"/>
                    </a:lnTo>
                    <a:lnTo>
                      <a:pt x="533" y="975"/>
                    </a:lnTo>
                    <a:lnTo>
                      <a:pt x="563" y="945"/>
                    </a:lnTo>
                    <a:lnTo>
                      <a:pt x="563" y="916"/>
                    </a:lnTo>
                    <a:lnTo>
                      <a:pt x="563" y="887"/>
                    </a:lnTo>
                    <a:lnTo>
                      <a:pt x="592" y="857"/>
                    </a:lnTo>
                    <a:lnTo>
                      <a:pt x="592" y="828"/>
                    </a:lnTo>
                    <a:lnTo>
                      <a:pt x="622" y="798"/>
                    </a:lnTo>
                    <a:lnTo>
                      <a:pt x="622" y="768"/>
                    </a:lnTo>
                    <a:lnTo>
                      <a:pt x="652" y="739"/>
                    </a:lnTo>
                    <a:lnTo>
                      <a:pt x="652" y="709"/>
                    </a:lnTo>
                    <a:lnTo>
                      <a:pt x="681" y="680"/>
                    </a:lnTo>
                    <a:lnTo>
                      <a:pt x="681" y="650"/>
                    </a:lnTo>
                    <a:lnTo>
                      <a:pt x="681" y="621"/>
                    </a:lnTo>
                    <a:lnTo>
                      <a:pt x="711" y="591"/>
                    </a:lnTo>
                    <a:lnTo>
                      <a:pt x="711" y="561"/>
                    </a:lnTo>
                    <a:lnTo>
                      <a:pt x="740" y="561"/>
                    </a:lnTo>
                    <a:lnTo>
                      <a:pt x="740" y="531"/>
                    </a:lnTo>
                    <a:lnTo>
                      <a:pt x="445" y="0"/>
                    </a:lnTo>
                    <a:lnTo>
                      <a:pt x="415" y="29"/>
                    </a:lnTo>
                    <a:lnTo>
                      <a:pt x="385" y="59"/>
                    </a:lnTo>
                    <a:lnTo>
                      <a:pt x="355" y="88"/>
                    </a:lnTo>
                    <a:lnTo>
                      <a:pt x="355" y="147"/>
                    </a:lnTo>
                    <a:lnTo>
                      <a:pt x="326" y="177"/>
                    </a:lnTo>
                    <a:lnTo>
                      <a:pt x="297" y="207"/>
                    </a:lnTo>
                    <a:lnTo>
                      <a:pt x="267" y="266"/>
                    </a:lnTo>
                    <a:lnTo>
                      <a:pt x="238" y="295"/>
                    </a:lnTo>
                    <a:lnTo>
                      <a:pt x="238" y="354"/>
                    </a:lnTo>
                    <a:lnTo>
                      <a:pt x="207" y="384"/>
                    </a:lnTo>
                    <a:lnTo>
                      <a:pt x="178" y="443"/>
                    </a:lnTo>
                    <a:lnTo>
                      <a:pt x="178" y="473"/>
                    </a:lnTo>
                    <a:lnTo>
                      <a:pt x="148" y="531"/>
                    </a:lnTo>
                    <a:lnTo>
                      <a:pt x="148" y="591"/>
                    </a:lnTo>
                    <a:lnTo>
                      <a:pt x="119" y="621"/>
                    </a:lnTo>
                    <a:lnTo>
                      <a:pt x="119" y="680"/>
                    </a:lnTo>
                    <a:lnTo>
                      <a:pt x="90" y="739"/>
                    </a:lnTo>
                    <a:lnTo>
                      <a:pt x="90" y="768"/>
                    </a:lnTo>
                    <a:lnTo>
                      <a:pt x="60" y="828"/>
                    </a:lnTo>
                    <a:lnTo>
                      <a:pt x="60" y="887"/>
                    </a:lnTo>
                    <a:lnTo>
                      <a:pt x="60" y="945"/>
                    </a:lnTo>
                    <a:lnTo>
                      <a:pt x="31" y="975"/>
                    </a:lnTo>
                    <a:lnTo>
                      <a:pt x="31" y="1035"/>
                    </a:lnTo>
                    <a:lnTo>
                      <a:pt x="31" y="1094"/>
                    </a:lnTo>
                    <a:lnTo>
                      <a:pt x="31" y="1153"/>
                    </a:lnTo>
                    <a:lnTo>
                      <a:pt x="0" y="1212"/>
                    </a:lnTo>
                    <a:lnTo>
                      <a:pt x="0" y="1271"/>
                    </a:lnTo>
                    <a:lnTo>
                      <a:pt x="0" y="1301"/>
                    </a:lnTo>
                    <a:lnTo>
                      <a:pt x="0" y="1360"/>
                    </a:lnTo>
                    <a:lnTo>
                      <a:pt x="0" y="1419"/>
                    </a:lnTo>
                    <a:lnTo>
                      <a:pt x="0" y="1478"/>
                    </a:lnTo>
                    <a:lnTo>
                      <a:pt x="0" y="1537"/>
                    </a:lnTo>
                    <a:lnTo>
                      <a:pt x="0" y="1597"/>
                    </a:lnTo>
                    <a:lnTo>
                      <a:pt x="0" y="1656"/>
                    </a:lnTo>
                    <a:lnTo>
                      <a:pt x="0" y="1715"/>
                    </a:lnTo>
                    <a:lnTo>
                      <a:pt x="0" y="1774"/>
                    </a:lnTo>
                    <a:lnTo>
                      <a:pt x="0" y="1833"/>
                    </a:lnTo>
                    <a:lnTo>
                      <a:pt x="0" y="1892"/>
                    </a:lnTo>
                    <a:lnTo>
                      <a:pt x="31" y="1951"/>
                    </a:lnTo>
                    <a:lnTo>
                      <a:pt x="31" y="1981"/>
                    </a:lnTo>
                    <a:lnTo>
                      <a:pt x="31" y="2041"/>
                    </a:lnTo>
                    <a:lnTo>
                      <a:pt x="31" y="2099"/>
                    </a:lnTo>
                    <a:lnTo>
                      <a:pt x="60" y="2158"/>
                    </a:lnTo>
                    <a:lnTo>
                      <a:pt x="60" y="2218"/>
                    </a:lnTo>
                    <a:lnTo>
                      <a:pt x="60" y="2248"/>
                    </a:lnTo>
                    <a:lnTo>
                      <a:pt x="90" y="2306"/>
                    </a:lnTo>
                    <a:lnTo>
                      <a:pt x="90" y="2365"/>
                    </a:lnTo>
                    <a:lnTo>
                      <a:pt x="119" y="2425"/>
                    </a:lnTo>
                    <a:lnTo>
                      <a:pt x="119" y="2455"/>
                    </a:lnTo>
                    <a:lnTo>
                      <a:pt x="148" y="2513"/>
                    </a:lnTo>
                    <a:lnTo>
                      <a:pt x="148" y="2543"/>
                    </a:lnTo>
                    <a:lnTo>
                      <a:pt x="178" y="2603"/>
                    </a:lnTo>
                    <a:lnTo>
                      <a:pt x="178" y="2662"/>
                    </a:lnTo>
                    <a:lnTo>
                      <a:pt x="207" y="2691"/>
                    </a:lnTo>
                    <a:lnTo>
                      <a:pt x="238" y="2750"/>
                    </a:lnTo>
                    <a:lnTo>
                      <a:pt x="238" y="2779"/>
                    </a:lnTo>
                    <a:lnTo>
                      <a:pt x="267" y="2839"/>
                    </a:lnTo>
                    <a:lnTo>
                      <a:pt x="297" y="2869"/>
                    </a:lnTo>
                    <a:lnTo>
                      <a:pt x="326" y="2898"/>
                    </a:lnTo>
                    <a:lnTo>
                      <a:pt x="355" y="2957"/>
                    </a:lnTo>
                    <a:lnTo>
                      <a:pt x="355" y="2986"/>
                    </a:lnTo>
                    <a:lnTo>
                      <a:pt x="385" y="3017"/>
                    </a:lnTo>
                    <a:lnTo>
                      <a:pt x="415" y="3076"/>
                    </a:lnTo>
                    <a:lnTo>
                      <a:pt x="445" y="3105"/>
                    </a:lnTo>
                    <a:lnTo>
                      <a:pt x="740" y="2543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117" name="Freeform 244">
                <a:extLst>
                  <a:ext uri="{FF2B5EF4-FFF2-40B4-BE49-F238E27FC236}">
                    <a16:creationId xmlns:a16="http://schemas.microsoft.com/office/drawing/2014/main" id="{96C1CC4E-BADA-41CC-B62D-8143FB563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8" y="2369"/>
                <a:ext cx="31" cy="163"/>
              </a:xfrm>
              <a:custGeom>
                <a:avLst/>
                <a:gdLst/>
                <a:ahLst/>
                <a:cxnLst>
                  <a:cxn ang="0">
                    <a:pos x="710" y="3224"/>
                  </a:cxn>
                  <a:cxn ang="0">
                    <a:pos x="680" y="3105"/>
                  </a:cxn>
                  <a:cxn ang="0">
                    <a:pos x="621" y="3017"/>
                  </a:cxn>
                  <a:cxn ang="0">
                    <a:pos x="592" y="2898"/>
                  </a:cxn>
                  <a:cxn ang="0">
                    <a:pos x="562" y="2781"/>
                  </a:cxn>
                  <a:cxn ang="0">
                    <a:pos x="533" y="2662"/>
                  </a:cxn>
                  <a:cxn ang="0">
                    <a:pos x="503" y="2515"/>
                  </a:cxn>
                  <a:cxn ang="0">
                    <a:pos x="473" y="2396"/>
                  </a:cxn>
                  <a:cxn ang="0">
                    <a:pos x="444" y="2248"/>
                  </a:cxn>
                  <a:cxn ang="0">
                    <a:pos x="444" y="2100"/>
                  </a:cxn>
                  <a:cxn ang="0">
                    <a:pos x="444" y="1952"/>
                  </a:cxn>
                  <a:cxn ang="0">
                    <a:pos x="444" y="1804"/>
                  </a:cxn>
                  <a:cxn ang="0">
                    <a:pos x="444" y="1686"/>
                  </a:cxn>
                  <a:cxn ang="0">
                    <a:pos x="473" y="1538"/>
                  </a:cxn>
                  <a:cxn ang="0">
                    <a:pos x="503" y="1420"/>
                  </a:cxn>
                  <a:cxn ang="0">
                    <a:pos x="533" y="1271"/>
                  </a:cxn>
                  <a:cxn ang="0">
                    <a:pos x="562" y="1154"/>
                  </a:cxn>
                  <a:cxn ang="0">
                    <a:pos x="592" y="1006"/>
                  </a:cxn>
                  <a:cxn ang="0">
                    <a:pos x="621" y="887"/>
                  </a:cxn>
                  <a:cxn ang="0">
                    <a:pos x="680" y="799"/>
                  </a:cxn>
                  <a:cxn ang="0">
                    <a:pos x="710" y="680"/>
                  </a:cxn>
                  <a:cxn ang="0">
                    <a:pos x="444" y="0"/>
                  </a:cxn>
                  <a:cxn ang="0">
                    <a:pos x="355" y="148"/>
                  </a:cxn>
                  <a:cxn ang="0">
                    <a:pos x="296" y="326"/>
                  </a:cxn>
                  <a:cxn ang="0">
                    <a:pos x="237" y="503"/>
                  </a:cxn>
                  <a:cxn ang="0">
                    <a:pos x="178" y="680"/>
                  </a:cxn>
                  <a:cxn ang="0">
                    <a:pos x="118" y="857"/>
                  </a:cxn>
                  <a:cxn ang="0">
                    <a:pos x="89" y="1035"/>
                  </a:cxn>
                  <a:cxn ang="0">
                    <a:pos x="30" y="1242"/>
                  </a:cxn>
                  <a:cxn ang="0">
                    <a:pos x="30" y="1420"/>
                  </a:cxn>
                  <a:cxn ang="0">
                    <a:pos x="0" y="1627"/>
                  </a:cxn>
                  <a:cxn ang="0">
                    <a:pos x="0" y="1804"/>
                  </a:cxn>
                  <a:cxn ang="0">
                    <a:pos x="0" y="2011"/>
                  </a:cxn>
                  <a:cxn ang="0">
                    <a:pos x="0" y="2218"/>
                  </a:cxn>
                  <a:cxn ang="0">
                    <a:pos x="0" y="2396"/>
                  </a:cxn>
                  <a:cxn ang="0">
                    <a:pos x="30" y="2603"/>
                  </a:cxn>
                  <a:cxn ang="0">
                    <a:pos x="59" y="2781"/>
                  </a:cxn>
                  <a:cxn ang="0">
                    <a:pos x="89" y="2988"/>
                  </a:cxn>
                  <a:cxn ang="0">
                    <a:pos x="148" y="3165"/>
                  </a:cxn>
                  <a:cxn ang="0">
                    <a:pos x="207" y="3343"/>
                  </a:cxn>
                  <a:cxn ang="0">
                    <a:pos x="266" y="3520"/>
                  </a:cxn>
                  <a:cxn ang="0">
                    <a:pos x="325" y="3697"/>
                  </a:cxn>
                  <a:cxn ang="0">
                    <a:pos x="414" y="3845"/>
                  </a:cxn>
                </a:cxnLst>
                <a:rect l="0" t="0" r="r" b="b"/>
                <a:pathLst>
                  <a:path w="740" h="3904">
                    <a:moveTo>
                      <a:pt x="740" y="3283"/>
                    </a:moveTo>
                    <a:lnTo>
                      <a:pt x="740" y="3253"/>
                    </a:lnTo>
                    <a:lnTo>
                      <a:pt x="710" y="3224"/>
                    </a:lnTo>
                    <a:lnTo>
                      <a:pt x="710" y="3195"/>
                    </a:lnTo>
                    <a:lnTo>
                      <a:pt x="680" y="3136"/>
                    </a:lnTo>
                    <a:lnTo>
                      <a:pt x="680" y="3105"/>
                    </a:lnTo>
                    <a:lnTo>
                      <a:pt x="651" y="3076"/>
                    </a:lnTo>
                    <a:lnTo>
                      <a:pt x="651" y="3046"/>
                    </a:lnTo>
                    <a:lnTo>
                      <a:pt x="621" y="3017"/>
                    </a:lnTo>
                    <a:lnTo>
                      <a:pt x="621" y="2988"/>
                    </a:lnTo>
                    <a:lnTo>
                      <a:pt x="621" y="2929"/>
                    </a:lnTo>
                    <a:lnTo>
                      <a:pt x="592" y="2898"/>
                    </a:lnTo>
                    <a:lnTo>
                      <a:pt x="592" y="2869"/>
                    </a:lnTo>
                    <a:lnTo>
                      <a:pt x="562" y="2810"/>
                    </a:lnTo>
                    <a:lnTo>
                      <a:pt x="562" y="2781"/>
                    </a:lnTo>
                    <a:lnTo>
                      <a:pt x="562" y="2751"/>
                    </a:lnTo>
                    <a:lnTo>
                      <a:pt x="533" y="2691"/>
                    </a:lnTo>
                    <a:lnTo>
                      <a:pt x="533" y="2662"/>
                    </a:lnTo>
                    <a:lnTo>
                      <a:pt x="503" y="2603"/>
                    </a:lnTo>
                    <a:lnTo>
                      <a:pt x="503" y="2574"/>
                    </a:lnTo>
                    <a:lnTo>
                      <a:pt x="503" y="2515"/>
                    </a:lnTo>
                    <a:lnTo>
                      <a:pt x="503" y="2484"/>
                    </a:lnTo>
                    <a:lnTo>
                      <a:pt x="473" y="2425"/>
                    </a:lnTo>
                    <a:lnTo>
                      <a:pt x="473" y="2396"/>
                    </a:lnTo>
                    <a:lnTo>
                      <a:pt x="473" y="2337"/>
                    </a:lnTo>
                    <a:lnTo>
                      <a:pt x="473" y="2307"/>
                    </a:lnTo>
                    <a:lnTo>
                      <a:pt x="444" y="2248"/>
                    </a:lnTo>
                    <a:lnTo>
                      <a:pt x="444" y="2189"/>
                    </a:lnTo>
                    <a:lnTo>
                      <a:pt x="444" y="2159"/>
                    </a:lnTo>
                    <a:lnTo>
                      <a:pt x="444" y="2100"/>
                    </a:lnTo>
                    <a:lnTo>
                      <a:pt x="444" y="2041"/>
                    </a:lnTo>
                    <a:lnTo>
                      <a:pt x="444" y="2011"/>
                    </a:lnTo>
                    <a:lnTo>
                      <a:pt x="444" y="1952"/>
                    </a:lnTo>
                    <a:lnTo>
                      <a:pt x="444" y="1893"/>
                    </a:lnTo>
                    <a:lnTo>
                      <a:pt x="444" y="1863"/>
                    </a:lnTo>
                    <a:lnTo>
                      <a:pt x="444" y="1804"/>
                    </a:lnTo>
                    <a:lnTo>
                      <a:pt x="444" y="1775"/>
                    </a:lnTo>
                    <a:lnTo>
                      <a:pt x="444" y="1716"/>
                    </a:lnTo>
                    <a:lnTo>
                      <a:pt x="444" y="1686"/>
                    </a:lnTo>
                    <a:lnTo>
                      <a:pt x="473" y="1627"/>
                    </a:lnTo>
                    <a:lnTo>
                      <a:pt x="473" y="1597"/>
                    </a:lnTo>
                    <a:lnTo>
                      <a:pt x="473" y="1538"/>
                    </a:lnTo>
                    <a:lnTo>
                      <a:pt x="473" y="1509"/>
                    </a:lnTo>
                    <a:lnTo>
                      <a:pt x="503" y="1449"/>
                    </a:lnTo>
                    <a:lnTo>
                      <a:pt x="503" y="1420"/>
                    </a:lnTo>
                    <a:lnTo>
                      <a:pt x="503" y="1361"/>
                    </a:lnTo>
                    <a:lnTo>
                      <a:pt x="503" y="1301"/>
                    </a:lnTo>
                    <a:lnTo>
                      <a:pt x="533" y="1271"/>
                    </a:lnTo>
                    <a:lnTo>
                      <a:pt x="533" y="1213"/>
                    </a:lnTo>
                    <a:lnTo>
                      <a:pt x="562" y="1183"/>
                    </a:lnTo>
                    <a:lnTo>
                      <a:pt x="562" y="1154"/>
                    </a:lnTo>
                    <a:lnTo>
                      <a:pt x="562" y="1094"/>
                    </a:lnTo>
                    <a:lnTo>
                      <a:pt x="592" y="1065"/>
                    </a:lnTo>
                    <a:lnTo>
                      <a:pt x="592" y="1006"/>
                    </a:lnTo>
                    <a:lnTo>
                      <a:pt x="621" y="976"/>
                    </a:lnTo>
                    <a:lnTo>
                      <a:pt x="621" y="947"/>
                    </a:lnTo>
                    <a:lnTo>
                      <a:pt x="621" y="887"/>
                    </a:lnTo>
                    <a:lnTo>
                      <a:pt x="651" y="857"/>
                    </a:lnTo>
                    <a:lnTo>
                      <a:pt x="651" y="828"/>
                    </a:lnTo>
                    <a:lnTo>
                      <a:pt x="680" y="799"/>
                    </a:lnTo>
                    <a:lnTo>
                      <a:pt x="680" y="740"/>
                    </a:lnTo>
                    <a:lnTo>
                      <a:pt x="710" y="710"/>
                    </a:lnTo>
                    <a:lnTo>
                      <a:pt x="710" y="680"/>
                    </a:lnTo>
                    <a:lnTo>
                      <a:pt x="740" y="650"/>
                    </a:lnTo>
                    <a:lnTo>
                      <a:pt x="740" y="621"/>
                    </a:lnTo>
                    <a:lnTo>
                      <a:pt x="444" y="0"/>
                    </a:lnTo>
                    <a:lnTo>
                      <a:pt x="414" y="59"/>
                    </a:lnTo>
                    <a:lnTo>
                      <a:pt x="385" y="88"/>
                    </a:lnTo>
                    <a:lnTo>
                      <a:pt x="355" y="148"/>
                    </a:lnTo>
                    <a:lnTo>
                      <a:pt x="325" y="207"/>
                    </a:lnTo>
                    <a:lnTo>
                      <a:pt x="325" y="266"/>
                    </a:lnTo>
                    <a:lnTo>
                      <a:pt x="296" y="326"/>
                    </a:lnTo>
                    <a:lnTo>
                      <a:pt x="266" y="385"/>
                    </a:lnTo>
                    <a:lnTo>
                      <a:pt x="237" y="443"/>
                    </a:lnTo>
                    <a:lnTo>
                      <a:pt x="237" y="503"/>
                    </a:lnTo>
                    <a:lnTo>
                      <a:pt x="207" y="562"/>
                    </a:lnTo>
                    <a:lnTo>
                      <a:pt x="178" y="621"/>
                    </a:lnTo>
                    <a:lnTo>
                      <a:pt x="178" y="680"/>
                    </a:lnTo>
                    <a:lnTo>
                      <a:pt x="148" y="740"/>
                    </a:lnTo>
                    <a:lnTo>
                      <a:pt x="118" y="799"/>
                    </a:lnTo>
                    <a:lnTo>
                      <a:pt x="118" y="857"/>
                    </a:lnTo>
                    <a:lnTo>
                      <a:pt x="89" y="917"/>
                    </a:lnTo>
                    <a:lnTo>
                      <a:pt x="89" y="976"/>
                    </a:lnTo>
                    <a:lnTo>
                      <a:pt x="89" y="1035"/>
                    </a:lnTo>
                    <a:lnTo>
                      <a:pt x="59" y="1094"/>
                    </a:lnTo>
                    <a:lnTo>
                      <a:pt x="59" y="1154"/>
                    </a:lnTo>
                    <a:lnTo>
                      <a:pt x="30" y="1242"/>
                    </a:lnTo>
                    <a:lnTo>
                      <a:pt x="30" y="1301"/>
                    </a:lnTo>
                    <a:lnTo>
                      <a:pt x="30" y="1361"/>
                    </a:lnTo>
                    <a:lnTo>
                      <a:pt x="30" y="1420"/>
                    </a:lnTo>
                    <a:lnTo>
                      <a:pt x="0" y="1479"/>
                    </a:lnTo>
                    <a:lnTo>
                      <a:pt x="0" y="1568"/>
                    </a:lnTo>
                    <a:lnTo>
                      <a:pt x="0" y="1627"/>
                    </a:lnTo>
                    <a:lnTo>
                      <a:pt x="0" y="1686"/>
                    </a:lnTo>
                    <a:lnTo>
                      <a:pt x="0" y="1745"/>
                    </a:lnTo>
                    <a:lnTo>
                      <a:pt x="0" y="1804"/>
                    </a:lnTo>
                    <a:lnTo>
                      <a:pt x="0" y="1893"/>
                    </a:lnTo>
                    <a:lnTo>
                      <a:pt x="0" y="1952"/>
                    </a:lnTo>
                    <a:lnTo>
                      <a:pt x="0" y="2011"/>
                    </a:lnTo>
                    <a:lnTo>
                      <a:pt x="0" y="2070"/>
                    </a:lnTo>
                    <a:lnTo>
                      <a:pt x="0" y="2159"/>
                    </a:lnTo>
                    <a:lnTo>
                      <a:pt x="0" y="2218"/>
                    </a:lnTo>
                    <a:lnTo>
                      <a:pt x="0" y="2277"/>
                    </a:lnTo>
                    <a:lnTo>
                      <a:pt x="0" y="2337"/>
                    </a:lnTo>
                    <a:lnTo>
                      <a:pt x="0" y="2396"/>
                    </a:lnTo>
                    <a:lnTo>
                      <a:pt x="30" y="2484"/>
                    </a:lnTo>
                    <a:lnTo>
                      <a:pt x="30" y="2544"/>
                    </a:lnTo>
                    <a:lnTo>
                      <a:pt x="30" y="2603"/>
                    </a:lnTo>
                    <a:lnTo>
                      <a:pt x="30" y="2662"/>
                    </a:lnTo>
                    <a:lnTo>
                      <a:pt x="59" y="2722"/>
                    </a:lnTo>
                    <a:lnTo>
                      <a:pt x="59" y="2781"/>
                    </a:lnTo>
                    <a:lnTo>
                      <a:pt x="89" y="2869"/>
                    </a:lnTo>
                    <a:lnTo>
                      <a:pt x="89" y="2929"/>
                    </a:lnTo>
                    <a:lnTo>
                      <a:pt x="89" y="2988"/>
                    </a:lnTo>
                    <a:lnTo>
                      <a:pt x="118" y="3046"/>
                    </a:lnTo>
                    <a:lnTo>
                      <a:pt x="118" y="3105"/>
                    </a:lnTo>
                    <a:lnTo>
                      <a:pt x="148" y="3165"/>
                    </a:lnTo>
                    <a:lnTo>
                      <a:pt x="178" y="3224"/>
                    </a:lnTo>
                    <a:lnTo>
                      <a:pt x="178" y="3283"/>
                    </a:lnTo>
                    <a:lnTo>
                      <a:pt x="207" y="3343"/>
                    </a:lnTo>
                    <a:lnTo>
                      <a:pt x="237" y="3402"/>
                    </a:lnTo>
                    <a:lnTo>
                      <a:pt x="237" y="3460"/>
                    </a:lnTo>
                    <a:lnTo>
                      <a:pt x="266" y="3520"/>
                    </a:lnTo>
                    <a:lnTo>
                      <a:pt x="296" y="3579"/>
                    </a:lnTo>
                    <a:lnTo>
                      <a:pt x="325" y="3638"/>
                    </a:lnTo>
                    <a:lnTo>
                      <a:pt x="325" y="3697"/>
                    </a:lnTo>
                    <a:lnTo>
                      <a:pt x="355" y="3727"/>
                    </a:lnTo>
                    <a:lnTo>
                      <a:pt x="385" y="3786"/>
                    </a:lnTo>
                    <a:lnTo>
                      <a:pt x="414" y="3845"/>
                    </a:lnTo>
                    <a:lnTo>
                      <a:pt x="444" y="3904"/>
                    </a:lnTo>
                    <a:lnTo>
                      <a:pt x="740" y="3283"/>
                    </a:lnTo>
                    <a:close/>
                  </a:path>
                </a:pathLst>
              </a:custGeom>
              <a:solidFill>
                <a:srgbClr val="3253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4" name="组合 163">
              <a:extLst>
                <a:ext uri="{FF2B5EF4-FFF2-40B4-BE49-F238E27FC236}">
                  <a16:creationId xmlns:a16="http://schemas.microsoft.com/office/drawing/2014/main" id="{2EA8948A-E459-4DBE-B676-0849C225AD25}"/>
                </a:ext>
              </a:extLst>
            </p:cNvPr>
            <p:cNvGrpSpPr/>
            <p:nvPr/>
          </p:nvGrpSpPr>
          <p:grpSpPr>
            <a:xfrm rot="20830458">
              <a:off x="5179798" y="2505368"/>
              <a:ext cx="1002555" cy="1409995"/>
              <a:chOff x="8110512" y="3825082"/>
              <a:chExt cx="1765616" cy="2118976"/>
            </a:xfrm>
          </p:grpSpPr>
          <p:sp>
            <p:nvSpPr>
              <p:cNvPr id="165" name="椭圆 164">
                <a:extLst>
                  <a:ext uri="{FF2B5EF4-FFF2-40B4-BE49-F238E27FC236}">
                    <a16:creationId xmlns:a16="http://schemas.microsoft.com/office/drawing/2014/main" id="{24C72D60-12E7-4B3C-A150-9142F53D047A}"/>
                  </a:ext>
                </a:extLst>
              </p:cNvPr>
              <p:cNvSpPr/>
              <p:nvPr/>
            </p:nvSpPr>
            <p:spPr bwMode="auto">
              <a:xfrm>
                <a:off x="8110512" y="3825082"/>
                <a:ext cx="1765616" cy="2118976"/>
              </a:xfrm>
              <a:prstGeom prst="ellipse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166" name="椭圆 165">
                <a:extLst>
                  <a:ext uri="{FF2B5EF4-FFF2-40B4-BE49-F238E27FC236}">
                    <a16:creationId xmlns:a16="http://schemas.microsoft.com/office/drawing/2014/main" id="{8D27AEB1-B079-4548-ADBB-E5E826127C1E}"/>
                  </a:ext>
                </a:extLst>
              </p:cNvPr>
              <p:cNvSpPr/>
              <p:nvPr/>
            </p:nvSpPr>
            <p:spPr bwMode="auto">
              <a:xfrm>
                <a:off x="8192572" y="3921210"/>
                <a:ext cx="1613216" cy="193607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161" name="组合 160">
              <a:extLst>
                <a:ext uri="{FF2B5EF4-FFF2-40B4-BE49-F238E27FC236}">
                  <a16:creationId xmlns:a16="http://schemas.microsoft.com/office/drawing/2014/main" id="{B84265D9-2137-4C55-ADFA-5AF8CBDFEA26}"/>
                </a:ext>
              </a:extLst>
            </p:cNvPr>
            <p:cNvGrpSpPr/>
            <p:nvPr/>
          </p:nvGrpSpPr>
          <p:grpSpPr>
            <a:xfrm>
              <a:off x="3445405" y="2482716"/>
              <a:ext cx="1002555" cy="1409995"/>
              <a:chOff x="8110512" y="3825082"/>
              <a:chExt cx="1765616" cy="2118976"/>
            </a:xfrm>
          </p:grpSpPr>
          <p:sp>
            <p:nvSpPr>
              <p:cNvPr id="162" name="椭圆 161">
                <a:extLst>
                  <a:ext uri="{FF2B5EF4-FFF2-40B4-BE49-F238E27FC236}">
                    <a16:creationId xmlns:a16="http://schemas.microsoft.com/office/drawing/2014/main" id="{16E47A40-67B9-4C15-BBC7-47EB649F5140}"/>
                  </a:ext>
                </a:extLst>
              </p:cNvPr>
              <p:cNvSpPr/>
              <p:nvPr/>
            </p:nvSpPr>
            <p:spPr bwMode="auto">
              <a:xfrm>
                <a:off x="8110512" y="3825082"/>
                <a:ext cx="1765616" cy="2118976"/>
              </a:xfrm>
              <a:prstGeom prst="ellipse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163" name="椭圆 162">
                <a:extLst>
                  <a:ext uri="{FF2B5EF4-FFF2-40B4-BE49-F238E27FC236}">
                    <a16:creationId xmlns:a16="http://schemas.microsoft.com/office/drawing/2014/main" id="{BEF2D9E5-6BE7-43C3-A4F0-8859933FDDCD}"/>
                  </a:ext>
                </a:extLst>
              </p:cNvPr>
              <p:cNvSpPr/>
              <p:nvPr/>
            </p:nvSpPr>
            <p:spPr bwMode="auto">
              <a:xfrm>
                <a:off x="8192572" y="3921210"/>
                <a:ext cx="1613216" cy="193607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462520AD-5A02-4FF3-BED7-99D28889A42E}"/>
                </a:ext>
              </a:extLst>
            </p:cNvPr>
            <p:cNvGrpSpPr/>
            <p:nvPr/>
          </p:nvGrpSpPr>
          <p:grpSpPr>
            <a:xfrm rot="928183">
              <a:off x="1737091" y="2532945"/>
              <a:ext cx="1002555" cy="1409995"/>
              <a:chOff x="8110512" y="3825082"/>
              <a:chExt cx="1765616" cy="2118976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A537CF69-8908-49F4-A8D0-2EE4A49271CB}"/>
                  </a:ext>
                </a:extLst>
              </p:cNvPr>
              <p:cNvSpPr/>
              <p:nvPr/>
            </p:nvSpPr>
            <p:spPr bwMode="auto">
              <a:xfrm>
                <a:off x="8110512" y="3825082"/>
                <a:ext cx="1765616" cy="2118976"/>
              </a:xfrm>
              <a:prstGeom prst="ellipse">
                <a:avLst/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A09E146C-B48B-4CCC-B7B7-5B1D357F1C67}"/>
                  </a:ext>
                </a:extLst>
              </p:cNvPr>
              <p:cNvSpPr/>
              <p:nvPr/>
            </p:nvSpPr>
            <p:spPr bwMode="auto">
              <a:xfrm>
                <a:off x="8192572" y="3921210"/>
                <a:ext cx="1613216" cy="1936076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  <p:pic>
          <p:nvPicPr>
            <p:cNvPr id="17" name="Picture 1302" descr="图片1">
              <a:extLst>
                <a:ext uri="{FF2B5EF4-FFF2-40B4-BE49-F238E27FC236}">
                  <a16:creationId xmlns:a16="http://schemas.microsoft.com/office/drawing/2014/main" id="{5C95FB6A-D809-4EE6-8149-7ED2ADC9C9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8353" y="3726280"/>
              <a:ext cx="416093" cy="292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1302" descr="图片1">
              <a:extLst>
                <a:ext uri="{FF2B5EF4-FFF2-40B4-BE49-F238E27FC236}">
                  <a16:creationId xmlns:a16="http://schemas.microsoft.com/office/drawing/2014/main" id="{DD3F59E5-7E16-4692-A35D-1B12C9F7EF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216" y="3732276"/>
              <a:ext cx="416093" cy="292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7" name="Picture 1302" descr="图片1">
              <a:extLst>
                <a:ext uri="{FF2B5EF4-FFF2-40B4-BE49-F238E27FC236}">
                  <a16:creationId xmlns:a16="http://schemas.microsoft.com/office/drawing/2014/main" id="{C35E2499-A3CD-4654-A5E2-BC934CDCCD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1002" y="3728439"/>
              <a:ext cx="416093" cy="292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1302" descr="图片1">
              <a:extLst>
                <a:ext uri="{FF2B5EF4-FFF2-40B4-BE49-F238E27FC236}">
                  <a16:creationId xmlns:a16="http://schemas.microsoft.com/office/drawing/2014/main" id="{6954C6FC-DA51-4C6B-A91E-699BE62777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6233" y="3039924"/>
              <a:ext cx="416093" cy="292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1302" descr="图片1">
              <a:extLst>
                <a:ext uri="{FF2B5EF4-FFF2-40B4-BE49-F238E27FC236}">
                  <a16:creationId xmlns:a16="http://schemas.microsoft.com/office/drawing/2014/main" id="{0165540B-F07E-4D04-BBF1-C5A7AE4E39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0819" y="3104311"/>
              <a:ext cx="416093" cy="292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0" name="Picture 1302" descr="图片1">
              <a:extLst>
                <a:ext uri="{FF2B5EF4-FFF2-40B4-BE49-F238E27FC236}">
                  <a16:creationId xmlns:a16="http://schemas.microsoft.com/office/drawing/2014/main" id="{FB141195-A518-4711-A8E1-E18C6A9000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1700" y="3168687"/>
              <a:ext cx="416093" cy="292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" name="Picture 1302" descr="图片1">
              <a:extLst>
                <a:ext uri="{FF2B5EF4-FFF2-40B4-BE49-F238E27FC236}">
                  <a16:creationId xmlns:a16="http://schemas.microsoft.com/office/drawing/2014/main" id="{F4069C54-B8CD-4E0C-A5EE-03D7FC14E2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4010" y="2832582"/>
              <a:ext cx="416093" cy="292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1302" descr="图片1">
              <a:extLst>
                <a:ext uri="{FF2B5EF4-FFF2-40B4-BE49-F238E27FC236}">
                  <a16:creationId xmlns:a16="http://schemas.microsoft.com/office/drawing/2014/main" id="{1B55815A-91D9-4295-A294-CE49B3888F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9175" y="2851784"/>
              <a:ext cx="416093" cy="292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" name="Picture 1302" descr="图片1">
              <a:extLst>
                <a:ext uri="{FF2B5EF4-FFF2-40B4-BE49-F238E27FC236}">
                  <a16:creationId xmlns:a16="http://schemas.microsoft.com/office/drawing/2014/main" id="{305C5C3A-EF7F-41EB-87D3-918CD6805C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7967" y="2905304"/>
              <a:ext cx="416093" cy="292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" name="TextBox 51">
              <a:extLst>
                <a:ext uri="{FF2B5EF4-FFF2-40B4-BE49-F238E27FC236}">
                  <a16:creationId xmlns:a16="http://schemas.microsoft.com/office/drawing/2014/main" id="{6D06EE46-6C63-4F73-A47B-B1BEBAA86952}"/>
                </a:ext>
              </a:extLst>
            </p:cNvPr>
            <p:cNvSpPr txBox="1"/>
            <p:nvPr/>
          </p:nvSpPr>
          <p:spPr>
            <a:xfrm>
              <a:off x="6073218" y="3698112"/>
              <a:ext cx="55399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zh-CN" altLang="en-US" sz="900" b="1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汇聚</a:t>
              </a:r>
            </a:p>
          </p:txBody>
        </p:sp>
        <p:sp>
          <p:nvSpPr>
            <p:cNvPr id="175" name="TextBox 51">
              <a:extLst>
                <a:ext uri="{FF2B5EF4-FFF2-40B4-BE49-F238E27FC236}">
                  <a16:creationId xmlns:a16="http://schemas.microsoft.com/office/drawing/2014/main" id="{05FAB087-FCCE-4E2D-BEA5-A7F252EFD745}"/>
                </a:ext>
              </a:extLst>
            </p:cNvPr>
            <p:cNvSpPr txBox="1"/>
            <p:nvPr/>
          </p:nvSpPr>
          <p:spPr>
            <a:xfrm>
              <a:off x="4192352" y="3688432"/>
              <a:ext cx="55399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zh-CN" altLang="en-US" sz="900" b="1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汇聚</a:t>
              </a:r>
            </a:p>
          </p:txBody>
        </p:sp>
        <p:sp>
          <p:nvSpPr>
            <p:cNvPr id="176" name="TextBox 51">
              <a:extLst>
                <a:ext uri="{FF2B5EF4-FFF2-40B4-BE49-F238E27FC236}">
                  <a16:creationId xmlns:a16="http://schemas.microsoft.com/office/drawing/2014/main" id="{80BEC36B-E0A9-4A70-AACD-21147AC29A15}"/>
                </a:ext>
              </a:extLst>
            </p:cNvPr>
            <p:cNvSpPr txBox="1"/>
            <p:nvPr/>
          </p:nvSpPr>
          <p:spPr>
            <a:xfrm>
              <a:off x="1285844" y="3667954"/>
              <a:ext cx="553997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zh-CN" altLang="en-US" sz="900" b="1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汇聚</a:t>
              </a: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869C4D3E-1E1E-4B90-96A0-8E2C6AF25D5A}"/>
                </a:ext>
              </a:extLst>
            </p:cNvPr>
            <p:cNvSpPr txBox="1"/>
            <p:nvPr/>
          </p:nvSpPr>
          <p:spPr>
            <a:xfrm>
              <a:off x="1895891" y="3049655"/>
              <a:ext cx="70788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zh-CN" altLang="en-US" sz="1350" b="1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省会</a:t>
              </a:r>
              <a:endParaRPr lang="en-US" altLang="zh-CN" sz="13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  <a:p>
              <a:pPr defTabSz="685800">
                <a:defRPr/>
              </a:pPr>
              <a:r>
                <a:rPr lang="en-US" altLang="zh-CN" sz="1350" b="1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OTN</a:t>
              </a:r>
              <a:endParaRPr lang="zh-CN" altLang="en-US" sz="13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8BC7A805-CAB4-420D-9714-47A0EA6B3D78}"/>
                </a:ext>
              </a:extLst>
            </p:cNvPr>
            <p:cNvSpPr txBox="1"/>
            <p:nvPr/>
          </p:nvSpPr>
          <p:spPr>
            <a:xfrm>
              <a:off x="3672954" y="3031031"/>
              <a:ext cx="70788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zh-CN" altLang="en-US" sz="1350" b="1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地市</a:t>
              </a:r>
              <a:endParaRPr lang="en-US" altLang="zh-CN" sz="13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  <a:p>
              <a:pPr defTabSz="685800">
                <a:defRPr/>
              </a:pPr>
              <a:r>
                <a:rPr lang="en-US" altLang="zh-CN" sz="1350" b="1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OTN</a:t>
              </a:r>
              <a:endParaRPr lang="zh-CN" altLang="en-US" sz="13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82" name="文本框 181">
              <a:extLst>
                <a:ext uri="{FF2B5EF4-FFF2-40B4-BE49-F238E27FC236}">
                  <a16:creationId xmlns:a16="http://schemas.microsoft.com/office/drawing/2014/main" id="{B88C3190-2DD1-47E6-96F7-F01E229D4EC5}"/>
                </a:ext>
              </a:extLst>
            </p:cNvPr>
            <p:cNvSpPr txBox="1"/>
            <p:nvPr/>
          </p:nvSpPr>
          <p:spPr>
            <a:xfrm>
              <a:off x="5341776" y="3012147"/>
              <a:ext cx="70788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zh-CN" altLang="en-US" sz="1350" b="1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地市</a:t>
              </a:r>
              <a:endParaRPr lang="en-US" altLang="zh-CN" sz="13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  <a:p>
              <a:pPr defTabSz="685800">
                <a:defRPr/>
              </a:pPr>
              <a:r>
                <a:rPr lang="en-US" altLang="zh-CN" sz="1350" b="1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OTN</a:t>
              </a:r>
              <a:endParaRPr lang="zh-CN" altLang="en-US" sz="13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189" name="Picture 1302" descr="图片1">
              <a:extLst>
                <a:ext uri="{FF2B5EF4-FFF2-40B4-BE49-F238E27FC236}">
                  <a16:creationId xmlns:a16="http://schemas.microsoft.com/office/drawing/2014/main" id="{913DAA94-09D9-4078-AA0D-FEA0D839A4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1603" y="4909004"/>
              <a:ext cx="327212" cy="302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0" name="Picture 1302" descr="图片1">
              <a:extLst>
                <a:ext uri="{FF2B5EF4-FFF2-40B4-BE49-F238E27FC236}">
                  <a16:creationId xmlns:a16="http://schemas.microsoft.com/office/drawing/2014/main" id="{0E3238F7-F116-4EB5-A0A3-2EAA8E2F90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6981" y="4910577"/>
              <a:ext cx="327212" cy="302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0" name="TextBox 51">
              <a:extLst>
                <a:ext uri="{FF2B5EF4-FFF2-40B4-BE49-F238E27FC236}">
                  <a16:creationId xmlns:a16="http://schemas.microsoft.com/office/drawing/2014/main" id="{A31888E6-F172-47C8-8B31-B2DC035CF5CD}"/>
                </a:ext>
              </a:extLst>
            </p:cNvPr>
            <p:cNvSpPr txBox="1"/>
            <p:nvPr/>
          </p:nvSpPr>
          <p:spPr>
            <a:xfrm>
              <a:off x="2959076" y="5129863"/>
              <a:ext cx="51338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altLang="zh-CN" sz="900" b="1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POP</a:t>
              </a:r>
              <a:endParaRPr lang="zh-CN" altLang="en-US" sz="9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1" name="TextBox 51">
              <a:extLst>
                <a:ext uri="{FF2B5EF4-FFF2-40B4-BE49-F238E27FC236}">
                  <a16:creationId xmlns:a16="http://schemas.microsoft.com/office/drawing/2014/main" id="{EF51B907-07F5-48BE-986C-A3080EA76120}"/>
                </a:ext>
              </a:extLst>
            </p:cNvPr>
            <p:cNvSpPr txBox="1"/>
            <p:nvPr/>
          </p:nvSpPr>
          <p:spPr>
            <a:xfrm>
              <a:off x="4965068" y="5142415"/>
              <a:ext cx="51338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altLang="zh-CN" sz="900" b="1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POP</a:t>
              </a:r>
              <a:endParaRPr lang="zh-CN" altLang="en-US" sz="9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159" name="Picture 13" descr="DVVDM_Line">
              <a:extLst>
                <a:ext uri="{FF2B5EF4-FFF2-40B4-BE49-F238E27FC236}">
                  <a16:creationId xmlns:a16="http://schemas.microsoft.com/office/drawing/2014/main" id="{9EB6DD6A-FD3B-4E6C-84B5-5A194C66DB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503779" flipH="1">
              <a:off x="4676007" y="1163377"/>
              <a:ext cx="56973" cy="1831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13" descr="DVVDM_Line">
              <a:extLst>
                <a:ext uri="{FF2B5EF4-FFF2-40B4-BE49-F238E27FC236}">
                  <a16:creationId xmlns:a16="http://schemas.microsoft.com/office/drawing/2014/main" id="{2A8F4177-AE40-4D26-957A-73E9711B0A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62767" flipH="1">
              <a:off x="4657906" y="1143320"/>
              <a:ext cx="56973" cy="1831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13" descr="DVVDM_Line">
              <a:extLst>
                <a:ext uri="{FF2B5EF4-FFF2-40B4-BE49-F238E27FC236}">
                  <a16:creationId xmlns:a16="http://schemas.microsoft.com/office/drawing/2014/main" id="{562621EB-189A-4DA9-9A12-008934BD4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503779" flipH="1">
              <a:off x="3109095" y="1164935"/>
              <a:ext cx="56973" cy="1831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7" name="Picture 13" descr="DVVDM_Line">
              <a:extLst>
                <a:ext uri="{FF2B5EF4-FFF2-40B4-BE49-F238E27FC236}">
                  <a16:creationId xmlns:a16="http://schemas.microsoft.com/office/drawing/2014/main" id="{3DC032F8-5503-46AD-B935-8715161DA5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962767" flipH="1">
              <a:off x="3090994" y="1144878"/>
              <a:ext cx="56973" cy="1831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13" descr="DVVDM_Line">
              <a:extLst>
                <a:ext uri="{FF2B5EF4-FFF2-40B4-BE49-F238E27FC236}">
                  <a16:creationId xmlns:a16="http://schemas.microsoft.com/office/drawing/2014/main" id="{2AFFB2A4-66D5-4A8E-BFFE-6B1029872C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02361" y="1685798"/>
              <a:ext cx="80112" cy="749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13" descr="DVVDM_Line">
              <a:extLst>
                <a:ext uri="{FF2B5EF4-FFF2-40B4-BE49-F238E27FC236}">
                  <a16:creationId xmlns:a16="http://schemas.microsoft.com/office/drawing/2014/main" id="{0ACC5B18-DFA0-4A63-B46B-A145BF80BD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444858" y="1693915"/>
              <a:ext cx="80112" cy="749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" name="Picture 13" descr="DVVDM_Line">
              <a:extLst>
                <a:ext uri="{FF2B5EF4-FFF2-40B4-BE49-F238E27FC236}">
                  <a16:creationId xmlns:a16="http://schemas.microsoft.com/office/drawing/2014/main" id="{370F0DE6-9C69-4EAC-BE5D-05FC3B62A3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18241" y="2469388"/>
              <a:ext cx="2980802" cy="46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3" descr="DVVDM_Line">
              <a:extLst>
                <a:ext uri="{FF2B5EF4-FFF2-40B4-BE49-F238E27FC236}">
                  <a16:creationId xmlns:a16="http://schemas.microsoft.com/office/drawing/2014/main" id="{BA676948-E449-4CA8-BBE8-3067AF3ED4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336105" y="1674860"/>
              <a:ext cx="80112" cy="749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3" descr="DVVDM_Line">
              <a:extLst>
                <a:ext uri="{FF2B5EF4-FFF2-40B4-BE49-F238E27FC236}">
                  <a16:creationId xmlns:a16="http://schemas.microsoft.com/office/drawing/2014/main" id="{73B2E630-21DD-4B15-8C56-9FDF463783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60347" y="1631375"/>
              <a:ext cx="2980802" cy="469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51">
              <a:extLst>
                <a:ext uri="{FF2B5EF4-FFF2-40B4-BE49-F238E27FC236}">
                  <a16:creationId xmlns:a16="http://schemas.microsoft.com/office/drawing/2014/main" id="{9A60CBF0-FA95-4F22-8C48-1BAF8FDA600B}"/>
                </a:ext>
              </a:extLst>
            </p:cNvPr>
            <p:cNvSpPr txBox="1"/>
            <p:nvPr/>
          </p:nvSpPr>
          <p:spPr>
            <a:xfrm>
              <a:off x="1745747" y="1512978"/>
              <a:ext cx="580564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zh-CN" altLang="en-US" sz="900" b="1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核心</a:t>
              </a:r>
            </a:p>
          </p:txBody>
        </p:sp>
        <p:pic>
          <p:nvPicPr>
            <p:cNvPr id="21" name="Picture 410" descr="图片50">
              <a:extLst>
                <a:ext uri="{FF2B5EF4-FFF2-40B4-BE49-F238E27FC236}">
                  <a16:creationId xmlns:a16="http://schemas.microsoft.com/office/drawing/2014/main" id="{6957655D-83C4-4CCD-8F03-140100B698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2119" y="1382898"/>
              <a:ext cx="395460" cy="513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10" descr="图片50">
              <a:extLst>
                <a:ext uri="{FF2B5EF4-FFF2-40B4-BE49-F238E27FC236}">
                  <a16:creationId xmlns:a16="http://schemas.microsoft.com/office/drawing/2014/main" id="{C852CD1B-4F67-4A0E-9E44-F50D17386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5503" y="1382898"/>
              <a:ext cx="395460" cy="513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10" descr="图片50">
              <a:extLst>
                <a:ext uri="{FF2B5EF4-FFF2-40B4-BE49-F238E27FC236}">
                  <a16:creationId xmlns:a16="http://schemas.microsoft.com/office/drawing/2014/main" id="{69A30C02-FF29-4989-96F4-DCC0AE6845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082" y="1382898"/>
              <a:ext cx="395460" cy="513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6" name="TextBox 51">
              <a:extLst>
                <a:ext uri="{FF2B5EF4-FFF2-40B4-BE49-F238E27FC236}">
                  <a16:creationId xmlns:a16="http://schemas.microsoft.com/office/drawing/2014/main" id="{DFB15B17-4D37-409E-8BFE-B0480D252F37}"/>
                </a:ext>
              </a:extLst>
            </p:cNvPr>
            <p:cNvSpPr txBox="1"/>
            <p:nvPr/>
          </p:nvSpPr>
          <p:spPr>
            <a:xfrm>
              <a:off x="5639075" y="1528562"/>
              <a:ext cx="580564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zh-CN" altLang="en-US" sz="900" b="1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核心</a:t>
              </a:r>
            </a:p>
          </p:txBody>
        </p:sp>
        <p:sp>
          <p:nvSpPr>
            <p:cNvPr id="179" name="TextBox 51">
              <a:extLst>
                <a:ext uri="{FF2B5EF4-FFF2-40B4-BE49-F238E27FC236}">
                  <a16:creationId xmlns:a16="http://schemas.microsoft.com/office/drawing/2014/main" id="{DE01BCA1-CC18-482B-9D00-7B8CBE5B4F4D}"/>
                </a:ext>
              </a:extLst>
            </p:cNvPr>
            <p:cNvSpPr txBox="1"/>
            <p:nvPr/>
          </p:nvSpPr>
          <p:spPr>
            <a:xfrm>
              <a:off x="1748019" y="2304364"/>
              <a:ext cx="580564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zh-CN" altLang="en-US" sz="900" b="1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核心</a:t>
              </a:r>
            </a:p>
          </p:txBody>
        </p:sp>
        <p:sp>
          <p:nvSpPr>
            <p:cNvPr id="180" name="TextBox 51">
              <a:extLst>
                <a:ext uri="{FF2B5EF4-FFF2-40B4-BE49-F238E27FC236}">
                  <a16:creationId xmlns:a16="http://schemas.microsoft.com/office/drawing/2014/main" id="{0B231A0B-C649-4685-9FCD-A74D979812C3}"/>
                </a:ext>
              </a:extLst>
            </p:cNvPr>
            <p:cNvSpPr txBox="1"/>
            <p:nvPr/>
          </p:nvSpPr>
          <p:spPr>
            <a:xfrm>
              <a:off x="5641347" y="2319947"/>
              <a:ext cx="580564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zh-CN" altLang="en-US" sz="900" b="1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核心</a:t>
              </a:r>
            </a:p>
          </p:txBody>
        </p:sp>
        <p:pic>
          <p:nvPicPr>
            <p:cNvPr id="20" name="Picture 410" descr="图片50">
              <a:extLst>
                <a:ext uri="{FF2B5EF4-FFF2-40B4-BE49-F238E27FC236}">
                  <a16:creationId xmlns:a16="http://schemas.microsoft.com/office/drawing/2014/main" id="{E3A12794-15EE-475B-8951-A0DF0400E7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4082" y="2170341"/>
              <a:ext cx="395460" cy="513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10" descr="图片50">
              <a:extLst>
                <a:ext uri="{FF2B5EF4-FFF2-40B4-BE49-F238E27FC236}">
                  <a16:creationId xmlns:a16="http://schemas.microsoft.com/office/drawing/2014/main" id="{6D5D28FB-84D2-4666-AEAA-4FF60172CB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0102" y="2176168"/>
              <a:ext cx="395460" cy="513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id="{408A04A0-65B5-43D2-8820-5DB78502C3D7}"/>
                </a:ext>
              </a:extLst>
            </p:cNvPr>
            <p:cNvSpPr txBox="1"/>
            <p:nvPr/>
          </p:nvSpPr>
          <p:spPr>
            <a:xfrm>
              <a:off x="1297649" y="4196825"/>
              <a:ext cx="65659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zh-CN" altLang="en-US" sz="1200" b="1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二级</a:t>
              </a:r>
              <a:endPara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  <a:p>
              <a:pPr defTabSz="685800">
                <a:defRPr/>
              </a:pPr>
              <a:r>
                <a:rPr lang="zh-CN" altLang="en-US" sz="1200" b="1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汇聚</a:t>
              </a:r>
            </a:p>
          </p:txBody>
        </p:sp>
        <p:sp>
          <p:nvSpPr>
            <p:cNvPr id="202" name="文本框 201">
              <a:extLst>
                <a:ext uri="{FF2B5EF4-FFF2-40B4-BE49-F238E27FC236}">
                  <a16:creationId xmlns:a16="http://schemas.microsoft.com/office/drawing/2014/main" id="{88F7858F-D2AD-4F84-9491-E38B470F1749}"/>
                </a:ext>
              </a:extLst>
            </p:cNvPr>
            <p:cNvSpPr txBox="1"/>
            <p:nvPr/>
          </p:nvSpPr>
          <p:spPr>
            <a:xfrm>
              <a:off x="3305336" y="4171927"/>
              <a:ext cx="65659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zh-CN" altLang="en-US" sz="1200" b="1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市县</a:t>
              </a:r>
              <a:endPara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  <a:p>
              <a:pPr defTabSz="685800">
                <a:defRPr/>
              </a:pPr>
              <a:r>
                <a:rPr lang="zh-CN" altLang="en-US" sz="1200" b="1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汇聚</a:t>
              </a:r>
            </a:p>
          </p:txBody>
        </p:sp>
        <p:sp>
          <p:nvSpPr>
            <p:cNvPr id="203" name="文本框 202">
              <a:extLst>
                <a:ext uri="{FF2B5EF4-FFF2-40B4-BE49-F238E27FC236}">
                  <a16:creationId xmlns:a16="http://schemas.microsoft.com/office/drawing/2014/main" id="{052EF4B8-B73A-4ECC-A50E-9C40C060E091}"/>
                </a:ext>
              </a:extLst>
            </p:cNvPr>
            <p:cNvSpPr txBox="1"/>
            <p:nvPr/>
          </p:nvSpPr>
          <p:spPr>
            <a:xfrm>
              <a:off x="5314058" y="4199557"/>
              <a:ext cx="656591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zh-CN" altLang="en-US" sz="1200" b="1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市县</a:t>
              </a:r>
              <a:endPara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  <a:p>
              <a:pPr defTabSz="685800">
                <a:defRPr/>
              </a:pPr>
              <a:r>
                <a:rPr lang="zh-CN" altLang="en-US" sz="1200" b="1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汇聚</a:t>
              </a:r>
            </a:p>
          </p:txBody>
        </p:sp>
        <p:pic>
          <p:nvPicPr>
            <p:cNvPr id="204" name="Picture 410" descr="图片50">
              <a:extLst>
                <a:ext uri="{FF2B5EF4-FFF2-40B4-BE49-F238E27FC236}">
                  <a16:creationId xmlns:a16="http://schemas.microsoft.com/office/drawing/2014/main" id="{15FDBC45-1111-4FB9-9FFB-B696E2754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3150" y="2158965"/>
              <a:ext cx="395460" cy="513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" name="椭圆 204">
              <a:extLst>
                <a:ext uri="{FF2B5EF4-FFF2-40B4-BE49-F238E27FC236}">
                  <a16:creationId xmlns:a16="http://schemas.microsoft.com/office/drawing/2014/main" id="{11EFA2DA-D280-4A3A-9643-78C91E00EB5C}"/>
                </a:ext>
              </a:extLst>
            </p:cNvPr>
            <p:cNvSpPr/>
            <p:nvPr/>
          </p:nvSpPr>
          <p:spPr>
            <a:xfrm rot="902816">
              <a:off x="5129951" y="5607583"/>
              <a:ext cx="381949" cy="775733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cxnSp>
          <p:nvCxnSpPr>
            <p:cNvPr id="148" name="直接连接符 147">
              <a:extLst>
                <a:ext uri="{FF2B5EF4-FFF2-40B4-BE49-F238E27FC236}">
                  <a16:creationId xmlns:a16="http://schemas.microsoft.com/office/drawing/2014/main" id="{C3E3C8CE-3BD3-40E0-90C2-7728FC1BC5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00728" y="5540416"/>
              <a:ext cx="512180" cy="396775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97" name="组合 196">
              <a:extLst>
                <a:ext uri="{FF2B5EF4-FFF2-40B4-BE49-F238E27FC236}">
                  <a16:creationId xmlns:a16="http://schemas.microsoft.com/office/drawing/2014/main" id="{3AB351F4-B32B-4256-B3EE-E7BDC0F3008F}"/>
                </a:ext>
              </a:extLst>
            </p:cNvPr>
            <p:cNvGrpSpPr/>
            <p:nvPr/>
          </p:nvGrpSpPr>
          <p:grpSpPr>
            <a:xfrm>
              <a:off x="5209702" y="5426673"/>
              <a:ext cx="422128" cy="263097"/>
              <a:chOff x="2142405" y="2659580"/>
              <a:chExt cx="552450" cy="409575"/>
            </a:xfrm>
          </p:grpSpPr>
          <p:sp>
            <p:nvSpPr>
              <p:cNvPr id="198" name="平行四边形 197">
                <a:extLst>
                  <a:ext uri="{FF2B5EF4-FFF2-40B4-BE49-F238E27FC236}">
                    <a16:creationId xmlns:a16="http://schemas.microsoft.com/office/drawing/2014/main" id="{0C78FE6D-8848-4034-87E9-1575E5DFBFE7}"/>
                  </a:ext>
                </a:extLst>
              </p:cNvPr>
              <p:cNvSpPr/>
              <p:nvPr/>
            </p:nvSpPr>
            <p:spPr bwMode="auto">
              <a:xfrm rot="1916608">
                <a:off x="2228321" y="2698262"/>
                <a:ext cx="364569" cy="217351"/>
              </a:xfrm>
              <a:prstGeom prst="parallelogram">
                <a:avLst>
                  <a:gd name="adj" fmla="val 66010"/>
                </a:avLst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pic>
            <p:nvPicPr>
              <p:cNvPr id="199" name="Picture 20">
                <a:extLst>
                  <a:ext uri="{FF2B5EF4-FFF2-40B4-BE49-F238E27FC236}">
                    <a16:creationId xmlns:a16="http://schemas.microsoft.com/office/drawing/2014/main" id="{65607914-0507-46DF-AE5E-D468FB5090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2405" y="2659580"/>
                <a:ext cx="552450" cy="409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09" name="组合 208">
              <a:extLst>
                <a:ext uri="{FF2B5EF4-FFF2-40B4-BE49-F238E27FC236}">
                  <a16:creationId xmlns:a16="http://schemas.microsoft.com/office/drawing/2014/main" id="{89F94266-75ED-4D8B-8F8B-078D4C96CDB7}"/>
                </a:ext>
              </a:extLst>
            </p:cNvPr>
            <p:cNvGrpSpPr/>
            <p:nvPr/>
          </p:nvGrpSpPr>
          <p:grpSpPr>
            <a:xfrm>
              <a:off x="2215347" y="6014747"/>
              <a:ext cx="422128" cy="263097"/>
              <a:chOff x="2142405" y="2659580"/>
              <a:chExt cx="552450" cy="409575"/>
            </a:xfrm>
          </p:grpSpPr>
          <p:sp>
            <p:nvSpPr>
              <p:cNvPr id="210" name="平行四边形 209">
                <a:extLst>
                  <a:ext uri="{FF2B5EF4-FFF2-40B4-BE49-F238E27FC236}">
                    <a16:creationId xmlns:a16="http://schemas.microsoft.com/office/drawing/2014/main" id="{8F60CD9F-5756-472D-8C58-973669EE4AC7}"/>
                  </a:ext>
                </a:extLst>
              </p:cNvPr>
              <p:cNvSpPr/>
              <p:nvPr/>
            </p:nvSpPr>
            <p:spPr bwMode="auto">
              <a:xfrm rot="1916608">
                <a:off x="2228321" y="2698262"/>
                <a:ext cx="364569" cy="217351"/>
              </a:xfrm>
              <a:prstGeom prst="parallelogram">
                <a:avLst>
                  <a:gd name="adj" fmla="val 66010"/>
                </a:avLst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pic>
            <p:nvPicPr>
              <p:cNvPr id="211" name="Picture 20">
                <a:extLst>
                  <a:ext uri="{FF2B5EF4-FFF2-40B4-BE49-F238E27FC236}">
                    <a16:creationId xmlns:a16="http://schemas.microsoft.com/office/drawing/2014/main" id="{33C4BB1C-B701-4B7B-BB02-8BCF5630E1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2405" y="2659580"/>
                <a:ext cx="552450" cy="409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12" name="组合 211">
              <a:extLst>
                <a:ext uri="{FF2B5EF4-FFF2-40B4-BE49-F238E27FC236}">
                  <a16:creationId xmlns:a16="http://schemas.microsoft.com/office/drawing/2014/main" id="{84DD364D-AAA2-4BA9-A511-2286A9A0B836}"/>
                </a:ext>
              </a:extLst>
            </p:cNvPr>
            <p:cNvGrpSpPr/>
            <p:nvPr/>
          </p:nvGrpSpPr>
          <p:grpSpPr>
            <a:xfrm>
              <a:off x="4845078" y="5822095"/>
              <a:ext cx="422128" cy="263097"/>
              <a:chOff x="2142405" y="2659580"/>
              <a:chExt cx="552450" cy="409575"/>
            </a:xfrm>
          </p:grpSpPr>
          <p:sp>
            <p:nvSpPr>
              <p:cNvPr id="213" name="平行四边形 212">
                <a:extLst>
                  <a:ext uri="{FF2B5EF4-FFF2-40B4-BE49-F238E27FC236}">
                    <a16:creationId xmlns:a16="http://schemas.microsoft.com/office/drawing/2014/main" id="{EEAC27A7-B82F-4C04-87E5-F02C3BF30F93}"/>
                  </a:ext>
                </a:extLst>
              </p:cNvPr>
              <p:cNvSpPr/>
              <p:nvPr/>
            </p:nvSpPr>
            <p:spPr bwMode="auto">
              <a:xfrm rot="1916608">
                <a:off x="2228321" y="2698262"/>
                <a:ext cx="364569" cy="217351"/>
              </a:xfrm>
              <a:prstGeom prst="parallelogram">
                <a:avLst>
                  <a:gd name="adj" fmla="val 66010"/>
                </a:avLst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pic>
            <p:nvPicPr>
              <p:cNvPr id="214" name="Picture 20">
                <a:extLst>
                  <a:ext uri="{FF2B5EF4-FFF2-40B4-BE49-F238E27FC236}">
                    <a16:creationId xmlns:a16="http://schemas.microsoft.com/office/drawing/2014/main" id="{7A170857-7B93-40FA-83CE-7E9E97E85A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2405" y="2659580"/>
                <a:ext cx="552450" cy="409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15" name="组合 214">
              <a:extLst>
                <a:ext uri="{FF2B5EF4-FFF2-40B4-BE49-F238E27FC236}">
                  <a16:creationId xmlns:a16="http://schemas.microsoft.com/office/drawing/2014/main" id="{60FC9F40-9E39-4EF3-983C-9A72568DD309}"/>
                </a:ext>
              </a:extLst>
            </p:cNvPr>
            <p:cNvGrpSpPr/>
            <p:nvPr/>
          </p:nvGrpSpPr>
          <p:grpSpPr>
            <a:xfrm>
              <a:off x="5373129" y="5883745"/>
              <a:ext cx="422128" cy="263097"/>
              <a:chOff x="2142405" y="2659580"/>
              <a:chExt cx="552450" cy="409575"/>
            </a:xfrm>
          </p:grpSpPr>
          <p:sp>
            <p:nvSpPr>
              <p:cNvPr id="216" name="平行四边形 215">
                <a:extLst>
                  <a:ext uri="{FF2B5EF4-FFF2-40B4-BE49-F238E27FC236}">
                    <a16:creationId xmlns:a16="http://schemas.microsoft.com/office/drawing/2014/main" id="{88F97440-99FB-4CDB-85B4-13D66325A2B1}"/>
                  </a:ext>
                </a:extLst>
              </p:cNvPr>
              <p:cNvSpPr/>
              <p:nvPr/>
            </p:nvSpPr>
            <p:spPr bwMode="auto">
              <a:xfrm rot="1916608">
                <a:off x="2228321" y="2698262"/>
                <a:ext cx="364569" cy="217351"/>
              </a:xfrm>
              <a:prstGeom prst="parallelogram">
                <a:avLst>
                  <a:gd name="adj" fmla="val 66010"/>
                </a:avLst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pic>
            <p:nvPicPr>
              <p:cNvPr id="217" name="Picture 20">
                <a:extLst>
                  <a:ext uri="{FF2B5EF4-FFF2-40B4-BE49-F238E27FC236}">
                    <a16:creationId xmlns:a16="http://schemas.microsoft.com/office/drawing/2014/main" id="{7DC636EC-9A53-47F5-A094-565465BFCC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2405" y="2659580"/>
                <a:ext cx="552450" cy="409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18" name="组合 217">
              <a:extLst>
                <a:ext uri="{FF2B5EF4-FFF2-40B4-BE49-F238E27FC236}">
                  <a16:creationId xmlns:a16="http://schemas.microsoft.com/office/drawing/2014/main" id="{B1875E52-40A2-44D3-8494-67E78CBEC847}"/>
                </a:ext>
              </a:extLst>
            </p:cNvPr>
            <p:cNvGrpSpPr/>
            <p:nvPr/>
          </p:nvGrpSpPr>
          <p:grpSpPr>
            <a:xfrm>
              <a:off x="5008505" y="6279167"/>
              <a:ext cx="422128" cy="263097"/>
              <a:chOff x="2142405" y="2659580"/>
              <a:chExt cx="552450" cy="409575"/>
            </a:xfrm>
          </p:grpSpPr>
          <p:sp>
            <p:nvSpPr>
              <p:cNvPr id="219" name="平行四边形 218">
                <a:extLst>
                  <a:ext uri="{FF2B5EF4-FFF2-40B4-BE49-F238E27FC236}">
                    <a16:creationId xmlns:a16="http://schemas.microsoft.com/office/drawing/2014/main" id="{F9AC7E23-F65A-4193-9739-53BEFC35EF94}"/>
                  </a:ext>
                </a:extLst>
              </p:cNvPr>
              <p:cNvSpPr/>
              <p:nvPr/>
            </p:nvSpPr>
            <p:spPr bwMode="auto">
              <a:xfrm rot="1916608">
                <a:off x="2228321" y="2698262"/>
                <a:ext cx="364569" cy="217351"/>
              </a:xfrm>
              <a:prstGeom prst="parallelogram">
                <a:avLst>
                  <a:gd name="adj" fmla="val 66010"/>
                </a:avLst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pic>
            <p:nvPicPr>
              <p:cNvPr id="220" name="Picture 20">
                <a:extLst>
                  <a:ext uri="{FF2B5EF4-FFF2-40B4-BE49-F238E27FC236}">
                    <a16:creationId xmlns:a16="http://schemas.microsoft.com/office/drawing/2014/main" id="{9485F5B0-1059-4F44-9008-FC401F00B4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2405" y="2659580"/>
                <a:ext cx="552450" cy="409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21" name="组合 220">
              <a:extLst>
                <a:ext uri="{FF2B5EF4-FFF2-40B4-BE49-F238E27FC236}">
                  <a16:creationId xmlns:a16="http://schemas.microsoft.com/office/drawing/2014/main" id="{5E023120-FB71-4108-B23D-7017B57113E0}"/>
                </a:ext>
              </a:extLst>
            </p:cNvPr>
            <p:cNvGrpSpPr/>
            <p:nvPr/>
          </p:nvGrpSpPr>
          <p:grpSpPr>
            <a:xfrm>
              <a:off x="2783232" y="5815723"/>
              <a:ext cx="422128" cy="263097"/>
              <a:chOff x="2142405" y="2659580"/>
              <a:chExt cx="552450" cy="409575"/>
            </a:xfrm>
          </p:grpSpPr>
          <p:sp>
            <p:nvSpPr>
              <p:cNvPr id="222" name="平行四边形 221">
                <a:extLst>
                  <a:ext uri="{FF2B5EF4-FFF2-40B4-BE49-F238E27FC236}">
                    <a16:creationId xmlns:a16="http://schemas.microsoft.com/office/drawing/2014/main" id="{E6DDA0CA-D23F-4A62-AA3E-7B5E5FA80FC3}"/>
                  </a:ext>
                </a:extLst>
              </p:cNvPr>
              <p:cNvSpPr/>
              <p:nvPr/>
            </p:nvSpPr>
            <p:spPr bwMode="auto">
              <a:xfrm rot="1916608">
                <a:off x="2228321" y="2698262"/>
                <a:ext cx="364569" cy="217351"/>
              </a:xfrm>
              <a:prstGeom prst="parallelogram">
                <a:avLst>
                  <a:gd name="adj" fmla="val 66010"/>
                </a:avLst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pic>
            <p:nvPicPr>
              <p:cNvPr id="223" name="Picture 20">
                <a:extLst>
                  <a:ext uri="{FF2B5EF4-FFF2-40B4-BE49-F238E27FC236}">
                    <a16:creationId xmlns:a16="http://schemas.microsoft.com/office/drawing/2014/main" id="{699FF7B6-0774-4576-82F0-3A2DD287C7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2405" y="2659580"/>
                <a:ext cx="552450" cy="409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27" name="组合 226">
              <a:extLst>
                <a:ext uri="{FF2B5EF4-FFF2-40B4-BE49-F238E27FC236}">
                  <a16:creationId xmlns:a16="http://schemas.microsoft.com/office/drawing/2014/main" id="{AB15B5F4-305D-4546-91A4-346DBA24FC8F}"/>
                </a:ext>
              </a:extLst>
            </p:cNvPr>
            <p:cNvGrpSpPr/>
            <p:nvPr/>
          </p:nvGrpSpPr>
          <p:grpSpPr>
            <a:xfrm>
              <a:off x="3145744" y="6258201"/>
              <a:ext cx="422128" cy="263097"/>
              <a:chOff x="2142405" y="2659580"/>
              <a:chExt cx="552450" cy="409575"/>
            </a:xfrm>
          </p:grpSpPr>
          <p:sp>
            <p:nvSpPr>
              <p:cNvPr id="228" name="平行四边形 227">
                <a:extLst>
                  <a:ext uri="{FF2B5EF4-FFF2-40B4-BE49-F238E27FC236}">
                    <a16:creationId xmlns:a16="http://schemas.microsoft.com/office/drawing/2014/main" id="{41AFC8D1-9D0F-408F-8AC5-169EE147F6CD}"/>
                  </a:ext>
                </a:extLst>
              </p:cNvPr>
              <p:cNvSpPr/>
              <p:nvPr/>
            </p:nvSpPr>
            <p:spPr bwMode="auto">
              <a:xfrm rot="1916608">
                <a:off x="2228321" y="2698262"/>
                <a:ext cx="364569" cy="217351"/>
              </a:xfrm>
              <a:prstGeom prst="parallelogram">
                <a:avLst>
                  <a:gd name="adj" fmla="val 66010"/>
                </a:avLst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pic>
            <p:nvPicPr>
              <p:cNvPr id="229" name="Picture 20">
                <a:extLst>
                  <a:ext uri="{FF2B5EF4-FFF2-40B4-BE49-F238E27FC236}">
                    <a16:creationId xmlns:a16="http://schemas.microsoft.com/office/drawing/2014/main" id="{BB56E57B-59E4-4CFE-9B3F-11577DCA62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2405" y="2659580"/>
                <a:ext cx="552450" cy="409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232" name="直接连接符 231">
              <a:extLst>
                <a:ext uri="{FF2B5EF4-FFF2-40B4-BE49-F238E27FC236}">
                  <a16:creationId xmlns:a16="http://schemas.microsoft.com/office/drawing/2014/main" id="{8F2C74EA-92E8-4BD7-8D16-0F957FB606CF}"/>
                </a:ext>
              </a:extLst>
            </p:cNvPr>
            <p:cNvCxnSpPr>
              <a:cxnSpLocks/>
              <a:stCxn id="208" idx="2"/>
              <a:endCxn id="229" idx="0"/>
            </p:cNvCxnSpPr>
            <p:nvPr/>
          </p:nvCxnSpPr>
          <p:spPr>
            <a:xfrm flipH="1">
              <a:off x="3356808" y="5702850"/>
              <a:ext cx="88597" cy="555351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35" name="直接连接符 234">
              <a:extLst>
                <a:ext uri="{FF2B5EF4-FFF2-40B4-BE49-F238E27FC236}">
                  <a16:creationId xmlns:a16="http://schemas.microsoft.com/office/drawing/2014/main" id="{FD2A96EA-389E-426E-BCDC-6C2B0E0E8432}"/>
                </a:ext>
              </a:extLst>
            </p:cNvPr>
            <p:cNvCxnSpPr>
              <a:cxnSpLocks/>
            </p:cNvCxnSpPr>
            <p:nvPr/>
          </p:nvCxnSpPr>
          <p:spPr>
            <a:xfrm>
              <a:off x="3445405" y="5570330"/>
              <a:ext cx="356080" cy="398873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206" name="组合 205">
              <a:extLst>
                <a:ext uri="{FF2B5EF4-FFF2-40B4-BE49-F238E27FC236}">
                  <a16:creationId xmlns:a16="http://schemas.microsoft.com/office/drawing/2014/main" id="{F8DCFB1B-A53B-4764-9B0F-6BEC890F067A}"/>
                </a:ext>
              </a:extLst>
            </p:cNvPr>
            <p:cNvGrpSpPr/>
            <p:nvPr/>
          </p:nvGrpSpPr>
          <p:grpSpPr>
            <a:xfrm>
              <a:off x="3234341" y="5439753"/>
              <a:ext cx="422128" cy="263097"/>
              <a:chOff x="2142405" y="2659580"/>
              <a:chExt cx="552450" cy="409575"/>
            </a:xfrm>
          </p:grpSpPr>
          <p:sp>
            <p:nvSpPr>
              <p:cNvPr id="207" name="平行四边形 206">
                <a:extLst>
                  <a:ext uri="{FF2B5EF4-FFF2-40B4-BE49-F238E27FC236}">
                    <a16:creationId xmlns:a16="http://schemas.microsoft.com/office/drawing/2014/main" id="{1539D5FB-984C-4042-AC75-7F49FEAF1462}"/>
                  </a:ext>
                </a:extLst>
              </p:cNvPr>
              <p:cNvSpPr/>
              <p:nvPr/>
            </p:nvSpPr>
            <p:spPr bwMode="auto">
              <a:xfrm rot="1916608">
                <a:off x="2228321" y="2698262"/>
                <a:ext cx="364569" cy="217351"/>
              </a:xfrm>
              <a:prstGeom prst="parallelogram">
                <a:avLst>
                  <a:gd name="adj" fmla="val 66010"/>
                </a:avLst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pic>
            <p:nvPicPr>
              <p:cNvPr id="208" name="Picture 20">
                <a:extLst>
                  <a:ext uri="{FF2B5EF4-FFF2-40B4-BE49-F238E27FC236}">
                    <a16:creationId xmlns:a16="http://schemas.microsoft.com/office/drawing/2014/main" id="{1852297B-A6FC-4AFF-92E8-8315ADD8BD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2405" y="2659580"/>
                <a:ext cx="552450" cy="409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39" name="椭圆 238">
              <a:extLst>
                <a:ext uri="{FF2B5EF4-FFF2-40B4-BE49-F238E27FC236}">
                  <a16:creationId xmlns:a16="http://schemas.microsoft.com/office/drawing/2014/main" id="{9269E23F-29D0-40D0-AAFA-A75B67977128}"/>
                </a:ext>
              </a:extLst>
            </p:cNvPr>
            <p:cNvSpPr/>
            <p:nvPr/>
          </p:nvSpPr>
          <p:spPr>
            <a:xfrm>
              <a:off x="4273247" y="5093276"/>
              <a:ext cx="502132" cy="130102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zh-CN" altLang="en-US" sz="1350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pSp>
          <p:nvGrpSpPr>
            <p:cNvPr id="240" name="组合 239">
              <a:extLst>
                <a:ext uri="{FF2B5EF4-FFF2-40B4-BE49-F238E27FC236}">
                  <a16:creationId xmlns:a16="http://schemas.microsoft.com/office/drawing/2014/main" id="{871D6ABD-6BB9-4D78-8110-4885954D3C4D}"/>
                </a:ext>
              </a:extLst>
            </p:cNvPr>
            <p:cNvGrpSpPr/>
            <p:nvPr/>
          </p:nvGrpSpPr>
          <p:grpSpPr>
            <a:xfrm>
              <a:off x="4042151" y="5408867"/>
              <a:ext cx="422128" cy="263097"/>
              <a:chOff x="2142405" y="2659580"/>
              <a:chExt cx="552450" cy="409575"/>
            </a:xfrm>
          </p:grpSpPr>
          <p:sp>
            <p:nvSpPr>
              <p:cNvPr id="241" name="平行四边形 240">
                <a:extLst>
                  <a:ext uri="{FF2B5EF4-FFF2-40B4-BE49-F238E27FC236}">
                    <a16:creationId xmlns:a16="http://schemas.microsoft.com/office/drawing/2014/main" id="{3936A20B-B0A7-41FE-9E6E-386C21921181}"/>
                  </a:ext>
                </a:extLst>
              </p:cNvPr>
              <p:cNvSpPr/>
              <p:nvPr/>
            </p:nvSpPr>
            <p:spPr bwMode="auto">
              <a:xfrm rot="1916608">
                <a:off x="2228321" y="2698262"/>
                <a:ext cx="364569" cy="217351"/>
              </a:xfrm>
              <a:prstGeom prst="parallelogram">
                <a:avLst>
                  <a:gd name="adj" fmla="val 66010"/>
                </a:avLst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pic>
            <p:nvPicPr>
              <p:cNvPr id="242" name="Picture 20">
                <a:extLst>
                  <a:ext uri="{FF2B5EF4-FFF2-40B4-BE49-F238E27FC236}">
                    <a16:creationId xmlns:a16="http://schemas.microsoft.com/office/drawing/2014/main" id="{88AF2E37-EE34-4A8F-8DAA-39A662A7AB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2405" y="2659580"/>
                <a:ext cx="552450" cy="409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43" name="组合 242">
              <a:extLst>
                <a:ext uri="{FF2B5EF4-FFF2-40B4-BE49-F238E27FC236}">
                  <a16:creationId xmlns:a16="http://schemas.microsoft.com/office/drawing/2014/main" id="{0042A5BD-CF45-44CD-9150-ACA9D3B300EC}"/>
                </a:ext>
              </a:extLst>
            </p:cNvPr>
            <p:cNvGrpSpPr/>
            <p:nvPr/>
          </p:nvGrpSpPr>
          <p:grpSpPr>
            <a:xfrm>
              <a:off x="4530254" y="5605247"/>
              <a:ext cx="422128" cy="263097"/>
              <a:chOff x="2142405" y="2659580"/>
              <a:chExt cx="552450" cy="409575"/>
            </a:xfrm>
          </p:grpSpPr>
          <p:sp>
            <p:nvSpPr>
              <p:cNvPr id="244" name="平行四边形 243">
                <a:extLst>
                  <a:ext uri="{FF2B5EF4-FFF2-40B4-BE49-F238E27FC236}">
                    <a16:creationId xmlns:a16="http://schemas.microsoft.com/office/drawing/2014/main" id="{5AE8451E-608D-4388-8615-29A877F40947}"/>
                  </a:ext>
                </a:extLst>
              </p:cNvPr>
              <p:cNvSpPr/>
              <p:nvPr/>
            </p:nvSpPr>
            <p:spPr bwMode="auto">
              <a:xfrm rot="1916608">
                <a:off x="2228321" y="2698262"/>
                <a:ext cx="364569" cy="217351"/>
              </a:xfrm>
              <a:prstGeom prst="parallelogram">
                <a:avLst>
                  <a:gd name="adj" fmla="val 66010"/>
                </a:avLst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pic>
            <p:nvPicPr>
              <p:cNvPr id="245" name="Picture 20">
                <a:extLst>
                  <a:ext uri="{FF2B5EF4-FFF2-40B4-BE49-F238E27FC236}">
                    <a16:creationId xmlns:a16="http://schemas.microsoft.com/office/drawing/2014/main" id="{AEB87D6B-464B-42BE-AA41-469B983C6C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2405" y="2659580"/>
                <a:ext cx="552450" cy="409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46" name="组合 245">
              <a:extLst>
                <a:ext uri="{FF2B5EF4-FFF2-40B4-BE49-F238E27FC236}">
                  <a16:creationId xmlns:a16="http://schemas.microsoft.com/office/drawing/2014/main" id="{FFB1D3E8-8408-40D7-A43E-FA87A6DF8BFB}"/>
                </a:ext>
              </a:extLst>
            </p:cNvPr>
            <p:cNvGrpSpPr/>
            <p:nvPr/>
          </p:nvGrpSpPr>
          <p:grpSpPr>
            <a:xfrm>
              <a:off x="4299424" y="6222693"/>
              <a:ext cx="422128" cy="263097"/>
              <a:chOff x="2142405" y="2659580"/>
              <a:chExt cx="552450" cy="409575"/>
            </a:xfrm>
          </p:grpSpPr>
          <p:sp>
            <p:nvSpPr>
              <p:cNvPr id="247" name="平行四边形 246">
                <a:extLst>
                  <a:ext uri="{FF2B5EF4-FFF2-40B4-BE49-F238E27FC236}">
                    <a16:creationId xmlns:a16="http://schemas.microsoft.com/office/drawing/2014/main" id="{C2696B34-E58B-400F-B485-6AD8311DA101}"/>
                  </a:ext>
                </a:extLst>
              </p:cNvPr>
              <p:cNvSpPr/>
              <p:nvPr/>
            </p:nvSpPr>
            <p:spPr bwMode="auto">
              <a:xfrm rot="1916608">
                <a:off x="2228321" y="2698262"/>
                <a:ext cx="364569" cy="217351"/>
              </a:xfrm>
              <a:prstGeom prst="parallelogram">
                <a:avLst>
                  <a:gd name="adj" fmla="val 66010"/>
                </a:avLst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pic>
            <p:nvPicPr>
              <p:cNvPr id="248" name="Picture 20">
                <a:extLst>
                  <a:ext uri="{FF2B5EF4-FFF2-40B4-BE49-F238E27FC236}">
                    <a16:creationId xmlns:a16="http://schemas.microsoft.com/office/drawing/2014/main" id="{8FB2F9C0-1991-4FB6-AAE9-49B47966FA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2405" y="2659580"/>
                <a:ext cx="552450" cy="409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A6ECA6AC-13A1-45FD-92F9-80986F9933E2}"/>
                </a:ext>
              </a:extLst>
            </p:cNvPr>
            <p:cNvGrpSpPr/>
            <p:nvPr/>
          </p:nvGrpSpPr>
          <p:grpSpPr>
            <a:xfrm>
              <a:off x="4282114" y="4859112"/>
              <a:ext cx="502186" cy="312994"/>
              <a:chOff x="2142405" y="2659580"/>
              <a:chExt cx="552450" cy="409575"/>
            </a:xfrm>
          </p:grpSpPr>
          <p:sp>
            <p:nvSpPr>
              <p:cNvPr id="44" name="平行四边形 43">
                <a:extLst>
                  <a:ext uri="{FF2B5EF4-FFF2-40B4-BE49-F238E27FC236}">
                    <a16:creationId xmlns:a16="http://schemas.microsoft.com/office/drawing/2014/main" id="{659EEA1A-E5AE-46AF-8FC3-5C6CD36F71E7}"/>
                  </a:ext>
                </a:extLst>
              </p:cNvPr>
              <p:cNvSpPr/>
              <p:nvPr/>
            </p:nvSpPr>
            <p:spPr bwMode="auto">
              <a:xfrm rot="1916608">
                <a:off x="2228321" y="2698262"/>
                <a:ext cx="364569" cy="217351"/>
              </a:xfrm>
              <a:prstGeom prst="parallelogram">
                <a:avLst>
                  <a:gd name="adj" fmla="val 66010"/>
                </a:avLst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pic>
            <p:nvPicPr>
              <p:cNvPr id="45" name="Picture 20">
                <a:extLst>
                  <a:ext uri="{FF2B5EF4-FFF2-40B4-BE49-F238E27FC236}">
                    <a16:creationId xmlns:a16="http://schemas.microsoft.com/office/drawing/2014/main" id="{51B3C0E5-B252-49CC-9F0A-14B52C2647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2405" y="2659580"/>
                <a:ext cx="552450" cy="409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249" name="直接连接符 248">
              <a:extLst>
                <a:ext uri="{FF2B5EF4-FFF2-40B4-BE49-F238E27FC236}">
                  <a16:creationId xmlns:a16="http://schemas.microsoft.com/office/drawing/2014/main" id="{A42C786C-4100-4C4C-A457-805119587E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21586" y="5087953"/>
              <a:ext cx="339158" cy="898374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250" name="组合 249">
              <a:extLst>
                <a:ext uri="{FF2B5EF4-FFF2-40B4-BE49-F238E27FC236}">
                  <a16:creationId xmlns:a16="http://schemas.microsoft.com/office/drawing/2014/main" id="{0C2C88DB-F2E1-4439-A569-7B7351F58B7A}"/>
                </a:ext>
              </a:extLst>
            </p:cNvPr>
            <p:cNvGrpSpPr/>
            <p:nvPr/>
          </p:nvGrpSpPr>
          <p:grpSpPr>
            <a:xfrm>
              <a:off x="5904089" y="5864859"/>
              <a:ext cx="422128" cy="263097"/>
              <a:chOff x="2142405" y="2659580"/>
              <a:chExt cx="552450" cy="409575"/>
            </a:xfrm>
          </p:grpSpPr>
          <p:sp>
            <p:nvSpPr>
              <p:cNvPr id="251" name="平行四边形 250">
                <a:extLst>
                  <a:ext uri="{FF2B5EF4-FFF2-40B4-BE49-F238E27FC236}">
                    <a16:creationId xmlns:a16="http://schemas.microsoft.com/office/drawing/2014/main" id="{48864443-A81A-48AB-8E49-7E7762929AB8}"/>
                  </a:ext>
                </a:extLst>
              </p:cNvPr>
              <p:cNvSpPr/>
              <p:nvPr/>
            </p:nvSpPr>
            <p:spPr bwMode="auto">
              <a:xfrm rot="1916608">
                <a:off x="2228321" y="2698262"/>
                <a:ext cx="364569" cy="217351"/>
              </a:xfrm>
              <a:prstGeom prst="parallelogram">
                <a:avLst>
                  <a:gd name="adj" fmla="val 66010"/>
                </a:avLst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pic>
            <p:nvPicPr>
              <p:cNvPr id="252" name="Picture 20">
                <a:extLst>
                  <a:ext uri="{FF2B5EF4-FFF2-40B4-BE49-F238E27FC236}">
                    <a16:creationId xmlns:a16="http://schemas.microsoft.com/office/drawing/2014/main" id="{9EBD3BBD-9DBB-4185-B8B3-C6436476C5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2405" y="2659580"/>
                <a:ext cx="552450" cy="409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53" name="组合 252">
              <a:extLst>
                <a:ext uri="{FF2B5EF4-FFF2-40B4-BE49-F238E27FC236}">
                  <a16:creationId xmlns:a16="http://schemas.microsoft.com/office/drawing/2014/main" id="{29B416E4-87AF-4638-B9BB-F52D91C5CF32}"/>
                </a:ext>
              </a:extLst>
            </p:cNvPr>
            <p:cNvGrpSpPr/>
            <p:nvPr/>
          </p:nvGrpSpPr>
          <p:grpSpPr>
            <a:xfrm>
              <a:off x="6725313" y="5931367"/>
              <a:ext cx="422128" cy="263097"/>
              <a:chOff x="2142405" y="2659580"/>
              <a:chExt cx="552450" cy="409575"/>
            </a:xfrm>
          </p:grpSpPr>
          <p:sp>
            <p:nvSpPr>
              <p:cNvPr id="254" name="平行四边形 253">
                <a:extLst>
                  <a:ext uri="{FF2B5EF4-FFF2-40B4-BE49-F238E27FC236}">
                    <a16:creationId xmlns:a16="http://schemas.microsoft.com/office/drawing/2014/main" id="{BF48CB6A-A92D-436E-A95B-CFB96ED0AE72}"/>
                  </a:ext>
                </a:extLst>
              </p:cNvPr>
              <p:cNvSpPr/>
              <p:nvPr/>
            </p:nvSpPr>
            <p:spPr bwMode="auto">
              <a:xfrm rot="1916608">
                <a:off x="2228321" y="2698262"/>
                <a:ext cx="364569" cy="217351"/>
              </a:xfrm>
              <a:prstGeom prst="parallelogram">
                <a:avLst>
                  <a:gd name="adj" fmla="val 66010"/>
                </a:avLst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pic>
            <p:nvPicPr>
              <p:cNvPr id="255" name="Picture 20">
                <a:extLst>
                  <a:ext uri="{FF2B5EF4-FFF2-40B4-BE49-F238E27FC236}">
                    <a16:creationId xmlns:a16="http://schemas.microsoft.com/office/drawing/2014/main" id="{66A11E17-D241-489C-93C7-DBE4422689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2405" y="2659580"/>
                <a:ext cx="552450" cy="409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56" name="组合 255">
              <a:extLst>
                <a:ext uri="{FF2B5EF4-FFF2-40B4-BE49-F238E27FC236}">
                  <a16:creationId xmlns:a16="http://schemas.microsoft.com/office/drawing/2014/main" id="{21E81375-C015-4152-AD7C-FB87C728D403}"/>
                </a:ext>
              </a:extLst>
            </p:cNvPr>
            <p:cNvGrpSpPr/>
            <p:nvPr/>
          </p:nvGrpSpPr>
          <p:grpSpPr>
            <a:xfrm>
              <a:off x="6266601" y="6307337"/>
              <a:ext cx="422128" cy="263097"/>
              <a:chOff x="2142405" y="2659580"/>
              <a:chExt cx="552450" cy="409575"/>
            </a:xfrm>
          </p:grpSpPr>
          <p:sp>
            <p:nvSpPr>
              <p:cNvPr id="257" name="平行四边形 256">
                <a:extLst>
                  <a:ext uri="{FF2B5EF4-FFF2-40B4-BE49-F238E27FC236}">
                    <a16:creationId xmlns:a16="http://schemas.microsoft.com/office/drawing/2014/main" id="{96587910-221B-4C8E-AAD8-DC91A3DA21DC}"/>
                  </a:ext>
                </a:extLst>
              </p:cNvPr>
              <p:cNvSpPr/>
              <p:nvPr/>
            </p:nvSpPr>
            <p:spPr bwMode="auto">
              <a:xfrm rot="1916608">
                <a:off x="2228321" y="2698262"/>
                <a:ext cx="364569" cy="217351"/>
              </a:xfrm>
              <a:prstGeom prst="parallelogram">
                <a:avLst>
                  <a:gd name="adj" fmla="val 66010"/>
                </a:avLst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pic>
            <p:nvPicPr>
              <p:cNvPr id="258" name="Picture 20">
                <a:extLst>
                  <a:ext uri="{FF2B5EF4-FFF2-40B4-BE49-F238E27FC236}">
                    <a16:creationId xmlns:a16="http://schemas.microsoft.com/office/drawing/2014/main" id="{8839C6E4-89D4-423E-A479-34C989C534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2405" y="2659580"/>
                <a:ext cx="552450" cy="409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cxnSp>
          <p:nvCxnSpPr>
            <p:cNvPr id="259" name="直接连接符 258">
              <a:extLst>
                <a:ext uri="{FF2B5EF4-FFF2-40B4-BE49-F238E27FC236}">
                  <a16:creationId xmlns:a16="http://schemas.microsoft.com/office/drawing/2014/main" id="{565CAD90-381F-41EC-8770-088485748DED}"/>
                </a:ext>
              </a:extLst>
            </p:cNvPr>
            <p:cNvCxnSpPr>
              <a:cxnSpLocks/>
              <a:endCxn id="258" idx="0"/>
            </p:cNvCxnSpPr>
            <p:nvPr/>
          </p:nvCxnSpPr>
          <p:spPr>
            <a:xfrm>
              <a:off x="6469273" y="5106020"/>
              <a:ext cx="8392" cy="1201317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260" name="直接连接符 259">
              <a:extLst>
                <a:ext uri="{FF2B5EF4-FFF2-40B4-BE49-F238E27FC236}">
                  <a16:creationId xmlns:a16="http://schemas.microsoft.com/office/drawing/2014/main" id="{8CAB1F47-AFCD-42BA-9BD7-65D376DA4C4F}"/>
                </a:ext>
              </a:extLst>
            </p:cNvPr>
            <p:cNvCxnSpPr>
              <a:cxnSpLocks/>
            </p:cNvCxnSpPr>
            <p:nvPr/>
          </p:nvCxnSpPr>
          <p:spPr>
            <a:xfrm>
              <a:off x="6453833" y="5106020"/>
              <a:ext cx="468509" cy="912319"/>
            </a:xfrm>
            <a:prstGeom prst="lin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21" name="组合 120">
              <a:extLst>
                <a:ext uri="{FF2B5EF4-FFF2-40B4-BE49-F238E27FC236}">
                  <a16:creationId xmlns:a16="http://schemas.microsoft.com/office/drawing/2014/main" id="{27C58E7C-534A-49BC-8D97-E93159685A09}"/>
                </a:ext>
              </a:extLst>
            </p:cNvPr>
            <p:cNvGrpSpPr/>
            <p:nvPr/>
          </p:nvGrpSpPr>
          <p:grpSpPr>
            <a:xfrm>
              <a:off x="6225359" y="4862313"/>
              <a:ext cx="502186" cy="312994"/>
              <a:chOff x="2142405" y="2659580"/>
              <a:chExt cx="552450" cy="409575"/>
            </a:xfrm>
          </p:grpSpPr>
          <p:sp>
            <p:nvSpPr>
              <p:cNvPr id="122" name="平行四边形 121">
                <a:extLst>
                  <a:ext uri="{FF2B5EF4-FFF2-40B4-BE49-F238E27FC236}">
                    <a16:creationId xmlns:a16="http://schemas.microsoft.com/office/drawing/2014/main" id="{56FD373F-FC99-4134-A670-AE2B824F1338}"/>
                  </a:ext>
                </a:extLst>
              </p:cNvPr>
              <p:cNvSpPr/>
              <p:nvPr/>
            </p:nvSpPr>
            <p:spPr bwMode="auto">
              <a:xfrm rot="1916608">
                <a:off x="2228321" y="2698262"/>
                <a:ext cx="364569" cy="217351"/>
              </a:xfrm>
              <a:prstGeom prst="parallelogram">
                <a:avLst>
                  <a:gd name="adj" fmla="val 66010"/>
                </a:avLst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pic>
            <p:nvPicPr>
              <p:cNvPr id="123" name="Picture 20">
                <a:extLst>
                  <a:ext uri="{FF2B5EF4-FFF2-40B4-BE49-F238E27FC236}">
                    <a16:creationId xmlns:a16="http://schemas.microsoft.com/office/drawing/2014/main" id="{E42AFF05-B423-4EDE-ADE0-02BA23EB3C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2405" y="2659580"/>
                <a:ext cx="552450" cy="409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71" name="Picture 1302" descr="图片1">
              <a:extLst>
                <a:ext uri="{FF2B5EF4-FFF2-40B4-BE49-F238E27FC236}">
                  <a16:creationId xmlns:a16="http://schemas.microsoft.com/office/drawing/2014/main" id="{E8A58D0E-42B7-427B-9768-F01A8DEC7E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704" y="6218545"/>
              <a:ext cx="327212" cy="302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2" name="Picture 1302" descr="图片1">
              <a:extLst>
                <a:ext uri="{FF2B5EF4-FFF2-40B4-BE49-F238E27FC236}">
                  <a16:creationId xmlns:a16="http://schemas.microsoft.com/office/drawing/2014/main" id="{F71001F1-D873-465B-92FF-B36A0317AE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0575" y="5499192"/>
              <a:ext cx="327212" cy="302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5" name="直接连接符 274">
              <a:extLst>
                <a:ext uri="{FF2B5EF4-FFF2-40B4-BE49-F238E27FC236}">
                  <a16:creationId xmlns:a16="http://schemas.microsoft.com/office/drawing/2014/main" id="{34456371-FF0B-4398-995E-DE3E358DE2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30514" y="5129916"/>
              <a:ext cx="21331" cy="938059"/>
            </a:xfrm>
            <a:prstGeom prst="line">
              <a:avLst/>
            </a:prstGeom>
            <a:noFill/>
            <a:ln w="92075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278" name="Picture 1302" descr="图片1">
              <a:extLst>
                <a:ext uri="{FF2B5EF4-FFF2-40B4-BE49-F238E27FC236}">
                  <a16:creationId xmlns:a16="http://schemas.microsoft.com/office/drawing/2014/main" id="{EB2A97B2-336D-415F-AAE7-BB1BD6B2D9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623" y="5718095"/>
              <a:ext cx="327212" cy="302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0" name="Picture 520" descr="图片731">
              <a:extLst>
                <a:ext uri="{FF2B5EF4-FFF2-40B4-BE49-F238E27FC236}">
                  <a16:creationId xmlns:a16="http://schemas.microsoft.com/office/drawing/2014/main" id="{5BBCDDAD-53C2-4631-A2E7-CE6DA5528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261" y="6410353"/>
              <a:ext cx="535558" cy="424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1" name="Picture 520" descr="图片731">
              <a:extLst>
                <a:ext uri="{FF2B5EF4-FFF2-40B4-BE49-F238E27FC236}">
                  <a16:creationId xmlns:a16="http://schemas.microsoft.com/office/drawing/2014/main" id="{A986C76F-3813-496A-ADCE-1A824248D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8364" y="6395723"/>
              <a:ext cx="535558" cy="424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3" name="Picture 506" descr="图片717">
              <a:extLst>
                <a:ext uri="{FF2B5EF4-FFF2-40B4-BE49-F238E27FC236}">
                  <a16:creationId xmlns:a16="http://schemas.microsoft.com/office/drawing/2014/main" id="{B8BEA83C-D4B5-4966-A225-05B20B1A76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947" y="6407807"/>
              <a:ext cx="518869" cy="401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4" name="组合 223">
              <a:extLst>
                <a:ext uri="{FF2B5EF4-FFF2-40B4-BE49-F238E27FC236}">
                  <a16:creationId xmlns:a16="http://schemas.microsoft.com/office/drawing/2014/main" id="{3AA715DE-BA98-4EE7-ACD0-579DCC14BBC0}"/>
                </a:ext>
              </a:extLst>
            </p:cNvPr>
            <p:cNvGrpSpPr/>
            <p:nvPr/>
          </p:nvGrpSpPr>
          <p:grpSpPr>
            <a:xfrm>
              <a:off x="3604456" y="5882231"/>
              <a:ext cx="422128" cy="263097"/>
              <a:chOff x="2142405" y="2659580"/>
              <a:chExt cx="552450" cy="409575"/>
            </a:xfrm>
          </p:grpSpPr>
          <p:sp>
            <p:nvSpPr>
              <p:cNvPr id="225" name="平行四边形 224">
                <a:extLst>
                  <a:ext uri="{FF2B5EF4-FFF2-40B4-BE49-F238E27FC236}">
                    <a16:creationId xmlns:a16="http://schemas.microsoft.com/office/drawing/2014/main" id="{20AB4EBC-E24A-4713-B695-C438B249D183}"/>
                  </a:ext>
                </a:extLst>
              </p:cNvPr>
              <p:cNvSpPr/>
              <p:nvPr/>
            </p:nvSpPr>
            <p:spPr bwMode="auto">
              <a:xfrm rot="1916608">
                <a:off x="2228321" y="2698262"/>
                <a:ext cx="364569" cy="217351"/>
              </a:xfrm>
              <a:prstGeom prst="parallelogram">
                <a:avLst>
                  <a:gd name="adj" fmla="val 66010"/>
                </a:avLst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350">
                  <a:solidFill>
                    <a:prstClr val="black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  <p:pic>
            <p:nvPicPr>
              <p:cNvPr id="226" name="Picture 20">
                <a:extLst>
                  <a:ext uri="{FF2B5EF4-FFF2-40B4-BE49-F238E27FC236}">
                    <a16:creationId xmlns:a16="http://schemas.microsoft.com/office/drawing/2014/main" id="{7BB538AA-25F7-4285-9220-FC421673C9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2405" y="2659580"/>
                <a:ext cx="552450" cy="4095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95" name="文本框 294">
              <a:extLst>
                <a:ext uri="{FF2B5EF4-FFF2-40B4-BE49-F238E27FC236}">
                  <a16:creationId xmlns:a16="http://schemas.microsoft.com/office/drawing/2014/main" id="{9675AB26-C4DE-4C55-8806-71862E5E6DEE}"/>
                </a:ext>
              </a:extLst>
            </p:cNvPr>
            <p:cNvSpPr txBox="1"/>
            <p:nvPr/>
          </p:nvSpPr>
          <p:spPr>
            <a:xfrm>
              <a:off x="4091902" y="4196270"/>
              <a:ext cx="65659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zh-CN" altLang="en-US" sz="1200" b="1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接入</a:t>
              </a:r>
              <a:endPara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  <a:p>
              <a:pPr algn="ctr" defTabSz="685800">
                <a:defRPr/>
              </a:pPr>
              <a:r>
                <a:rPr lang="en-US" altLang="zh-CN" sz="1200" b="1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OTN</a:t>
              </a:r>
              <a:endParaRPr lang="zh-CN" altLang="en-US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6" name="文本框 295">
              <a:extLst>
                <a:ext uri="{FF2B5EF4-FFF2-40B4-BE49-F238E27FC236}">
                  <a16:creationId xmlns:a16="http://schemas.microsoft.com/office/drawing/2014/main" id="{209E4CA7-F667-41FA-BC9A-829618512E59}"/>
                </a:ext>
              </a:extLst>
            </p:cNvPr>
            <p:cNvSpPr txBox="1"/>
            <p:nvPr/>
          </p:nvSpPr>
          <p:spPr>
            <a:xfrm>
              <a:off x="6048615" y="4212869"/>
              <a:ext cx="65659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zh-CN" altLang="en-US" sz="1200" b="1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接入</a:t>
              </a:r>
              <a:endPara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  <a:p>
              <a:pPr algn="ctr" defTabSz="685800">
                <a:defRPr/>
              </a:pPr>
              <a:r>
                <a:rPr lang="en-US" altLang="zh-CN" sz="1200" b="1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OTN</a:t>
              </a:r>
              <a:endParaRPr lang="zh-CN" altLang="en-US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7" name="文本框 296">
              <a:extLst>
                <a:ext uri="{FF2B5EF4-FFF2-40B4-BE49-F238E27FC236}">
                  <a16:creationId xmlns:a16="http://schemas.microsoft.com/office/drawing/2014/main" id="{89C8E4E5-0648-4E09-A0A8-EB63286DC4F9}"/>
                </a:ext>
              </a:extLst>
            </p:cNvPr>
            <p:cNvSpPr txBox="1"/>
            <p:nvPr/>
          </p:nvSpPr>
          <p:spPr>
            <a:xfrm>
              <a:off x="2104745" y="4238753"/>
              <a:ext cx="65659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zh-CN" altLang="en-US" sz="1200" b="1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接入</a:t>
              </a:r>
              <a:endPara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  <a:p>
              <a:pPr algn="ctr" defTabSz="685800">
                <a:defRPr/>
              </a:pPr>
              <a:r>
                <a:rPr lang="en-US" altLang="zh-CN" sz="1200" b="1" dirty="0">
                  <a:solidFill>
                    <a:prstClr val="black"/>
                  </a:solidFill>
                  <a:latin typeface="Calibri"/>
                  <a:ea typeface="宋体" panose="02010600030101010101" pitchFamily="2" charset="-122"/>
                </a:rPr>
                <a:t>OTN</a:t>
              </a:r>
              <a:endParaRPr lang="zh-CN" altLang="en-US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</p:grpSp>
      <p:sp>
        <p:nvSpPr>
          <p:cNvPr id="300" name="文本框 299">
            <a:extLst>
              <a:ext uri="{FF2B5EF4-FFF2-40B4-BE49-F238E27FC236}">
                <a16:creationId xmlns:a16="http://schemas.microsoft.com/office/drawing/2014/main" id="{8B1E5139-8CE0-423E-BF56-B9A45176EEC5}"/>
              </a:ext>
            </a:extLst>
          </p:cNvPr>
          <p:cNvSpPr txBox="1"/>
          <p:nvPr/>
        </p:nvSpPr>
        <p:spPr>
          <a:xfrm>
            <a:off x="6035041" y="1037174"/>
            <a:ext cx="2890298" cy="412677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spcAft>
                <a:spcPts val="450"/>
              </a:spcAft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设备的网络位置：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spcAft>
                <a:spcPts val="450"/>
              </a:spcAft>
              <a:defRPr/>
            </a:pP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spcAft>
                <a:spcPts val="450"/>
              </a:spcAft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一、接入设备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spcAft>
                <a:spcPts val="450"/>
              </a:spcAft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、能够完成光收（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100M/1000M/EOS/OTU0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）、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MSTP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终端（上联：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155M/622M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、业务接口：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100M/1000M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）、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终端（上联：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OTU1/2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，业务测接口：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EOS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、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STM-1/4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、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EOO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）设备的接入；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spcAft>
                <a:spcPts val="450"/>
              </a:spcAft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、能够完成简单组网，完成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1-2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个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OTU2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环网或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个以下的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2.5G SDH 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环网；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spcAft>
                <a:spcPts val="450"/>
              </a:spcAft>
              <a:defRPr/>
            </a:pP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spcAft>
                <a:spcPts val="450"/>
              </a:spcAft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二、</a:t>
            </a: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POP</a:t>
            </a: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点设备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spcAft>
                <a:spcPts val="450"/>
              </a:spcAft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、能够完成多方向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OTU2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的接入，或完成多个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OTU2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环网的接入；从覆盖区域看需要考虑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20-40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个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OTU2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方向的接入；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spcAft>
                <a:spcPts val="450"/>
              </a:spcAft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、能够完成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POP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机房附近的业务接入，周边业务需要与接入设备能力一致，多端口，多类型；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spcAft>
                <a:spcPts val="450"/>
              </a:spcAft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、完成接入设备汇聚并上联考虑后续需要有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100G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上联能力；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spcAft>
                <a:spcPts val="450"/>
              </a:spcAft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4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、组环和星型接入需要大带宽背板到上联槽位限速直通；</a:t>
            </a:r>
          </a:p>
        </p:txBody>
      </p:sp>
    </p:spTree>
    <p:extLst>
      <p:ext uri="{BB962C8B-B14F-4D97-AF65-F5344CB8AC3E}">
        <p14:creationId xmlns:p14="http://schemas.microsoft.com/office/powerpoint/2010/main" val="137894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5006" y="195486"/>
            <a:ext cx="7495271" cy="421556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OTN</a:t>
            </a:r>
            <a:r>
              <a:rPr lang="zh-CN" altLang="en-US" dirty="0"/>
              <a:t>网络概述与分层结构</a:t>
            </a:r>
          </a:p>
        </p:txBody>
      </p:sp>
      <p:sp>
        <p:nvSpPr>
          <p:cNvPr id="79" name="副标题 1">
            <a:extLst>
              <a:ext uri="{FF2B5EF4-FFF2-40B4-BE49-F238E27FC236}">
                <a16:creationId xmlns:a16="http://schemas.microsoft.com/office/drawing/2014/main" id="{81485241-25A6-4191-9CE8-D78E192527E2}"/>
              </a:ext>
            </a:extLst>
          </p:cNvPr>
          <p:cNvSpPr txBox="1">
            <a:spLocks/>
          </p:cNvSpPr>
          <p:nvPr/>
        </p:nvSpPr>
        <p:spPr>
          <a:xfrm>
            <a:off x="1043608" y="1419622"/>
            <a:ext cx="7056784" cy="449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SDH</a:t>
            </a:r>
            <a:r>
              <a:rPr lang="zh-CN" altLang="en-US" dirty="0"/>
              <a:t>网络优势与劣势</a:t>
            </a:r>
          </a:p>
        </p:txBody>
      </p:sp>
      <p:sp>
        <p:nvSpPr>
          <p:cNvPr id="82" name="副标题 1">
            <a:extLst>
              <a:ext uri="{FF2B5EF4-FFF2-40B4-BE49-F238E27FC236}">
                <a16:creationId xmlns:a16="http://schemas.microsoft.com/office/drawing/2014/main" id="{DD7AC401-96DC-4100-B495-05653C04391E}"/>
              </a:ext>
            </a:extLst>
          </p:cNvPr>
          <p:cNvSpPr txBox="1">
            <a:spLocks/>
          </p:cNvSpPr>
          <p:nvPr/>
        </p:nvSpPr>
        <p:spPr>
          <a:xfrm>
            <a:off x="1043608" y="2067694"/>
            <a:ext cx="7056784" cy="449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C/DWDM</a:t>
            </a:r>
            <a:r>
              <a:rPr lang="zh-CN" altLang="en-US" dirty="0"/>
              <a:t>网络优势与劣势</a:t>
            </a:r>
          </a:p>
        </p:txBody>
      </p:sp>
      <p:sp>
        <p:nvSpPr>
          <p:cNvPr id="85" name="副标题 1">
            <a:extLst>
              <a:ext uri="{FF2B5EF4-FFF2-40B4-BE49-F238E27FC236}">
                <a16:creationId xmlns:a16="http://schemas.microsoft.com/office/drawing/2014/main" id="{64D187DB-7995-4B94-9E63-9D790391FC0C}"/>
              </a:ext>
            </a:extLst>
          </p:cNvPr>
          <p:cNvSpPr txBox="1">
            <a:spLocks/>
          </p:cNvSpPr>
          <p:nvPr/>
        </p:nvSpPr>
        <p:spPr>
          <a:xfrm>
            <a:off x="1043608" y="2787774"/>
            <a:ext cx="7056784" cy="449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PTN</a:t>
            </a:r>
            <a:r>
              <a:rPr lang="zh-CN" altLang="en-US" dirty="0"/>
              <a:t>网络优势与劣势</a:t>
            </a:r>
          </a:p>
        </p:txBody>
      </p:sp>
      <p:sp>
        <p:nvSpPr>
          <p:cNvPr id="88" name="副标题 1">
            <a:extLst>
              <a:ext uri="{FF2B5EF4-FFF2-40B4-BE49-F238E27FC236}">
                <a16:creationId xmlns:a16="http://schemas.microsoft.com/office/drawing/2014/main" id="{8C277BD6-7EBD-4510-8599-921A1006A8C1}"/>
              </a:ext>
            </a:extLst>
          </p:cNvPr>
          <p:cNvSpPr txBox="1">
            <a:spLocks/>
          </p:cNvSpPr>
          <p:nvPr/>
        </p:nvSpPr>
        <p:spPr>
          <a:xfrm>
            <a:off x="1043608" y="3490714"/>
            <a:ext cx="7056784" cy="449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IPRAN</a:t>
            </a:r>
            <a:r>
              <a:rPr lang="zh-CN" altLang="en-US" dirty="0"/>
              <a:t>网络优势与劣势</a:t>
            </a:r>
          </a:p>
        </p:txBody>
      </p:sp>
    </p:spTree>
    <p:extLst>
      <p:ext uri="{BB962C8B-B14F-4D97-AF65-F5344CB8AC3E}">
        <p14:creationId xmlns:p14="http://schemas.microsoft.com/office/powerpoint/2010/main" val="1898662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直接连接符 39"/>
          <p:cNvCxnSpPr>
            <a:stCxn id="34" idx="3"/>
            <a:endCxn id="38" idx="1"/>
          </p:cNvCxnSpPr>
          <p:nvPr/>
        </p:nvCxnSpPr>
        <p:spPr>
          <a:xfrm>
            <a:off x="2225040" y="1486293"/>
            <a:ext cx="5624576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端到端以太网专线业务承载方式</a:t>
            </a:r>
          </a:p>
        </p:txBody>
      </p:sp>
      <p:sp>
        <p:nvSpPr>
          <p:cNvPr id="4" name="AutoShape 18">
            <a:extLst>
              <a:ext uri="{FF2B5EF4-FFF2-40B4-BE49-F238E27FC236}">
                <a16:creationId xmlns:a16="http://schemas.microsoft.com/office/drawing/2014/main" id="{BB3F8267-90D5-41CE-B092-07C7CE54D03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293554" y="941694"/>
            <a:ext cx="110267" cy="1853632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AutoShape 18">
            <a:extLst>
              <a:ext uri="{FF2B5EF4-FFF2-40B4-BE49-F238E27FC236}">
                <a16:creationId xmlns:a16="http://schemas.microsoft.com/office/drawing/2014/main" id="{208284DD-7558-4E4E-8C31-801B6E5BAE5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36831" y="1167875"/>
            <a:ext cx="187598" cy="1412844"/>
          </a:xfrm>
          <a:prstGeom prst="can">
            <a:avLst>
              <a:gd name="adj" fmla="val 37673"/>
            </a:avLst>
          </a:prstGeom>
          <a:solidFill>
            <a:srgbClr val="F79908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9384508C-5B6B-429D-9293-F45DB0F978D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029519" y="897554"/>
            <a:ext cx="264932" cy="1967720"/>
          </a:xfrm>
          <a:prstGeom prst="can">
            <a:avLst>
              <a:gd name="adj" fmla="val 37673"/>
            </a:avLst>
          </a:prstGeom>
          <a:solidFill>
            <a:srgbClr val="53DC33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7" name="组合 58">
            <a:extLst>
              <a:ext uri="{FF2B5EF4-FFF2-40B4-BE49-F238E27FC236}">
                <a16:creationId xmlns:a16="http://schemas.microsoft.com/office/drawing/2014/main" id="{D0B31A80-DEB3-494E-BAAB-9CDE412212D0}"/>
              </a:ext>
            </a:extLst>
          </p:cNvPr>
          <p:cNvGrpSpPr/>
          <p:nvPr/>
        </p:nvGrpSpPr>
        <p:grpSpPr>
          <a:xfrm>
            <a:off x="2948406" y="1198623"/>
            <a:ext cx="532821" cy="431181"/>
            <a:chOff x="1529465" y="3031295"/>
            <a:chExt cx="542204" cy="397707"/>
          </a:xfrm>
        </p:grpSpPr>
        <p:sp>
          <p:nvSpPr>
            <p:cNvPr id="18" name="AutoShape 26">
              <a:extLst>
                <a:ext uri="{FF2B5EF4-FFF2-40B4-BE49-F238E27FC236}">
                  <a16:creationId xmlns:a16="http://schemas.microsoft.com/office/drawing/2014/main" id="{1657DBE9-B476-4E1F-A77A-7E3977F8417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8073" y="3036758"/>
              <a:ext cx="522532" cy="38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A2538509-FC85-4C07-930D-4A49A2922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073" y="3175518"/>
              <a:ext cx="524991" cy="253484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81" y="42"/>
                </a:cxn>
                <a:cxn ang="0">
                  <a:pos x="174" y="52"/>
                </a:cxn>
                <a:cxn ang="0">
                  <a:pos x="107" y="93"/>
                </a:cxn>
                <a:cxn ang="0">
                  <a:pos x="74" y="93"/>
                </a:cxn>
                <a:cxn ang="0">
                  <a:pos x="7" y="52"/>
                </a:cxn>
                <a:cxn ang="0">
                  <a:pos x="0" y="42"/>
                </a:cxn>
                <a:cxn ang="0">
                  <a:pos x="0" y="0"/>
                </a:cxn>
                <a:cxn ang="0">
                  <a:pos x="181" y="0"/>
                </a:cxn>
              </a:cxnLst>
              <a:rect l="0" t="0" r="r" b="b"/>
              <a:pathLst>
                <a:path w="181" h="98">
                  <a:moveTo>
                    <a:pt x="181" y="0"/>
                  </a:moveTo>
                  <a:cubicBezTo>
                    <a:pt x="181" y="42"/>
                    <a:pt x="181" y="42"/>
                    <a:pt x="181" y="42"/>
                  </a:cubicBezTo>
                  <a:cubicBezTo>
                    <a:pt x="181" y="46"/>
                    <a:pt x="179" y="50"/>
                    <a:pt x="174" y="5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98" y="98"/>
                    <a:pt x="83" y="98"/>
                    <a:pt x="74" y="9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2" y="50"/>
                    <a:pt x="0" y="46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006C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C1465C69-E783-489A-8ABB-7EC8CF8C7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65" y="3031295"/>
              <a:ext cx="542204" cy="289539"/>
            </a:xfrm>
            <a:custGeom>
              <a:avLst/>
              <a:gdLst/>
              <a:ahLst/>
              <a:cxnLst>
                <a:cxn ang="0">
                  <a:pos x="110" y="106"/>
                </a:cxn>
                <a:cxn ang="0">
                  <a:pos x="77" y="106"/>
                </a:cxn>
                <a:cxn ang="0">
                  <a:pos x="10" y="66"/>
                </a:cxn>
                <a:cxn ang="0">
                  <a:pos x="10" y="46"/>
                </a:cxn>
                <a:cxn ang="0">
                  <a:pos x="77" y="6"/>
                </a:cxn>
                <a:cxn ang="0">
                  <a:pos x="110" y="6"/>
                </a:cxn>
                <a:cxn ang="0">
                  <a:pos x="177" y="46"/>
                </a:cxn>
                <a:cxn ang="0">
                  <a:pos x="177" y="66"/>
                </a:cxn>
                <a:cxn ang="0">
                  <a:pos x="110" y="106"/>
                </a:cxn>
              </a:cxnLst>
              <a:rect l="0" t="0" r="r" b="b"/>
              <a:pathLst>
                <a:path w="187" h="112">
                  <a:moveTo>
                    <a:pt x="110" y="106"/>
                  </a:moveTo>
                  <a:cubicBezTo>
                    <a:pt x="101" y="112"/>
                    <a:pt x="86" y="112"/>
                    <a:pt x="77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61"/>
                    <a:pt x="0" y="52"/>
                    <a:pt x="10" y="4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86" y="0"/>
                    <a:pt x="101" y="0"/>
                    <a:pt x="110" y="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87" y="52"/>
                    <a:pt x="187" y="61"/>
                    <a:pt x="177" y="66"/>
                  </a:cubicBezTo>
                  <a:lnTo>
                    <a:pt x="110" y="106"/>
                  </a:lnTo>
                  <a:close/>
                </a:path>
              </a:pathLst>
            </a:custGeom>
            <a:solidFill>
              <a:srgbClr val="00A1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4BC69AFF-A1EC-49B0-AFB4-8936E2ED7C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1185" y="3093571"/>
              <a:ext cx="298766" cy="157334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83" y="40"/>
                </a:cxn>
                <a:cxn ang="0">
                  <a:pos x="76" y="41"/>
                </a:cxn>
                <a:cxn ang="0">
                  <a:pos x="75" y="52"/>
                </a:cxn>
                <a:cxn ang="0">
                  <a:pos x="57" y="41"/>
                </a:cxn>
                <a:cxn ang="0">
                  <a:pos x="58" y="41"/>
                </a:cxn>
                <a:cxn ang="0">
                  <a:pos x="66" y="38"/>
                </a:cxn>
                <a:cxn ang="0">
                  <a:pos x="94" y="21"/>
                </a:cxn>
                <a:cxn ang="0">
                  <a:pos x="94" y="32"/>
                </a:cxn>
                <a:cxn ang="0">
                  <a:pos x="102" y="32"/>
                </a:cxn>
                <a:cxn ang="0">
                  <a:pos x="103" y="12"/>
                </a:cxn>
                <a:cxn ang="0">
                  <a:pos x="70" y="12"/>
                </a:cxn>
                <a:cxn ang="0">
                  <a:pos x="70" y="17"/>
                </a:cxn>
                <a:cxn ang="0">
                  <a:pos x="88" y="17"/>
                </a:cxn>
                <a:cxn ang="0">
                  <a:pos x="71" y="27"/>
                </a:cxn>
                <a:cxn ang="0">
                  <a:pos x="71" y="26"/>
                </a:cxn>
                <a:cxn ang="0">
                  <a:pos x="66" y="22"/>
                </a:cxn>
                <a:cxn ang="0">
                  <a:pos x="39" y="6"/>
                </a:cxn>
                <a:cxn ang="0">
                  <a:pos x="57" y="5"/>
                </a:cxn>
                <a:cxn ang="0">
                  <a:pos x="57" y="0"/>
                </a:cxn>
                <a:cxn ang="0">
                  <a:pos x="24" y="1"/>
                </a:cxn>
                <a:cxn ang="0">
                  <a:pos x="24" y="21"/>
                </a:cxn>
                <a:cxn ang="0">
                  <a:pos x="31" y="21"/>
                </a:cxn>
                <a:cxn ang="0">
                  <a:pos x="32" y="9"/>
                </a:cxn>
                <a:cxn ang="0">
                  <a:pos x="48" y="19"/>
                </a:cxn>
                <a:cxn ang="0">
                  <a:pos x="47" y="19"/>
                </a:cxn>
                <a:cxn ang="0">
                  <a:pos x="39" y="22"/>
                </a:cxn>
                <a:cxn ang="0">
                  <a:pos x="36" y="24"/>
                </a:cxn>
                <a:cxn ang="0">
                  <a:pos x="8" y="40"/>
                </a:cxn>
                <a:cxn ang="0">
                  <a:pos x="9" y="30"/>
                </a:cxn>
                <a:cxn ang="0">
                  <a:pos x="1" y="30"/>
                </a:cxn>
                <a:cxn ang="0">
                  <a:pos x="0" y="50"/>
                </a:cxn>
                <a:cxn ang="0">
                  <a:pos x="33" y="49"/>
                </a:cxn>
                <a:cxn ang="0">
                  <a:pos x="33" y="44"/>
                </a:cxn>
                <a:cxn ang="0">
                  <a:pos x="14" y="44"/>
                </a:cxn>
                <a:cxn ang="0">
                  <a:pos x="33" y="33"/>
                </a:cxn>
                <a:cxn ang="0">
                  <a:pos x="34" y="34"/>
                </a:cxn>
                <a:cxn ang="0">
                  <a:pos x="38" y="39"/>
                </a:cxn>
                <a:cxn ang="0">
                  <a:pos x="42" y="40"/>
                </a:cxn>
                <a:cxn ang="0">
                  <a:pos x="68" y="55"/>
                </a:cxn>
                <a:cxn ang="0">
                  <a:pos x="50" y="56"/>
                </a:cxn>
                <a:cxn ang="0">
                  <a:pos x="50" y="61"/>
                </a:cxn>
                <a:cxn ang="0">
                  <a:pos x="83" y="60"/>
                </a:cxn>
                <a:cxn ang="0">
                  <a:pos x="52" y="36"/>
                </a:cxn>
                <a:cxn ang="0">
                  <a:pos x="45" y="34"/>
                </a:cxn>
                <a:cxn ang="0">
                  <a:pos x="46" y="26"/>
                </a:cxn>
                <a:cxn ang="0">
                  <a:pos x="52" y="24"/>
                </a:cxn>
                <a:cxn ang="0">
                  <a:pos x="59" y="26"/>
                </a:cxn>
                <a:cxn ang="0">
                  <a:pos x="59" y="34"/>
                </a:cxn>
                <a:cxn ang="0">
                  <a:pos x="52" y="36"/>
                </a:cxn>
              </a:cxnLst>
              <a:rect l="0" t="0" r="r" b="b"/>
              <a:pathLst>
                <a:path w="103" h="61">
                  <a:moveTo>
                    <a:pt x="83" y="60"/>
                  </a:moveTo>
                  <a:cubicBezTo>
                    <a:pt x="83" y="59"/>
                    <a:pt x="83" y="41"/>
                    <a:pt x="83" y="40"/>
                  </a:cubicBezTo>
                  <a:cubicBezTo>
                    <a:pt x="82" y="40"/>
                    <a:pt x="77" y="41"/>
                    <a:pt x="76" y="41"/>
                  </a:cubicBezTo>
                  <a:cubicBezTo>
                    <a:pt x="75" y="42"/>
                    <a:pt x="75" y="52"/>
                    <a:pt x="75" y="5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61" y="40"/>
                    <a:pt x="64" y="39"/>
                    <a:pt x="66" y="38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31"/>
                    <a:pt x="94" y="32"/>
                  </a:cubicBezTo>
                  <a:cubicBezTo>
                    <a:pt x="96" y="32"/>
                    <a:pt x="100" y="32"/>
                    <a:pt x="102" y="32"/>
                  </a:cubicBezTo>
                  <a:cubicBezTo>
                    <a:pt x="102" y="31"/>
                    <a:pt x="103" y="13"/>
                    <a:pt x="103" y="12"/>
                  </a:cubicBezTo>
                  <a:cubicBezTo>
                    <a:pt x="101" y="12"/>
                    <a:pt x="72" y="12"/>
                    <a:pt x="70" y="12"/>
                  </a:cubicBezTo>
                  <a:cubicBezTo>
                    <a:pt x="70" y="13"/>
                    <a:pt x="70" y="17"/>
                    <a:pt x="70" y="17"/>
                  </a:cubicBezTo>
                  <a:cubicBezTo>
                    <a:pt x="72" y="17"/>
                    <a:pt x="88" y="17"/>
                    <a:pt x="88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5"/>
                    <a:pt x="68" y="23"/>
                    <a:pt x="66" y="2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55" y="5"/>
                    <a:pt x="57" y="5"/>
                  </a:cubicBezTo>
                  <a:cubicBezTo>
                    <a:pt x="57" y="5"/>
                    <a:pt x="57" y="1"/>
                    <a:pt x="57" y="0"/>
                  </a:cubicBezTo>
                  <a:cubicBezTo>
                    <a:pt x="55" y="0"/>
                    <a:pt x="26" y="1"/>
                    <a:pt x="24" y="1"/>
                  </a:cubicBezTo>
                  <a:cubicBezTo>
                    <a:pt x="24" y="2"/>
                    <a:pt x="23" y="20"/>
                    <a:pt x="24" y="21"/>
                  </a:cubicBezTo>
                  <a:cubicBezTo>
                    <a:pt x="25" y="21"/>
                    <a:pt x="30" y="21"/>
                    <a:pt x="31" y="21"/>
                  </a:cubicBezTo>
                  <a:cubicBezTo>
                    <a:pt x="31" y="19"/>
                    <a:pt x="32" y="9"/>
                    <a:pt x="32" y="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20"/>
                    <a:pt x="41" y="21"/>
                    <a:pt x="39" y="22"/>
                  </a:cubicBezTo>
                  <a:cubicBezTo>
                    <a:pt x="39" y="22"/>
                    <a:pt x="37" y="24"/>
                    <a:pt x="36" y="2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9" y="31"/>
                    <a:pt x="9" y="30"/>
                  </a:cubicBezTo>
                  <a:cubicBezTo>
                    <a:pt x="7" y="30"/>
                    <a:pt x="2" y="30"/>
                    <a:pt x="1" y="30"/>
                  </a:cubicBezTo>
                  <a:cubicBezTo>
                    <a:pt x="1" y="31"/>
                    <a:pt x="0" y="49"/>
                    <a:pt x="0" y="50"/>
                  </a:cubicBezTo>
                  <a:cubicBezTo>
                    <a:pt x="2" y="49"/>
                    <a:pt x="33" y="49"/>
                    <a:pt x="33" y="49"/>
                  </a:cubicBezTo>
                  <a:cubicBezTo>
                    <a:pt x="33" y="48"/>
                    <a:pt x="33" y="45"/>
                    <a:pt x="33" y="44"/>
                  </a:cubicBezTo>
                  <a:cubicBezTo>
                    <a:pt x="32" y="44"/>
                    <a:pt x="14" y="44"/>
                    <a:pt x="14" y="44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6"/>
                    <a:pt x="36" y="37"/>
                    <a:pt x="38" y="39"/>
                  </a:cubicBezTo>
                  <a:cubicBezTo>
                    <a:pt x="38" y="39"/>
                    <a:pt x="42" y="40"/>
                    <a:pt x="42" y="40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5"/>
                    <a:pt x="52" y="56"/>
                    <a:pt x="50" y="56"/>
                  </a:cubicBezTo>
                  <a:cubicBezTo>
                    <a:pt x="50" y="57"/>
                    <a:pt x="50" y="60"/>
                    <a:pt x="50" y="61"/>
                  </a:cubicBezTo>
                  <a:cubicBezTo>
                    <a:pt x="52" y="61"/>
                    <a:pt x="81" y="60"/>
                    <a:pt x="83" y="60"/>
                  </a:cubicBezTo>
                  <a:close/>
                  <a:moveTo>
                    <a:pt x="52" y="36"/>
                  </a:moveTo>
                  <a:cubicBezTo>
                    <a:pt x="50" y="36"/>
                    <a:pt x="47" y="35"/>
                    <a:pt x="45" y="34"/>
                  </a:cubicBezTo>
                  <a:cubicBezTo>
                    <a:pt x="42" y="32"/>
                    <a:pt x="42" y="29"/>
                    <a:pt x="46" y="26"/>
                  </a:cubicBezTo>
                  <a:cubicBezTo>
                    <a:pt x="47" y="25"/>
                    <a:pt x="50" y="25"/>
                    <a:pt x="52" y="24"/>
                  </a:cubicBezTo>
                  <a:cubicBezTo>
                    <a:pt x="55" y="24"/>
                    <a:pt x="58" y="25"/>
                    <a:pt x="59" y="26"/>
                  </a:cubicBezTo>
                  <a:cubicBezTo>
                    <a:pt x="63" y="28"/>
                    <a:pt x="63" y="32"/>
                    <a:pt x="59" y="34"/>
                  </a:cubicBezTo>
                  <a:cubicBezTo>
                    <a:pt x="57" y="35"/>
                    <a:pt x="55" y="36"/>
                    <a:pt x="52" y="3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aphicFrame>
          <p:nvGraphicFramePr>
            <p:cNvPr id="22" name="Object 4">
              <a:extLst>
                <a:ext uri="{FF2B5EF4-FFF2-40B4-BE49-F238E27FC236}">
                  <a16:creationId xmlns:a16="http://schemas.microsoft.com/office/drawing/2014/main" id="{0E7520D6-5DC6-4CF9-A59D-DD2E7FCB569B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571601" y="3214690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0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22" name="Object 4">
                          <a:extLst>
                            <a:ext uri="{FF2B5EF4-FFF2-40B4-BE49-F238E27FC236}">
                              <a16:creationId xmlns:a16="http://schemas.microsoft.com/office/drawing/2014/main" id="{0E7520D6-5DC6-4CF9-A59D-DD2E7FCB569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01" y="3214690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5">
              <a:extLst>
                <a:ext uri="{FF2B5EF4-FFF2-40B4-BE49-F238E27FC236}">
                  <a16:creationId xmlns:a16="http://schemas.microsoft.com/office/drawing/2014/main" id="{E1EF546F-ADC5-453B-89A7-1E5422289F98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857356" y="3214685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1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23" name="Object 5">
                          <a:extLst>
                            <a:ext uri="{FF2B5EF4-FFF2-40B4-BE49-F238E27FC236}">
                              <a16:creationId xmlns:a16="http://schemas.microsoft.com/office/drawing/2014/main" id="{E1EF546F-ADC5-453B-89A7-1E5422289F9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356" y="3214685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5" name="Picture 1306" descr="图片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125" y="1204546"/>
            <a:ext cx="475457" cy="4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06" descr="图片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325" y="1198623"/>
            <a:ext cx="475457" cy="4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组合 58">
            <a:extLst>
              <a:ext uri="{FF2B5EF4-FFF2-40B4-BE49-F238E27FC236}">
                <a16:creationId xmlns:a16="http://schemas.microsoft.com/office/drawing/2014/main" id="{D0B31A80-DEB3-494E-BAAB-9CDE412212D0}"/>
              </a:ext>
            </a:extLst>
          </p:cNvPr>
          <p:cNvGrpSpPr/>
          <p:nvPr/>
        </p:nvGrpSpPr>
        <p:grpSpPr>
          <a:xfrm>
            <a:off x="6707610" y="1211780"/>
            <a:ext cx="532821" cy="431181"/>
            <a:chOff x="1529465" y="3031295"/>
            <a:chExt cx="542204" cy="397707"/>
          </a:xfrm>
        </p:grpSpPr>
        <p:sp>
          <p:nvSpPr>
            <p:cNvPr id="28" name="AutoShape 26">
              <a:extLst>
                <a:ext uri="{FF2B5EF4-FFF2-40B4-BE49-F238E27FC236}">
                  <a16:creationId xmlns:a16="http://schemas.microsoft.com/office/drawing/2014/main" id="{1657DBE9-B476-4E1F-A77A-7E3977F8417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8073" y="3036758"/>
              <a:ext cx="522532" cy="38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2538509-FC85-4C07-930D-4A49A2922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073" y="3175518"/>
              <a:ext cx="524991" cy="253484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81" y="42"/>
                </a:cxn>
                <a:cxn ang="0">
                  <a:pos x="174" y="52"/>
                </a:cxn>
                <a:cxn ang="0">
                  <a:pos x="107" y="93"/>
                </a:cxn>
                <a:cxn ang="0">
                  <a:pos x="74" y="93"/>
                </a:cxn>
                <a:cxn ang="0">
                  <a:pos x="7" y="52"/>
                </a:cxn>
                <a:cxn ang="0">
                  <a:pos x="0" y="42"/>
                </a:cxn>
                <a:cxn ang="0">
                  <a:pos x="0" y="0"/>
                </a:cxn>
                <a:cxn ang="0">
                  <a:pos x="181" y="0"/>
                </a:cxn>
              </a:cxnLst>
              <a:rect l="0" t="0" r="r" b="b"/>
              <a:pathLst>
                <a:path w="181" h="98">
                  <a:moveTo>
                    <a:pt x="181" y="0"/>
                  </a:moveTo>
                  <a:cubicBezTo>
                    <a:pt x="181" y="42"/>
                    <a:pt x="181" y="42"/>
                    <a:pt x="181" y="42"/>
                  </a:cubicBezTo>
                  <a:cubicBezTo>
                    <a:pt x="181" y="46"/>
                    <a:pt x="179" y="50"/>
                    <a:pt x="174" y="5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98" y="98"/>
                    <a:pt x="83" y="98"/>
                    <a:pt x="74" y="9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2" y="50"/>
                    <a:pt x="0" y="46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006C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1465C69-E783-489A-8ABB-7EC8CF8C7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65" y="3031295"/>
              <a:ext cx="542204" cy="289539"/>
            </a:xfrm>
            <a:custGeom>
              <a:avLst/>
              <a:gdLst/>
              <a:ahLst/>
              <a:cxnLst>
                <a:cxn ang="0">
                  <a:pos x="110" y="106"/>
                </a:cxn>
                <a:cxn ang="0">
                  <a:pos x="77" y="106"/>
                </a:cxn>
                <a:cxn ang="0">
                  <a:pos x="10" y="66"/>
                </a:cxn>
                <a:cxn ang="0">
                  <a:pos x="10" y="46"/>
                </a:cxn>
                <a:cxn ang="0">
                  <a:pos x="77" y="6"/>
                </a:cxn>
                <a:cxn ang="0">
                  <a:pos x="110" y="6"/>
                </a:cxn>
                <a:cxn ang="0">
                  <a:pos x="177" y="46"/>
                </a:cxn>
                <a:cxn ang="0">
                  <a:pos x="177" y="66"/>
                </a:cxn>
                <a:cxn ang="0">
                  <a:pos x="110" y="106"/>
                </a:cxn>
              </a:cxnLst>
              <a:rect l="0" t="0" r="r" b="b"/>
              <a:pathLst>
                <a:path w="187" h="112">
                  <a:moveTo>
                    <a:pt x="110" y="106"/>
                  </a:moveTo>
                  <a:cubicBezTo>
                    <a:pt x="101" y="112"/>
                    <a:pt x="86" y="112"/>
                    <a:pt x="77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61"/>
                    <a:pt x="0" y="52"/>
                    <a:pt x="10" y="4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86" y="0"/>
                    <a:pt x="101" y="0"/>
                    <a:pt x="110" y="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87" y="52"/>
                    <a:pt x="187" y="61"/>
                    <a:pt x="177" y="66"/>
                  </a:cubicBezTo>
                  <a:lnTo>
                    <a:pt x="110" y="106"/>
                  </a:lnTo>
                  <a:close/>
                </a:path>
              </a:pathLst>
            </a:custGeom>
            <a:solidFill>
              <a:srgbClr val="00A1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C69AFF-A1EC-49B0-AFB4-8936E2ED7CC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1185" y="3093571"/>
              <a:ext cx="298766" cy="157334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83" y="40"/>
                </a:cxn>
                <a:cxn ang="0">
                  <a:pos x="76" y="41"/>
                </a:cxn>
                <a:cxn ang="0">
                  <a:pos x="75" y="52"/>
                </a:cxn>
                <a:cxn ang="0">
                  <a:pos x="57" y="41"/>
                </a:cxn>
                <a:cxn ang="0">
                  <a:pos x="58" y="41"/>
                </a:cxn>
                <a:cxn ang="0">
                  <a:pos x="66" y="38"/>
                </a:cxn>
                <a:cxn ang="0">
                  <a:pos x="94" y="21"/>
                </a:cxn>
                <a:cxn ang="0">
                  <a:pos x="94" y="32"/>
                </a:cxn>
                <a:cxn ang="0">
                  <a:pos x="102" y="32"/>
                </a:cxn>
                <a:cxn ang="0">
                  <a:pos x="103" y="12"/>
                </a:cxn>
                <a:cxn ang="0">
                  <a:pos x="70" y="12"/>
                </a:cxn>
                <a:cxn ang="0">
                  <a:pos x="70" y="17"/>
                </a:cxn>
                <a:cxn ang="0">
                  <a:pos x="88" y="17"/>
                </a:cxn>
                <a:cxn ang="0">
                  <a:pos x="71" y="27"/>
                </a:cxn>
                <a:cxn ang="0">
                  <a:pos x="71" y="26"/>
                </a:cxn>
                <a:cxn ang="0">
                  <a:pos x="66" y="22"/>
                </a:cxn>
                <a:cxn ang="0">
                  <a:pos x="39" y="6"/>
                </a:cxn>
                <a:cxn ang="0">
                  <a:pos x="57" y="5"/>
                </a:cxn>
                <a:cxn ang="0">
                  <a:pos x="57" y="0"/>
                </a:cxn>
                <a:cxn ang="0">
                  <a:pos x="24" y="1"/>
                </a:cxn>
                <a:cxn ang="0">
                  <a:pos x="24" y="21"/>
                </a:cxn>
                <a:cxn ang="0">
                  <a:pos x="31" y="21"/>
                </a:cxn>
                <a:cxn ang="0">
                  <a:pos x="32" y="9"/>
                </a:cxn>
                <a:cxn ang="0">
                  <a:pos x="48" y="19"/>
                </a:cxn>
                <a:cxn ang="0">
                  <a:pos x="47" y="19"/>
                </a:cxn>
                <a:cxn ang="0">
                  <a:pos x="39" y="22"/>
                </a:cxn>
                <a:cxn ang="0">
                  <a:pos x="36" y="24"/>
                </a:cxn>
                <a:cxn ang="0">
                  <a:pos x="8" y="40"/>
                </a:cxn>
                <a:cxn ang="0">
                  <a:pos x="9" y="30"/>
                </a:cxn>
                <a:cxn ang="0">
                  <a:pos x="1" y="30"/>
                </a:cxn>
                <a:cxn ang="0">
                  <a:pos x="0" y="50"/>
                </a:cxn>
                <a:cxn ang="0">
                  <a:pos x="33" y="49"/>
                </a:cxn>
                <a:cxn ang="0">
                  <a:pos x="33" y="44"/>
                </a:cxn>
                <a:cxn ang="0">
                  <a:pos x="14" y="44"/>
                </a:cxn>
                <a:cxn ang="0">
                  <a:pos x="33" y="33"/>
                </a:cxn>
                <a:cxn ang="0">
                  <a:pos x="34" y="34"/>
                </a:cxn>
                <a:cxn ang="0">
                  <a:pos x="38" y="39"/>
                </a:cxn>
                <a:cxn ang="0">
                  <a:pos x="42" y="40"/>
                </a:cxn>
                <a:cxn ang="0">
                  <a:pos x="68" y="55"/>
                </a:cxn>
                <a:cxn ang="0">
                  <a:pos x="50" y="56"/>
                </a:cxn>
                <a:cxn ang="0">
                  <a:pos x="50" y="61"/>
                </a:cxn>
                <a:cxn ang="0">
                  <a:pos x="83" y="60"/>
                </a:cxn>
                <a:cxn ang="0">
                  <a:pos x="52" y="36"/>
                </a:cxn>
                <a:cxn ang="0">
                  <a:pos x="45" y="34"/>
                </a:cxn>
                <a:cxn ang="0">
                  <a:pos x="46" y="26"/>
                </a:cxn>
                <a:cxn ang="0">
                  <a:pos x="52" y="24"/>
                </a:cxn>
                <a:cxn ang="0">
                  <a:pos x="59" y="26"/>
                </a:cxn>
                <a:cxn ang="0">
                  <a:pos x="59" y="34"/>
                </a:cxn>
                <a:cxn ang="0">
                  <a:pos x="52" y="36"/>
                </a:cxn>
              </a:cxnLst>
              <a:rect l="0" t="0" r="r" b="b"/>
              <a:pathLst>
                <a:path w="103" h="61">
                  <a:moveTo>
                    <a:pt x="83" y="60"/>
                  </a:moveTo>
                  <a:cubicBezTo>
                    <a:pt x="83" y="59"/>
                    <a:pt x="83" y="41"/>
                    <a:pt x="83" y="40"/>
                  </a:cubicBezTo>
                  <a:cubicBezTo>
                    <a:pt x="82" y="40"/>
                    <a:pt x="77" y="41"/>
                    <a:pt x="76" y="41"/>
                  </a:cubicBezTo>
                  <a:cubicBezTo>
                    <a:pt x="75" y="42"/>
                    <a:pt x="75" y="52"/>
                    <a:pt x="75" y="5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61" y="40"/>
                    <a:pt x="64" y="39"/>
                    <a:pt x="66" y="38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31"/>
                    <a:pt x="94" y="32"/>
                  </a:cubicBezTo>
                  <a:cubicBezTo>
                    <a:pt x="96" y="32"/>
                    <a:pt x="100" y="32"/>
                    <a:pt x="102" y="32"/>
                  </a:cubicBezTo>
                  <a:cubicBezTo>
                    <a:pt x="102" y="31"/>
                    <a:pt x="103" y="13"/>
                    <a:pt x="103" y="12"/>
                  </a:cubicBezTo>
                  <a:cubicBezTo>
                    <a:pt x="101" y="12"/>
                    <a:pt x="72" y="12"/>
                    <a:pt x="70" y="12"/>
                  </a:cubicBezTo>
                  <a:cubicBezTo>
                    <a:pt x="70" y="13"/>
                    <a:pt x="70" y="17"/>
                    <a:pt x="70" y="17"/>
                  </a:cubicBezTo>
                  <a:cubicBezTo>
                    <a:pt x="72" y="17"/>
                    <a:pt x="88" y="17"/>
                    <a:pt x="88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5"/>
                    <a:pt x="68" y="23"/>
                    <a:pt x="66" y="2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55" y="5"/>
                    <a:pt x="57" y="5"/>
                  </a:cubicBezTo>
                  <a:cubicBezTo>
                    <a:pt x="57" y="5"/>
                    <a:pt x="57" y="1"/>
                    <a:pt x="57" y="0"/>
                  </a:cubicBezTo>
                  <a:cubicBezTo>
                    <a:pt x="55" y="0"/>
                    <a:pt x="26" y="1"/>
                    <a:pt x="24" y="1"/>
                  </a:cubicBezTo>
                  <a:cubicBezTo>
                    <a:pt x="24" y="2"/>
                    <a:pt x="23" y="20"/>
                    <a:pt x="24" y="21"/>
                  </a:cubicBezTo>
                  <a:cubicBezTo>
                    <a:pt x="25" y="21"/>
                    <a:pt x="30" y="21"/>
                    <a:pt x="31" y="21"/>
                  </a:cubicBezTo>
                  <a:cubicBezTo>
                    <a:pt x="31" y="19"/>
                    <a:pt x="32" y="9"/>
                    <a:pt x="32" y="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20"/>
                    <a:pt x="41" y="21"/>
                    <a:pt x="39" y="22"/>
                  </a:cubicBezTo>
                  <a:cubicBezTo>
                    <a:pt x="39" y="22"/>
                    <a:pt x="37" y="24"/>
                    <a:pt x="36" y="2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9" y="31"/>
                    <a:pt x="9" y="30"/>
                  </a:cubicBezTo>
                  <a:cubicBezTo>
                    <a:pt x="7" y="30"/>
                    <a:pt x="2" y="30"/>
                    <a:pt x="1" y="30"/>
                  </a:cubicBezTo>
                  <a:cubicBezTo>
                    <a:pt x="1" y="31"/>
                    <a:pt x="0" y="49"/>
                    <a:pt x="0" y="50"/>
                  </a:cubicBezTo>
                  <a:cubicBezTo>
                    <a:pt x="2" y="49"/>
                    <a:pt x="33" y="49"/>
                    <a:pt x="33" y="49"/>
                  </a:cubicBezTo>
                  <a:cubicBezTo>
                    <a:pt x="33" y="48"/>
                    <a:pt x="33" y="45"/>
                    <a:pt x="33" y="44"/>
                  </a:cubicBezTo>
                  <a:cubicBezTo>
                    <a:pt x="32" y="44"/>
                    <a:pt x="14" y="44"/>
                    <a:pt x="14" y="44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6"/>
                    <a:pt x="36" y="37"/>
                    <a:pt x="38" y="39"/>
                  </a:cubicBezTo>
                  <a:cubicBezTo>
                    <a:pt x="38" y="39"/>
                    <a:pt x="42" y="40"/>
                    <a:pt x="42" y="40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5"/>
                    <a:pt x="52" y="56"/>
                    <a:pt x="50" y="56"/>
                  </a:cubicBezTo>
                  <a:cubicBezTo>
                    <a:pt x="50" y="57"/>
                    <a:pt x="50" y="60"/>
                    <a:pt x="50" y="61"/>
                  </a:cubicBezTo>
                  <a:cubicBezTo>
                    <a:pt x="52" y="61"/>
                    <a:pt x="81" y="60"/>
                    <a:pt x="83" y="60"/>
                  </a:cubicBezTo>
                  <a:close/>
                  <a:moveTo>
                    <a:pt x="52" y="36"/>
                  </a:moveTo>
                  <a:cubicBezTo>
                    <a:pt x="50" y="36"/>
                    <a:pt x="47" y="35"/>
                    <a:pt x="45" y="34"/>
                  </a:cubicBezTo>
                  <a:cubicBezTo>
                    <a:pt x="42" y="32"/>
                    <a:pt x="42" y="29"/>
                    <a:pt x="46" y="26"/>
                  </a:cubicBezTo>
                  <a:cubicBezTo>
                    <a:pt x="47" y="25"/>
                    <a:pt x="50" y="25"/>
                    <a:pt x="52" y="24"/>
                  </a:cubicBezTo>
                  <a:cubicBezTo>
                    <a:pt x="55" y="24"/>
                    <a:pt x="58" y="25"/>
                    <a:pt x="59" y="26"/>
                  </a:cubicBezTo>
                  <a:cubicBezTo>
                    <a:pt x="63" y="28"/>
                    <a:pt x="63" y="32"/>
                    <a:pt x="59" y="34"/>
                  </a:cubicBezTo>
                  <a:cubicBezTo>
                    <a:pt x="57" y="35"/>
                    <a:pt x="55" y="36"/>
                    <a:pt x="52" y="3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aphicFrame>
          <p:nvGraphicFramePr>
            <p:cNvPr id="32" name="Object 4">
              <a:extLst>
                <a:ext uri="{FF2B5EF4-FFF2-40B4-BE49-F238E27FC236}">
                  <a16:creationId xmlns:a16="http://schemas.microsoft.com/office/drawing/2014/main" id="{0E7520D6-5DC6-4CF9-A59D-DD2E7FCB569B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571601" y="3214690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2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32" name="Object 4">
                          <a:extLst>
                            <a:ext uri="{FF2B5EF4-FFF2-40B4-BE49-F238E27FC236}">
                              <a16:creationId xmlns:a16="http://schemas.microsoft.com/office/drawing/2014/main" id="{0E7520D6-5DC6-4CF9-A59D-DD2E7FCB569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01" y="3214690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5">
              <a:extLst>
                <a:ext uri="{FF2B5EF4-FFF2-40B4-BE49-F238E27FC236}">
                  <a16:creationId xmlns:a16="http://schemas.microsoft.com/office/drawing/2014/main" id="{E1EF546F-ADC5-453B-89A7-1E5422289F98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857356" y="3214685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33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33" name="Object 5">
                          <a:extLst>
                            <a:ext uri="{FF2B5EF4-FFF2-40B4-BE49-F238E27FC236}">
                              <a16:creationId xmlns:a16="http://schemas.microsoft.com/office/drawing/2014/main" id="{E1EF546F-ADC5-453B-89A7-1E5422289F9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356" y="3214685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4" name="Picture 2772" descr="图片1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143" y="1346990"/>
            <a:ext cx="698897" cy="2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AutoShape 18">
            <a:extLst>
              <a:ext uri="{FF2B5EF4-FFF2-40B4-BE49-F238E27FC236}">
                <a16:creationId xmlns:a16="http://schemas.microsoft.com/office/drawing/2014/main" id="{208284DD-7558-4E4E-8C31-801B6E5BAE5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607400" y="1247771"/>
            <a:ext cx="180482" cy="1260168"/>
          </a:xfrm>
          <a:prstGeom prst="can">
            <a:avLst>
              <a:gd name="adj" fmla="val 37673"/>
            </a:avLst>
          </a:prstGeom>
          <a:solidFill>
            <a:srgbClr val="F79908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7" name="AutoShape 18">
            <a:extLst>
              <a:ext uri="{FF2B5EF4-FFF2-40B4-BE49-F238E27FC236}">
                <a16:creationId xmlns:a16="http://schemas.microsoft.com/office/drawing/2014/main" id="{BB3F8267-90D5-41CE-B092-07C7CE54D03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32784" y="1079303"/>
            <a:ext cx="104480" cy="1584202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8" name="Picture 2772" descr="图片1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616" y="1346990"/>
            <a:ext cx="698897" cy="2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584048" y="1002298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终端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69566" y="989141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7600</a:t>
            </a:r>
            <a:endParaRPr lang="zh-CN" altLang="en-US" sz="13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06502" y="948646"/>
            <a:ext cx="8388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城域</a:t>
            </a: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endParaRPr lang="zh-CN" altLang="en-US" sz="13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803366" y="989141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7600</a:t>
            </a:r>
            <a:endParaRPr lang="zh-CN" altLang="en-US" sz="13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27981" y="989141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终端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335287" y="1741552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86417" y="1744446"/>
            <a:ext cx="688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SDH/VC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06501" y="1759964"/>
            <a:ext cx="905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OTN/</a:t>
            </a:r>
            <a:r>
              <a:rPr lang="en-US" altLang="zh-CN" sz="1200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ODUk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09269" y="1754455"/>
            <a:ext cx="688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SDH/VC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414625" y="1754455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2723" y="1763363"/>
            <a:ext cx="7425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光收</a:t>
            </a: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+EOS</a:t>
            </a:r>
            <a:endParaRPr lang="zh-CN" altLang="en-US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52723" y="2099913"/>
            <a:ext cx="79380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MSTP+EOS</a:t>
            </a:r>
            <a:endParaRPr lang="zh-CN" altLang="en-US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3" name="AutoShape 18">
            <a:extLst>
              <a:ext uri="{FF2B5EF4-FFF2-40B4-BE49-F238E27FC236}">
                <a16:creationId xmlns:a16="http://schemas.microsoft.com/office/drawing/2014/main" id="{BB3F8267-90D5-41CE-B092-07C7CE54D03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274491" y="1272345"/>
            <a:ext cx="110267" cy="1853632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4" name="AutoShape 18">
            <a:extLst>
              <a:ext uri="{FF2B5EF4-FFF2-40B4-BE49-F238E27FC236}">
                <a16:creationId xmlns:a16="http://schemas.microsoft.com/office/drawing/2014/main" id="{208284DD-7558-4E4E-8C31-801B6E5BAE5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48481" y="889090"/>
            <a:ext cx="187598" cy="2631718"/>
          </a:xfrm>
          <a:prstGeom prst="can">
            <a:avLst>
              <a:gd name="adj" fmla="val 37673"/>
            </a:avLst>
          </a:prstGeom>
          <a:solidFill>
            <a:srgbClr val="F79908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5" name="AutoShape 18">
            <a:extLst>
              <a:ext uri="{FF2B5EF4-FFF2-40B4-BE49-F238E27FC236}">
                <a16:creationId xmlns:a16="http://schemas.microsoft.com/office/drawing/2014/main" id="{9384508C-5B6B-429D-9293-F45DB0F978D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019987" y="1237737"/>
            <a:ext cx="264932" cy="1948657"/>
          </a:xfrm>
          <a:prstGeom prst="can">
            <a:avLst>
              <a:gd name="adj" fmla="val 37673"/>
            </a:avLst>
          </a:prstGeom>
          <a:solidFill>
            <a:srgbClr val="53DC33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6" name="AutoShape 18">
            <a:extLst>
              <a:ext uri="{FF2B5EF4-FFF2-40B4-BE49-F238E27FC236}">
                <a16:creationId xmlns:a16="http://schemas.microsoft.com/office/drawing/2014/main" id="{208284DD-7558-4E4E-8C31-801B6E5BAE5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38307" y="1137991"/>
            <a:ext cx="180482" cy="2141033"/>
          </a:xfrm>
          <a:prstGeom prst="can">
            <a:avLst>
              <a:gd name="adj" fmla="val 37673"/>
            </a:avLst>
          </a:prstGeom>
          <a:solidFill>
            <a:srgbClr val="F79908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7" name="AutoShape 18">
            <a:extLst>
              <a:ext uri="{FF2B5EF4-FFF2-40B4-BE49-F238E27FC236}">
                <a16:creationId xmlns:a16="http://schemas.microsoft.com/office/drawing/2014/main" id="{BB3F8267-90D5-41CE-B092-07C7CE54D03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56032" y="1852265"/>
            <a:ext cx="104481" cy="699579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29910" y="2090614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67354" y="2075096"/>
            <a:ext cx="688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SDH/VC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787439" y="2090614"/>
            <a:ext cx="905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OTN/</a:t>
            </a:r>
            <a:r>
              <a:rPr lang="en-US" altLang="zh-CN" sz="1200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ODUk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490206" y="2085106"/>
            <a:ext cx="688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SDH/VC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436623" y="2069706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3" name="AutoShape 18">
            <a:extLst>
              <a:ext uri="{FF2B5EF4-FFF2-40B4-BE49-F238E27FC236}">
                <a16:creationId xmlns:a16="http://schemas.microsoft.com/office/drawing/2014/main" id="{BB3F8267-90D5-41CE-B092-07C7CE54D03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271556" y="1633845"/>
            <a:ext cx="110267" cy="1853632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4" name="AutoShape 18">
            <a:extLst>
              <a:ext uri="{FF2B5EF4-FFF2-40B4-BE49-F238E27FC236}">
                <a16:creationId xmlns:a16="http://schemas.microsoft.com/office/drawing/2014/main" id="{208284DD-7558-4E4E-8C31-801B6E5BAE5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446368" y="1950487"/>
            <a:ext cx="187598" cy="1231919"/>
          </a:xfrm>
          <a:prstGeom prst="can">
            <a:avLst>
              <a:gd name="adj" fmla="val 37673"/>
            </a:avLst>
          </a:prstGeom>
          <a:solidFill>
            <a:srgbClr val="F79908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5" name="AutoShape 18">
            <a:extLst>
              <a:ext uri="{FF2B5EF4-FFF2-40B4-BE49-F238E27FC236}">
                <a16:creationId xmlns:a16="http://schemas.microsoft.com/office/drawing/2014/main" id="{9384508C-5B6B-429D-9293-F45DB0F978D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77345" y="926974"/>
            <a:ext cx="264932" cy="3293183"/>
          </a:xfrm>
          <a:prstGeom prst="can">
            <a:avLst>
              <a:gd name="adj" fmla="val 37673"/>
            </a:avLst>
          </a:prstGeom>
          <a:solidFill>
            <a:srgbClr val="53DC33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6" name="AutoShape 18">
            <a:extLst>
              <a:ext uri="{FF2B5EF4-FFF2-40B4-BE49-F238E27FC236}">
                <a16:creationId xmlns:a16="http://schemas.microsoft.com/office/drawing/2014/main" id="{208284DD-7558-4E4E-8C31-801B6E5BAE5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911443" y="2265962"/>
            <a:ext cx="180482" cy="608087"/>
          </a:xfrm>
          <a:prstGeom prst="can">
            <a:avLst>
              <a:gd name="adj" fmla="val 37673"/>
            </a:avLst>
          </a:prstGeom>
          <a:solidFill>
            <a:srgbClr val="F79908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7" name="AutoShape 18">
            <a:extLst>
              <a:ext uri="{FF2B5EF4-FFF2-40B4-BE49-F238E27FC236}">
                <a16:creationId xmlns:a16="http://schemas.microsoft.com/office/drawing/2014/main" id="{BB3F8267-90D5-41CE-B092-07C7CE54D03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10786" y="1771453"/>
            <a:ext cx="104480" cy="1584202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326974" y="2452114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883730" y="2436596"/>
            <a:ext cx="688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SDH/VC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784503" y="2452114"/>
            <a:ext cx="905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OTN/</a:t>
            </a:r>
            <a:r>
              <a:rPr lang="en-US" altLang="zh-CN" sz="1200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ODUk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659099" y="2444073"/>
            <a:ext cx="688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SDH/VC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392627" y="2446606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30725" y="2455514"/>
            <a:ext cx="10567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光收</a:t>
            </a: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+EOS+OTN</a:t>
            </a:r>
            <a:endParaRPr lang="zh-CN" altLang="en-US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30725" y="2792063"/>
            <a:ext cx="11079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MSTP+EOS+OTN</a:t>
            </a:r>
            <a:endParaRPr lang="zh-CN" altLang="en-US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5" name="AutoShape 18">
            <a:extLst>
              <a:ext uri="{FF2B5EF4-FFF2-40B4-BE49-F238E27FC236}">
                <a16:creationId xmlns:a16="http://schemas.microsoft.com/office/drawing/2014/main" id="{BB3F8267-90D5-41CE-B092-07C7CE54D03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252493" y="1964495"/>
            <a:ext cx="110267" cy="1853632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6" name="AutoShape 18">
            <a:extLst>
              <a:ext uri="{FF2B5EF4-FFF2-40B4-BE49-F238E27FC236}">
                <a16:creationId xmlns:a16="http://schemas.microsoft.com/office/drawing/2014/main" id="{208284DD-7558-4E4E-8C31-801B6E5BAE5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890967" y="1744802"/>
            <a:ext cx="187598" cy="2304593"/>
          </a:xfrm>
          <a:prstGeom prst="can">
            <a:avLst>
              <a:gd name="adj" fmla="val 37673"/>
            </a:avLst>
          </a:prstGeom>
          <a:solidFill>
            <a:srgbClr val="F79908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7" name="AutoShape 18">
            <a:extLst>
              <a:ext uri="{FF2B5EF4-FFF2-40B4-BE49-F238E27FC236}">
                <a16:creationId xmlns:a16="http://schemas.microsoft.com/office/drawing/2014/main" id="{9384508C-5B6B-429D-9293-F45DB0F978D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77345" y="1257624"/>
            <a:ext cx="264932" cy="3293183"/>
          </a:xfrm>
          <a:prstGeom prst="can">
            <a:avLst>
              <a:gd name="adj" fmla="val 37673"/>
            </a:avLst>
          </a:prstGeom>
          <a:solidFill>
            <a:srgbClr val="53DC33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8" name="AutoShape 18">
            <a:extLst>
              <a:ext uri="{FF2B5EF4-FFF2-40B4-BE49-F238E27FC236}">
                <a16:creationId xmlns:a16="http://schemas.microsoft.com/office/drawing/2014/main" id="{208284DD-7558-4E4E-8C31-801B6E5BAE5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367824" y="2140232"/>
            <a:ext cx="180482" cy="1520851"/>
          </a:xfrm>
          <a:prstGeom prst="can">
            <a:avLst>
              <a:gd name="adj" fmla="val 37673"/>
            </a:avLst>
          </a:prstGeom>
          <a:solidFill>
            <a:srgbClr val="F79908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9" name="AutoShape 18">
            <a:extLst>
              <a:ext uri="{FF2B5EF4-FFF2-40B4-BE49-F238E27FC236}">
                <a16:creationId xmlns:a16="http://schemas.microsoft.com/office/drawing/2014/main" id="{BB3F8267-90D5-41CE-B092-07C7CE54D03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55987" y="2566369"/>
            <a:ext cx="104481" cy="655673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307911" y="2782765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756386" y="2767246"/>
            <a:ext cx="688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SDH/VC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765440" y="2782765"/>
            <a:ext cx="905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OTN/</a:t>
            </a:r>
            <a:r>
              <a:rPr lang="en-US" altLang="zh-CN" sz="1200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ODUk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710007" y="2781749"/>
            <a:ext cx="6887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SDH/VC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414625" y="2761856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5" name="AutoShape 18">
            <a:extLst>
              <a:ext uri="{FF2B5EF4-FFF2-40B4-BE49-F238E27FC236}">
                <a16:creationId xmlns:a16="http://schemas.microsoft.com/office/drawing/2014/main" id="{BB3F8267-90D5-41CE-B092-07C7CE54D03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263720" y="2325996"/>
            <a:ext cx="110267" cy="1853632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7" name="AutoShape 18">
            <a:extLst>
              <a:ext uri="{FF2B5EF4-FFF2-40B4-BE49-F238E27FC236}">
                <a16:creationId xmlns:a16="http://schemas.microsoft.com/office/drawing/2014/main" id="{9384508C-5B6B-429D-9293-F45DB0F978D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91897" y="1062355"/>
            <a:ext cx="264932" cy="4406723"/>
          </a:xfrm>
          <a:prstGeom prst="can">
            <a:avLst>
              <a:gd name="adj" fmla="val 37673"/>
            </a:avLst>
          </a:prstGeom>
          <a:solidFill>
            <a:srgbClr val="53DC33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9" name="AutoShape 18">
            <a:extLst>
              <a:ext uri="{FF2B5EF4-FFF2-40B4-BE49-F238E27FC236}">
                <a16:creationId xmlns:a16="http://schemas.microsoft.com/office/drawing/2014/main" id="{BB3F8267-90D5-41CE-B092-07C7CE54D03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02951" y="2463604"/>
            <a:ext cx="104480" cy="1584202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319139" y="3144265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776668" y="3144265"/>
            <a:ext cx="905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OTN/</a:t>
            </a:r>
            <a:r>
              <a:rPr lang="en-US" altLang="zh-CN" sz="1200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ODUk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8384791" y="313875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22890" y="3147665"/>
            <a:ext cx="7681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光收</a:t>
            </a: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+OTN</a:t>
            </a:r>
            <a:endParaRPr lang="zh-CN" altLang="en-US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6" name="AutoShape 18">
            <a:extLst>
              <a:ext uri="{FF2B5EF4-FFF2-40B4-BE49-F238E27FC236}">
                <a16:creationId xmlns:a16="http://schemas.microsoft.com/office/drawing/2014/main" id="{BB3F8267-90D5-41CE-B092-07C7CE54D03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282278" y="2694297"/>
            <a:ext cx="110267" cy="1853632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7" name="AutoShape 18">
            <a:extLst>
              <a:ext uri="{FF2B5EF4-FFF2-40B4-BE49-F238E27FC236}">
                <a16:creationId xmlns:a16="http://schemas.microsoft.com/office/drawing/2014/main" id="{9384508C-5B6B-429D-9293-F45DB0F978D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27807" y="423942"/>
            <a:ext cx="264932" cy="6420160"/>
          </a:xfrm>
          <a:prstGeom prst="can">
            <a:avLst>
              <a:gd name="adj" fmla="val 37673"/>
            </a:avLst>
          </a:prstGeom>
          <a:solidFill>
            <a:srgbClr val="53DC33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8" name="AutoShape 18">
            <a:extLst>
              <a:ext uri="{FF2B5EF4-FFF2-40B4-BE49-F238E27FC236}">
                <a16:creationId xmlns:a16="http://schemas.microsoft.com/office/drawing/2014/main" id="{BB3F8267-90D5-41CE-B092-07C7CE54D03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89930" y="3300327"/>
            <a:ext cx="104481" cy="647360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326037" y="3512566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795226" y="3512566"/>
            <a:ext cx="905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OTN/</a:t>
            </a:r>
            <a:r>
              <a:rPr lang="en-US" altLang="zh-CN" sz="1200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ODUk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392626" y="3494155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41448" y="3515966"/>
            <a:ext cx="101502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终端</a:t>
            </a: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+OTN</a:t>
            </a:r>
            <a:endParaRPr lang="zh-CN" altLang="en-US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322890" y="3839816"/>
            <a:ext cx="9893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终端</a:t>
            </a: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+EOS</a:t>
            </a:r>
            <a:endParaRPr lang="zh-CN" altLang="en-US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0" name="AutoShape 18">
            <a:extLst>
              <a:ext uri="{FF2B5EF4-FFF2-40B4-BE49-F238E27FC236}">
                <a16:creationId xmlns:a16="http://schemas.microsoft.com/office/drawing/2014/main" id="{BB3F8267-90D5-41CE-B092-07C7CE54D03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994842" y="3301167"/>
            <a:ext cx="110267" cy="1335654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1" name="AutoShape 18">
            <a:extLst>
              <a:ext uri="{FF2B5EF4-FFF2-40B4-BE49-F238E27FC236}">
                <a16:creationId xmlns:a16="http://schemas.microsoft.com/office/drawing/2014/main" id="{208284DD-7558-4E4E-8C31-801B6E5BAE5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14887" y="3592518"/>
            <a:ext cx="187598" cy="764531"/>
          </a:xfrm>
          <a:prstGeom prst="can">
            <a:avLst>
              <a:gd name="adj" fmla="val 37673"/>
            </a:avLst>
          </a:prstGeom>
          <a:solidFill>
            <a:srgbClr val="F79908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309249" y="3860448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827162" y="3860961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SDH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121" name="直接连接符 120"/>
          <p:cNvCxnSpPr/>
          <p:nvPr/>
        </p:nvCxnSpPr>
        <p:spPr>
          <a:xfrm>
            <a:off x="1546665" y="948646"/>
            <a:ext cx="0" cy="339729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>
            <a:off x="2250474" y="948896"/>
            <a:ext cx="0" cy="339729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5" name="直接连接符 124"/>
          <p:cNvCxnSpPr/>
          <p:nvPr/>
        </p:nvCxnSpPr>
        <p:spPr>
          <a:xfrm>
            <a:off x="2924208" y="948896"/>
            <a:ext cx="0" cy="339729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6" name="直接连接符 125"/>
          <p:cNvCxnSpPr/>
          <p:nvPr/>
        </p:nvCxnSpPr>
        <p:spPr>
          <a:xfrm>
            <a:off x="3490958" y="948896"/>
            <a:ext cx="0" cy="339729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/>
        </p:nvCxnSpPr>
        <p:spPr>
          <a:xfrm>
            <a:off x="4178125" y="945084"/>
            <a:ext cx="0" cy="339729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8" name="直接连接符 127"/>
          <p:cNvCxnSpPr/>
          <p:nvPr/>
        </p:nvCxnSpPr>
        <p:spPr>
          <a:xfrm>
            <a:off x="6120265" y="948896"/>
            <a:ext cx="0" cy="339729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9" name="直接连接符 128"/>
          <p:cNvCxnSpPr/>
          <p:nvPr/>
        </p:nvCxnSpPr>
        <p:spPr>
          <a:xfrm>
            <a:off x="6696503" y="948896"/>
            <a:ext cx="0" cy="339729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0" name="直接连接符 129"/>
          <p:cNvCxnSpPr/>
          <p:nvPr/>
        </p:nvCxnSpPr>
        <p:spPr>
          <a:xfrm>
            <a:off x="7305727" y="945084"/>
            <a:ext cx="0" cy="339729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1" name="直接连接符 130"/>
          <p:cNvCxnSpPr/>
          <p:nvPr/>
        </p:nvCxnSpPr>
        <p:spPr>
          <a:xfrm>
            <a:off x="7849616" y="945084"/>
            <a:ext cx="0" cy="339729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2" name="直接连接符 131"/>
          <p:cNvCxnSpPr/>
          <p:nvPr/>
        </p:nvCxnSpPr>
        <p:spPr>
          <a:xfrm>
            <a:off x="8510567" y="948896"/>
            <a:ext cx="0" cy="339729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3" name="AutoShape 18">
            <a:extLst>
              <a:ext uri="{FF2B5EF4-FFF2-40B4-BE49-F238E27FC236}">
                <a16:creationId xmlns:a16="http://schemas.microsoft.com/office/drawing/2014/main" id="{9384508C-5B6B-429D-9293-F45DB0F978D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458486" y="3607212"/>
            <a:ext cx="264932" cy="731826"/>
          </a:xfrm>
          <a:prstGeom prst="can">
            <a:avLst>
              <a:gd name="adj" fmla="val 37673"/>
            </a:avLst>
          </a:prstGeom>
          <a:solidFill>
            <a:srgbClr val="53DC33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6" name="AutoShape 18">
            <a:extLst>
              <a:ext uri="{FF2B5EF4-FFF2-40B4-BE49-F238E27FC236}">
                <a16:creationId xmlns:a16="http://schemas.microsoft.com/office/drawing/2014/main" id="{208284DD-7558-4E4E-8C31-801B6E5BAE5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11605" y="3653110"/>
            <a:ext cx="187598" cy="643349"/>
          </a:xfrm>
          <a:prstGeom prst="can">
            <a:avLst>
              <a:gd name="adj" fmla="val 37673"/>
            </a:avLst>
          </a:prstGeom>
          <a:solidFill>
            <a:srgbClr val="F79908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969566" y="3849558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SDH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8" name="AutoShape 18">
            <a:extLst>
              <a:ext uri="{FF2B5EF4-FFF2-40B4-BE49-F238E27FC236}">
                <a16:creationId xmlns:a16="http://schemas.microsoft.com/office/drawing/2014/main" id="{9384508C-5B6B-429D-9293-F45DB0F978D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968884" y="2316838"/>
            <a:ext cx="264932" cy="3310103"/>
          </a:xfrm>
          <a:prstGeom prst="can">
            <a:avLst>
              <a:gd name="adj" fmla="val 37673"/>
            </a:avLst>
          </a:prstGeom>
          <a:solidFill>
            <a:srgbClr val="53DC33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9" name="AutoShape 18">
            <a:extLst>
              <a:ext uri="{FF2B5EF4-FFF2-40B4-BE49-F238E27FC236}">
                <a16:creationId xmlns:a16="http://schemas.microsoft.com/office/drawing/2014/main" id="{208284DD-7558-4E4E-8C31-801B6E5BAE5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912251" y="3656665"/>
            <a:ext cx="187598" cy="643349"/>
          </a:xfrm>
          <a:prstGeom prst="can">
            <a:avLst>
              <a:gd name="adj" fmla="val 37673"/>
            </a:avLst>
          </a:prstGeom>
          <a:solidFill>
            <a:srgbClr val="F79908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770212" y="3853114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SDH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2" name="AutoShape 18">
            <a:extLst>
              <a:ext uri="{FF2B5EF4-FFF2-40B4-BE49-F238E27FC236}">
                <a16:creationId xmlns:a16="http://schemas.microsoft.com/office/drawing/2014/main" id="{9384508C-5B6B-429D-9293-F45DB0F978D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443445" y="3635550"/>
            <a:ext cx="264932" cy="692703"/>
          </a:xfrm>
          <a:prstGeom prst="can">
            <a:avLst>
              <a:gd name="adj" fmla="val 37673"/>
            </a:avLst>
          </a:prstGeom>
          <a:solidFill>
            <a:srgbClr val="53DC33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3" name="AutoShape 18">
            <a:extLst>
              <a:ext uri="{FF2B5EF4-FFF2-40B4-BE49-F238E27FC236}">
                <a16:creationId xmlns:a16="http://schemas.microsoft.com/office/drawing/2014/main" id="{208284DD-7558-4E4E-8C31-801B6E5BAE5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977621" y="3775849"/>
            <a:ext cx="180482" cy="404984"/>
          </a:xfrm>
          <a:prstGeom prst="can">
            <a:avLst>
              <a:gd name="adj" fmla="val 37673"/>
            </a:avLst>
          </a:prstGeom>
          <a:solidFill>
            <a:srgbClr val="F79908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4" name="AutoShape 18">
            <a:extLst>
              <a:ext uri="{FF2B5EF4-FFF2-40B4-BE49-F238E27FC236}">
                <a16:creationId xmlns:a16="http://schemas.microsoft.com/office/drawing/2014/main" id="{BB3F8267-90D5-41CE-B092-07C7CE54D03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75706" y="3662433"/>
            <a:ext cx="104481" cy="618911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833840" y="3849558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SDH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415963" y="383953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4806501" y="3842037"/>
            <a:ext cx="905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OTN/</a:t>
            </a:r>
            <a:r>
              <a:rPr lang="en-US" altLang="zh-CN" sz="1200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ODUk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348688" y="3848387"/>
            <a:ext cx="463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7342496" y="3854944"/>
            <a:ext cx="463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4" name="椭圆 143"/>
          <p:cNvSpPr/>
          <p:nvPr/>
        </p:nvSpPr>
        <p:spPr>
          <a:xfrm>
            <a:off x="125548" y="1763363"/>
            <a:ext cx="215900" cy="2096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5" name="椭圆 144"/>
          <p:cNvSpPr/>
          <p:nvPr/>
        </p:nvSpPr>
        <p:spPr>
          <a:xfrm>
            <a:off x="117742" y="2112738"/>
            <a:ext cx="215900" cy="2096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6" name="椭圆 145"/>
          <p:cNvSpPr/>
          <p:nvPr/>
        </p:nvSpPr>
        <p:spPr>
          <a:xfrm>
            <a:off x="124092" y="2474238"/>
            <a:ext cx="215900" cy="2096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7" name="椭圆 146"/>
          <p:cNvSpPr/>
          <p:nvPr/>
        </p:nvSpPr>
        <p:spPr>
          <a:xfrm>
            <a:off x="117742" y="2813229"/>
            <a:ext cx="215900" cy="2096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8" name="椭圆 147"/>
          <p:cNvSpPr/>
          <p:nvPr/>
        </p:nvSpPr>
        <p:spPr>
          <a:xfrm>
            <a:off x="136823" y="3160883"/>
            <a:ext cx="215900" cy="2096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9" name="椭圆 148"/>
          <p:cNvSpPr/>
          <p:nvPr/>
        </p:nvSpPr>
        <p:spPr>
          <a:xfrm>
            <a:off x="136823" y="3511633"/>
            <a:ext cx="215900" cy="2096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0" name="椭圆 149"/>
          <p:cNvSpPr/>
          <p:nvPr/>
        </p:nvSpPr>
        <p:spPr>
          <a:xfrm>
            <a:off x="136823" y="3849435"/>
            <a:ext cx="215900" cy="2096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136823" y="1748093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050" b="1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1</a:t>
            </a:r>
            <a:endParaRPr lang="zh-CN" altLang="en-US" sz="1050" b="1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133638" y="2104710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050" b="1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2</a:t>
            </a:r>
            <a:endParaRPr lang="zh-CN" altLang="en-US" sz="1050" b="1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29983" y="2459678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050" b="1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3</a:t>
            </a:r>
            <a:endParaRPr lang="zh-CN" altLang="en-US" sz="1050" b="1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129983" y="2805849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050" b="1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4</a:t>
            </a:r>
            <a:endParaRPr lang="zh-CN" altLang="en-US" sz="1050" b="1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145694" y="3147665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050" b="1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5</a:t>
            </a:r>
            <a:endParaRPr lang="zh-CN" altLang="en-US" sz="1050" b="1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145694" y="3490467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050" b="1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6</a:t>
            </a:r>
            <a:endParaRPr lang="zh-CN" altLang="en-US" sz="1050" b="1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145694" y="3828269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050" b="1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7</a:t>
            </a:r>
            <a:endParaRPr lang="zh-CN" altLang="en-US" sz="1050" b="1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58" name="TextBox 37"/>
          <p:cNvSpPr txBox="1"/>
          <p:nvPr/>
        </p:nvSpPr>
        <p:spPr>
          <a:xfrm>
            <a:off x="237152" y="4209183"/>
            <a:ext cx="8574843" cy="9002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3" indent="-285743" defTabSz="685800">
              <a:buFont typeface="Wingdings" pitchFamily="2" charset="2"/>
              <a:buChar char="Ø"/>
              <a:defRPr/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1,2</a:t>
            </a: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是现有专线方式（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UNI</a:t>
            </a: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对接），方式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3,4</a:t>
            </a: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1,2</a:t>
            </a: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的差别只是上联从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SDH</a:t>
            </a: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改为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OTN</a:t>
            </a: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NNI</a:t>
            </a: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对接）。技术差别不大，但目前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NNI</a:t>
            </a: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对接受大厂互通的抵制，现网还没有成功部署案例。</a:t>
            </a:r>
            <a:endParaRPr lang="en-US" altLang="zh-CN" sz="10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43" indent="-285743" defTabSz="685800">
              <a:buFont typeface="Wingdings" pitchFamily="2" charset="2"/>
              <a:buChar char="Ø"/>
              <a:defRPr/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是将以太网直接映射到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ODU0</a:t>
            </a: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，将占用大网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1.25G</a:t>
            </a: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的传输资源，适用于高带宽专线。方式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成本更低，方式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可以实现端到端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OTN</a:t>
            </a:r>
          </a:p>
          <a:p>
            <a:pPr marL="285743" indent="-285743" defTabSz="685800">
              <a:buFont typeface="Wingdings" pitchFamily="2" charset="2"/>
              <a:buChar char="Ø"/>
              <a:defRPr/>
            </a:pP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在远端对专线先进行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EOS</a:t>
            </a: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封装，再进行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OTN</a:t>
            </a: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封装，优势是可以封装多路硬隔离的专线，而且在局端通过对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SDH</a:t>
            </a: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的精细化调度大大节省大网传输资源。但该方式跟方式</a:t>
            </a:r>
            <a:r>
              <a:rPr lang="en-US" altLang="zh-CN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05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相比没有技术优势</a:t>
            </a:r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DE02CBD5-970A-4A78-B186-123B58A22D51}"/>
              </a:ext>
            </a:extLst>
          </p:cNvPr>
          <p:cNvSpPr/>
          <p:nvPr/>
        </p:nvSpPr>
        <p:spPr>
          <a:xfrm>
            <a:off x="82648" y="2383311"/>
            <a:ext cx="8855198" cy="358253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srgbClr val="F79646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4" name="矩形: 圆角 133">
            <a:extLst>
              <a:ext uri="{FF2B5EF4-FFF2-40B4-BE49-F238E27FC236}">
                <a16:creationId xmlns:a16="http://schemas.microsoft.com/office/drawing/2014/main" id="{77DA4633-F461-4C37-A39D-1B89B3DBDF03}"/>
              </a:ext>
            </a:extLst>
          </p:cNvPr>
          <p:cNvSpPr/>
          <p:nvPr/>
        </p:nvSpPr>
        <p:spPr>
          <a:xfrm>
            <a:off x="82648" y="3462430"/>
            <a:ext cx="8855198" cy="346508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srgbClr val="F79646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5061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87A2C9-D0A1-45AF-8D62-2852D14F7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带宽承载关系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0055EE3-55EF-4B60-B5E9-9DE373974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568069"/>
              </p:ext>
            </p:extLst>
          </p:nvPr>
        </p:nvGraphicFramePr>
        <p:xfrm>
          <a:off x="245082" y="1303040"/>
          <a:ext cx="8660524" cy="12687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58284">
                  <a:extLst>
                    <a:ext uri="{9D8B030D-6E8A-4147-A177-3AD203B41FA5}">
                      <a16:colId xmlns:a16="http://schemas.microsoft.com/office/drawing/2014/main" val="2288567693"/>
                    </a:ext>
                  </a:extLst>
                </a:gridCol>
                <a:gridCol w="793569">
                  <a:extLst>
                    <a:ext uri="{9D8B030D-6E8A-4147-A177-3AD203B41FA5}">
                      <a16:colId xmlns:a16="http://schemas.microsoft.com/office/drawing/2014/main" val="3869979971"/>
                    </a:ext>
                  </a:extLst>
                </a:gridCol>
                <a:gridCol w="832757">
                  <a:extLst>
                    <a:ext uri="{9D8B030D-6E8A-4147-A177-3AD203B41FA5}">
                      <a16:colId xmlns:a16="http://schemas.microsoft.com/office/drawing/2014/main" val="1277922707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891941333"/>
                    </a:ext>
                  </a:extLst>
                </a:gridCol>
                <a:gridCol w="1263831">
                  <a:extLst>
                    <a:ext uri="{9D8B030D-6E8A-4147-A177-3AD203B41FA5}">
                      <a16:colId xmlns:a16="http://schemas.microsoft.com/office/drawing/2014/main" val="3878652300"/>
                    </a:ext>
                  </a:extLst>
                </a:gridCol>
                <a:gridCol w="1214846">
                  <a:extLst>
                    <a:ext uri="{9D8B030D-6E8A-4147-A177-3AD203B41FA5}">
                      <a16:colId xmlns:a16="http://schemas.microsoft.com/office/drawing/2014/main" val="1991103829"/>
                    </a:ext>
                  </a:extLst>
                </a:gridCol>
                <a:gridCol w="1910444">
                  <a:extLst>
                    <a:ext uri="{9D8B030D-6E8A-4147-A177-3AD203B41FA5}">
                      <a16:colId xmlns:a16="http://schemas.microsoft.com/office/drawing/2014/main" val="3575730378"/>
                    </a:ext>
                  </a:extLst>
                </a:gridCol>
                <a:gridCol w="1195253">
                  <a:extLst>
                    <a:ext uri="{9D8B030D-6E8A-4147-A177-3AD203B41FA5}">
                      <a16:colId xmlns:a16="http://schemas.microsoft.com/office/drawing/2014/main" val="3037359559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交叉颗粒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STM-1</a:t>
                      </a:r>
                    </a:p>
                    <a:p>
                      <a:pPr algn="ctr"/>
                      <a:r>
                        <a:rPr lang="zh-CN" altLang="en-US" sz="1200" dirty="0"/>
                        <a:t>最大带宽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STM-4</a:t>
                      </a:r>
                    </a:p>
                    <a:p>
                      <a:pPr algn="ctr"/>
                      <a:r>
                        <a:rPr lang="zh-CN" altLang="en-US" sz="1200" dirty="0"/>
                        <a:t>最大带宽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STM-16</a:t>
                      </a:r>
                    </a:p>
                    <a:p>
                      <a:pPr algn="ctr"/>
                      <a:r>
                        <a:rPr lang="zh-CN" altLang="en-US" sz="1200" dirty="0"/>
                        <a:t>最大带宽</a:t>
                      </a:r>
                      <a:endParaRPr lang="en-US" altLang="zh-CN" sz="12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EOS-8FX</a:t>
                      </a:r>
                      <a:r>
                        <a:rPr lang="zh-CN" altLang="en-US" sz="1200" dirty="0"/>
                        <a:t>平均带宽和最大带宽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DMD-8GE</a:t>
                      </a:r>
                      <a:r>
                        <a:rPr lang="zh-CN" altLang="en-US" sz="1200" dirty="0"/>
                        <a:t>平均带宽和最大带宽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OMU2G5</a:t>
                      </a:r>
                      <a:r>
                        <a:rPr lang="zh-CN" altLang="en-US" sz="1200" dirty="0"/>
                        <a:t>整框平均带宽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OTN</a:t>
                      </a:r>
                      <a:r>
                        <a:rPr lang="zh-CN" altLang="en-US" sz="1200" dirty="0"/>
                        <a:t>板卡整框平均带宽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2916124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VC12</a:t>
                      </a:r>
                      <a:endParaRPr lang="zh-CN" alt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126M</a:t>
                      </a:r>
                      <a:endParaRPr lang="zh-CN" alt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504M</a:t>
                      </a:r>
                      <a:endParaRPr lang="zh-CN" alt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2016M</a:t>
                      </a:r>
                      <a:endParaRPr lang="zh-CN" alt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32M/100M</a:t>
                      </a:r>
                      <a:endParaRPr lang="zh-CN" alt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63M/600M</a:t>
                      </a:r>
                      <a:endParaRPr lang="zh-CN" alt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622</a:t>
                      </a:r>
                      <a:r>
                        <a:rPr lang="zh-CN" altLang="en-US" sz="1000" dirty="0"/>
                        <a:t>槽：</a:t>
                      </a:r>
                      <a:r>
                        <a:rPr lang="en-US" altLang="zh-CN" sz="1000" dirty="0"/>
                        <a:t>63M</a:t>
                      </a:r>
                      <a:r>
                        <a:rPr lang="zh-CN" altLang="en-US" sz="1000" dirty="0"/>
                        <a:t>、</a:t>
                      </a:r>
                      <a:r>
                        <a:rPr lang="en-US" altLang="zh-CN" sz="1000" dirty="0"/>
                        <a:t>2.5G</a:t>
                      </a:r>
                      <a:r>
                        <a:rPr lang="zh-CN" altLang="en-US" sz="1000" dirty="0"/>
                        <a:t>槽：</a:t>
                      </a:r>
                      <a:r>
                        <a:rPr lang="en-US" altLang="zh-CN" sz="1000" dirty="0"/>
                        <a:t>126M</a:t>
                      </a:r>
                      <a:endParaRPr lang="zh-CN" alt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25M</a:t>
                      </a:r>
                      <a:endParaRPr lang="zh-CN" altLang="en-US" sz="10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21489602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VC3</a:t>
                      </a:r>
                      <a:endParaRPr lang="zh-CN" alt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144M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576M</a:t>
                      </a:r>
                      <a:endParaRPr lang="zh-CN" alt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2310M</a:t>
                      </a:r>
                      <a:endParaRPr lang="zh-CN" alt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-</a:t>
                      </a:r>
                      <a:endParaRPr lang="zh-CN" alt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72M/600M</a:t>
                      </a:r>
                      <a:endParaRPr lang="zh-CN" alt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622</a:t>
                      </a:r>
                      <a:r>
                        <a:rPr lang="zh-CN" altLang="en-US" sz="1000" dirty="0"/>
                        <a:t>槽：</a:t>
                      </a:r>
                      <a:r>
                        <a:rPr lang="en-US" altLang="zh-CN" sz="1000" dirty="0"/>
                        <a:t>72M</a:t>
                      </a:r>
                      <a:r>
                        <a:rPr lang="zh-CN" altLang="en-US" sz="1000" dirty="0"/>
                        <a:t>、</a:t>
                      </a:r>
                      <a:r>
                        <a:rPr lang="en-US" altLang="zh-CN" sz="1000" dirty="0"/>
                        <a:t>2.5G</a:t>
                      </a:r>
                      <a:r>
                        <a:rPr lang="zh-CN" altLang="en-US" sz="1000" dirty="0"/>
                        <a:t>槽：</a:t>
                      </a:r>
                      <a:r>
                        <a:rPr lang="en-US" altLang="zh-CN" sz="1000" dirty="0"/>
                        <a:t>144M</a:t>
                      </a:r>
                      <a:endParaRPr lang="zh-CN" alt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26M</a:t>
                      </a:r>
                      <a:endParaRPr lang="zh-CN" altLang="en-US" sz="10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9698078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VC4</a:t>
                      </a:r>
                      <a:endParaRPr lang="zh-CN" alt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150M</a:t>
                      </a:r>
                      <a:endParaRPr lang="zh-CN" alt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600M</a:t>
                      </a:r>
                      <a:endParaRPr lang="zh-CN" alt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2400M</a:t>
                      </a:r>
                      <a:endParaRPr lang="zh-CN" alt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-</a:t>
                      </a:r>
                      <a:endParaRPr lang="zh-CN" alt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75M/600M</a:t>
                      </a:r>
                      <a:endParaRPr lang="zh-CN" alt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00" dirty="0"/>
                        <a:t>622</a:t>
                      </a:r>
                      <a:r>
                        <a:rPr lang="zh-CN" altLang="en-US" sz="1000" dirty="0"/>
                        <a:t>槽：</a:t>
                      </a:r>
                      <a:r>
                        <a:rPr lang="en-US" altLang="zh-CN" sz="1000" dirty="0"/>
                        <a:t>75M</a:t>
                      </a:r>
                      <a:r>
                        <a:rPr lang="zh-CN" altLang="en-US" sz="1000" dirty="0"/>
                        <a:t>、</a:t>
                      </a:r>
                      <a:r>
                        <a:rPr lang="en-US" altLang="zh-CN" sz="1000" dirty="0"/>
                        <a:t>2.5G</a:t>
                      </a:r>
                      <a:r>
                        <a:rPr lang="zh-CN" altLang="en-US" sz="1000" dirty="0"/>
                        <a:t>槽：</a:t>
                      </a:r>
                      <a:r>
                        <a:rPr lang="en-US" altLang="zh-CN" sz="1000" dirty="0"/>
                        <a:t>150M</a:t>
                      </a:r>
                      <a:endParaRPr lang="zh-CN" alt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dirty="0"/>
                        <a:t>30M</a:t>
                      </a:r>
                      <a:endParaRPr lang="zh-CN" altLang="en-US" sz="10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98569877"/>
                  </a:ext>
                </a:extLst>
              </a:tr>
            </a:tbl>
          </a:graphicData>
        </a:graphic>
      </p:graphicFrame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40386672-0E64-43A8-994F-F569956FC22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5081" y="3895214"/>
          <a:ext cx="2816171" cy="1112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3203">
                  <a:extLst>
                    <a:ext uri="{9D8B030D-6E8A-4147-A177-3AD203B41FA5}">
                      <a16:colId xmlns:a16="http://schemas.microsoft.com/office/drawing/2014/main" val="3970613149"/>
                    </a:ext>
                  </a:extLst>
                </a:gridCol>
                <a:gridCol w="747656">
                  <a:extLst>
                    <a:ext uri="{9D8B030D-6E8A-4147-A177-3AD203B41FA5}">
                      <a16:colId xmlns:a16="http://schemas.microsoft.com/office/drawing/2014/main" val="485360692"/>
                    </a:ext>
                  </a:extLst>
                </a:gridCol>
                <a:gridCol w="747656">
                  <a:extLst>
                    <a:ext uri="{9D8B030D-6E8A-4147-A177-3AD203B41FA5}">
                      <a16:colId xmlns:a16="http://schemas.microsoft.com/office/drawing/2014/main" val="2913885990"/>
                    </a:ext>
                  </a:extLst>
                </a:gridCol>
                <a:gridCol w="747656">
                  <a:extLst>
                    <a:ext uri="{9D8B030D-6E8A-4147-A177-3AD203B41FA5}">
                      <a16:colId xmlns:a16="http://schemas.microsoft.com/office/drawing/2014/main" val="225586834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zh-CN" altLang="en-US" sz="1200" kern="1200" dirty="0"/>
                        <a:t>颗粒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zh-CN" altLang="en-US" sz="1200" kern="1200" dirty="0"/>
                        <a:t>上联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zh-CN" altLang="en-US" sz="1200" kern="1200" dirty="0"/>
                        <a:t>背板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2:8</a:t>
                      </a:r>
                      <a:r>
                        <a:rPr lang="zh-CN" alt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收敛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939896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200" kern="1200" dirty="0"/>
                        <a:t>ODU0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200" kern="1200" dirty="0"/>
                        <a:t>10 OTU2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200" kern="1200" dirty="0">
                          <a:solidFill>
                            <a:srgbClr val="FF0066"/>
                          </a:solidFill>
                        </a:rPr>
                        <a:t>1</a:t>
                      </a:r>
                      <a:r>
                        <a:rPr lang="zh-CN" altLang="en-US" sz="1200" kern="1200" dirty="0">
                          <a:solidFill>
                            <a:srgbClr val="FF0066"/>
                          </a:solidFill>
                        </a:rPr>
                        <a:t>*</a:t>
                      </a:r>
                      <a:r>
                        <a:rPr lang="en-US" altLang="zh-CN" sz="1200" kern="1200" dirty="0">
                          <a:solidFill>
                            <a:srgbClr val="FF0066"/>
                          </a:solidFill>
                        </a:rPr>
                        <a:t>ODU2</a:t>
                      </a:r>
                      <a:endParaRPr lang="zh-CN" altLang="en-US" sz="1200" b="1" kern="1200" dirty="0">
                        <a:solidFill>
                          <a:srgbClr val="FF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200" kern="1200" dirty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200" kern="1200" dirty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200" kern="1200" dirty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GE</a:t>
                      </a:r>
                      <a:endParaRPr lang="zh-CN" altLang="en-US" sz="1200" kern="1200" dirty="0">
                        <a:solidFill>
                          <a:srgbClr val="FF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7952741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200" kern="1200" dirty="0"/>
                        <a:t>ODU1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200" kern="1200" dirty="0"/>
                        <a:t>20 OTU2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200" kern="1200" dirty="0">
                          <a:solidFill>
                            <a:srgbClr val="FF0066"/>
                          </a:solidFill>
                        </a:rPr>
                        <a:t>2</a:t>
                      </a:r>
                      <a:r>
                        <a:rPr lang="zh-CN" altLang="en-US" sz="1200" kern="1200" dirty="0">
                          <a:solidFill>
                            <a:srgbClr val="FF0066"/>
                          </a:solidFill>
                        </a:rPr>
                        <a:t>*</a:t>
                      </a:r>
                      <a:r>
                        <a:rPr lang="en-US" altLang="zh-CN" sz="1200" kern="1200" dirty="0">
                          <a:solidFill>
                            <a:srgbClr val="FF0066"/>
                          </a:solidFill>
                        </a:rPr>
                        <a:t>OUD2</a:t>
                      </a:r>
                      <a:endParaRPr lang="zh-CN" altLang="en-US" sz="1200" b="1" kern="1200" dirty="0">
                        <a:solidFill>
                          <a:srgbClr val="FF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200" kern="1200" dirty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200" kern="1200" dirty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200" kern="1200" dirty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GE</a:t>
                      </a:r>
                      <a:endParaRPr lang="zh-CN" altLang="en-US" sz="1200" kern="1200" dirty="0">
                        <a:solidFill>
                          <a:srgbClr val="FF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5508509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200" kern="1200" dirty="0"/>
                        <a:t>ODU2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200" kern="1200" dirty="0"/>
                        <a:t>80 OTU2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200" kern="1200" dirty="0">
                          <a:solidFill>
                            <a:srgbClr val="FF0066"/>
                          </a:solidFill>
                        </a:rPr>
                        <a:t>8</a:t>
                      </a:r>
                      <a:r>
                        <a:rPr lang="zh-CN" altLang="en-US" sz="1200" kern="1200" dirty="0">
                          <a:solidFill>
                            <a:srgbClr val="FF0066"/>
                          </a:solidFill>
                        </a:rPr>
                        <a:t>*</a:t>
                      </a:r>
                      <a:r>
                        <a:rPr lang="en-US" altLang="zh-CN" sz="1200" kern="1200" dirty="0">
                          <a:solidFill>
                            <a:srgbClr val="FF0066"/>
                          </a:solidFill>
                        </a:rPr>
                        <a:t>ODU2</a:t>
                      </a:r>
                      <a:endParaRPr lang="zh-CN" altLang="en-US" sz="1200" b="1" kern="1200" dirty="0">
                        <a:solidFill>
                          <a:srgbClr val="FF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1219170" rtl="0" eaLnBrk="1" latinLnBrk="0" hangingPunct="1"/>
                      <a:r>
                        <a:rPr lang="en-US" altLang="zh-CN" sz="1200" kern="1200" dirty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200" kern="1200" dirty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en-US" altLang="zh-CN" sz="1200" kern="1200" dirty="0">
                          <a:solidFill>
                            <a:srgbClr val="FF0066"/>
                          </a:solidFill>
                          <a:latin typeface="+mn-lt"/>
                          <a:ea typeface="+mn-ea"/>
                          <a:cs typeface="+mn-cs"/>
                        </a:rPr>
                        <a:t>10G</a:t>
                      </a:r>
                      <a:endParaRPr lang="zh-CN" altLang="en-US" sz="1200" kern="1200" dirty="0">
                        <a:solidFill>
                          <a:srgbClr val="FF0066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88468914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6DAFF676-7D2F-4AB2-A557-9BEEE151708B}"/>
              </a:ext>
            </a:extLst>
          </p:cNvPr>
          <p:cNvSpPr txBox="1"/>
          <p:nvPr/>
        </p:nvSpPr>
        <p:spPr>
          <a:xfrm>
            <a:off x="245082" y="2689631"/>
            <a:ext cx="8660524" cy="866904"/>
          </a:xfrm>
          <a:prstGeom prst="rect">
            <a:avLst/>
          </a:prstGeom>
          <a:noFill/>
          <a:ln w="63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57175" indent="-257175" defTabSz="685800">
              <a:spcAft>
                <a:spcPts val="450"/>
              </a:spcAft>
              <a:buFont typeface="+mj-lt"/>
              <a:buAutoNum type="arabicPeriod"/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由上表可以分析出若不考虑收敛和现实带宽需求受限于上联限制，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OMU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环境下最大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150M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带宽；但通过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上联后背板可通过的业务带宽在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左右，全框收敛比较大；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marL="257175" indent="-257175" defTabSz="685800">
              <a:spcAft>
                <a:spcPts val="450"/>
              </a:spcAft>
              <a:buFont typeface="+mj-lt"/>
              <a:buAutoNum type="arabicPeriod"/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从实际业务需求上看目前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80%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以上都是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以下的带宽业务；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80%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的端口只占了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20%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的带宽，所以剩余带宽在剩余端口上平均带宽为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120M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marL="257175" indent="-257175" defTabSz="685800">
              <a:spcAft>
                <a:spcPts val="450"/>
              </a:spcAft>
              <a:buFont typeface="+mj-lt"/>
              <a:buAutoNum type="arabicPeriod"/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从客户对带宽的理解上看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以下的业务通过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SDH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接入，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以上业务通过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接入，目前的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120M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显得上联带宽不足；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739ADC7-6210-41CE-80D1-05E7CF366874}"/>
              </a:ext>
            </a:extLst>
          </p:cNvPr>
          <p:cNvSpPr txBox="1"/>
          <p:nvPr/>
        </p:nvSpPr>
        <p:spPr>
          <a:xfrm>
            <a:off x="3309731" y="3895214"/>
            <a:ext cx="5587964" cy="1131079"/>
          </a:xfrm>
          <a:prstGeom prst="rect">
            <a:avLst/>
          </a:prstGeom>
          <a:noFill/>
          <a:ln w="63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257175" indent="-257175" defTabSz="685800">
              <a:spcAft>
                <a:spcPts val="900"/>
              </a:spcAft>
              <a:buFont typeface="+mj-lt"/>
              <a:buAutoNum type="arabicPeriod"/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业务部分客户需求是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EOO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，那么通道及业务是必须，通过带宽和上联分析，若下行为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OTU1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接口承载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ODU0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的业务，背板也需要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10GE ODU2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marL="257175" indent="-257175" defTabSz="685800">
              <a:spcAft>
                <a:spcPts val="900"/>
              </a:spcAft>
              <a:buFont typeface="+mj-lt"/>
              <a:buAutoNum type="arabicPeriod"/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若支路板采用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OTU2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接口背板就需要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8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*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ODU2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，背板带宽就要在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100G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左右；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marL="257175" indent="-257175" defTabSz="685800">
              <a:spcAft>
                <a:spcPts val="900"/>
              </a:spcAft>
              <a:buFont typeface="+mj-lt"/>
              <a:buAutoNum type="arabicPeriod"/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就算客户业务开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，背板也需要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10GE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背板，因为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EOO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业务只是终端设备端口限速，背板但端口必然是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ODU0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；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D7BF5A1-FD53-4F71-B5DD-A06309E8AF4E}"/>
              </a:ext>
            </a:extLst>
          </p:cNvPr>
          <p:cNvSpPr txBox="1"/>
          <p:nvPr/>
        </p:nvSpPr>
        <p:spPr>
          <a:xfrm>
            <a:off x="245082" y="1017986"/>
            <a:ext cx="11585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altLang="zh-CN" sz="13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VC </a:t>
            </a:r>
            <a:r>
              <a:rPr lang="zh-CN" altLang="en-US" sz="13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业务分析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6E042EF-589A-4B93-A02D-2A1E31A3FE1C}"/>
              </a:ext>
            </a:extLst>
          </p:cNvPr>
          <p:cNvSpPr txBox="1"/>
          <p:nvPr/>
        </p:nvSpPr>
        <p:spPr>
          <a:xfrm>
            <a:off x="250890" y="3610374"/>
            <a:ext cx="14207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altLang="zh-CN" sz="13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 </a:t>
            </a:r>
            <a:r>
              <a:rPr lang="zh-CN" altLang="en-US" sz="13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业务分析</a:t>
            </a:r>
          </a:p>
        </p:txBody>
      </p:sp>
    </p:spTree>
    <p:extLst>
      <p:ext uri="{BB962C8B-B14F-4D97-AF65-F5344CB8AC3E}">
        <p14:creationId xmlns:p14="http://schemas.microsoft.com/office/powerpoint/2010/main" val="6232559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FB2656-5440-44A7-BF7C-C6B7A546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不同端到端承载方式下的接入方案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DB4343F-A0ED-40E6-975F-F2481C5446F8}"/>
              </a:ext>
            </a:extLst>
          </p:cNvPr>
          <p:cNvCxnSpPr>
            <a:cxnSpLocks/>
          </p:cNvCxnSpPr>
          <p:nvPr/>
        </p:nvCxnSpPr>
        <p:spPr>
          <a:xfrm>
            <a:off x="2012742" y="1459599"/>
            <a:ext cx="600597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AutoShape 18">
            <a:extLst>
              <a:ext uri="{FF2B5EF4-FFF2-40B4-BE49-F238E27FC236}">
                <a16:creationId xmlns:a16="http://schemas.microsoft.com/office/drawing/2014/main" id="{FA466317-78A6-4CD3-8ACA-DA610809FE4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89640" y="889501"/>
            <a:ext cx="110267" cy="1979324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E75568B4-3745-4B9A-896C-53C140A3950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419844" y="1124840"/>
            <a:ext cx="187598" cy="1508647"/>
          </a:xfrm>
          <a:prstGeom prst="can">
            <a:avLst>
              <a:gd name="adj" fmla="val 37673"/>
            </a:avLst>
          </a:prstGeom>
          <a:solidFill>
            <a:srgbClr val="F79908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AutoShape 18">
            <a:extLst>
              <a:ext uri="{FF2B5EF4-FFF2-40B4-BE49-F238E27FC236}">
                <a16:creationId xmlns:a16="http://schemas.microsoft.com/office/drawing/2014/main" id="{11043F47-660E-42AD-B7DF-90D9848CCFB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016370" y="828589"/>
            <a:ext cx="264932" cy="2101148"/>
          </a:xfrm>
          <a:prstGeom prst="can">
            <a:avLst>
              <a:gd name="adj" fmla="val 37673"/>
            </a:avLst>
          </a:prstGeom>
          <a:solidFill>
            <a:srgbClr val="53DC33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8" name="组合 58">
            <a:extLst>
              <a:ext uri="{FF2B5EF4-FFF2-40B4-BE49-F238E27FC236}">
                <a16:creationId xmlns:a16="http://schemas.microsoft.com/office/drawing/2014/main" id="{15BA089C-8E09-4E18-B9C1-9CE8C67A5AF1}"/>
              </a:ext>
            </a:extLst>
          </p:cNvPr>
          <p:cNvGrpSpPr/>
          <p:nvPr/>
        </p:nvGrpSpPr>
        <p:grpSpPr>
          <a:xfrm>
            <a:off x="2785158" y="1244009"/>
            <a:ext cx="568951" cy="431181"/>
            <a:chOff x="1529465" y="3031295"/>
            <a:chExt cx="542204" cy="397707"/>
          </a:xfrm>
        </p:grpSpPr>
        <p:sp>
          <p:nvSpPr>
            <p:cNvPr id="9" name="AutoShape 26">
              <a:extLst>
                <a:ext uri="{FF2B5EF4-FFF2-40B4-BE49-F238E27FC236}">
                  <a16:creationId xmlns:a16="http://schemas.microsoft.com/office/drawing/2014/main" id="{DAEB78B9-CEF8-421B-B590-04E4AEC4BEC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8073" y="3036758"/>
              <a:ext cx="522532" cy="38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1FD34A88-897E-4AA9-86F1-38BD2A1F3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073" y="3175518"/>
              <a:ext cx="524991" cy="253484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81" y="42"/>
                </a:cxn>
                <a:cxn ang="0">
                  <a:pos x="174" y="52"/>
                </a:cxn>
                <a:cxn ang="0">
                  <a:pos x="107" y="93"/>
                </a:cxn>
                <a:cxn ang="0">
                  <a:pos x="74" y="93"/>
                </a:cxn>
                <a:cxn ang="0">
                  <a:pos x="7" y="52"/>
                </a:cxn>
                <a:cxn ang="0">
                  <a:pos x="0" y="42"/>
                </a:cxn>
                <a:cxn ang="0">
                  <a:pos x="0" y="0"/>
                </a:cxn>
                <a:cxn ang="0">
                  <a:pos x="181" y="0"/>
                </a:cxn>
              </a:cxnLst>
              <a:rect l="0" t="0" r="r" b="b"/>
              <a:pathLst>
                <a:path w="181" h="98">
                  <a:moveTo>
                    <a:pt x="181" y="0"/>
                  </a:moveTo>
                  <a:cubicBezTo>
                    <a:pt x="181" y="42"/>
                    <a:pt x="181" y="42"/>
                    <a:pt x="181" y="42"/>
                  </a:cubicBezTo>
                  <a:cubicBezTo>
                    <a:pt x="181" y="46"/>
                    <a:pt x="179" y="50"/>
                    <a:pt x="174" y="5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98" y="98"/>
                    <a:pt x="83" y="98"/>
                    <a:pt x="74" y="9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2" y="50"/>
                    <a:pt x="0" y="46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006C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id="{3A406475-1146-429A-8B33-B871CC996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65" y="3031295"/>
              <a:ext cx="542204" cy="289539"/>
            </a:xfrm>
            <a:custGeom>
              <a:avLst/>
              <a:gdLst/>
              <a:ahLst/>
              <a:cxnLst>
                <a:cxn ang="0">
                  <a:pos x="110" y="106"/>
                </a:cxn>
                <a:cxn ang="0">
                  <a:pos x="77" y="106"/>
                </a:cxn>
                <a:cxn ang="0">
                  <a:pos x="10" y="66"/>
                </a:cxn>
                <a:cxn ang="0">
                  <a:pos x="10" y="46"/>
                </a:cxn>
                <a:cxn ang="0">
                  <a:pos x="77" y="6"/>
                </a:cxn>
                <a:cxn ang="0">
                  <a:pos x="110" y="6"/>
                </a:cxn>
                <a:cxn ang="0">
                  <a:pos x="177" y="46"/>
                </a:cxn>
                <a:cxn ang="0">
                  <a:pos x="177" y="66"/>
                </a:cxn>
                <a:cxn ang="0">
                  <a:pos x="110" y="106"/>
                </a:cxn>
              </a:cxnLst>
              <a:rect l="0" t="0" r="r" b="b"/>
              <a:pathLst>
                <a:path w="187" h="112">
                  <a:moveTo>
                    <a:pt x="110" y="106"/>
                  </a:moveTo>
                  <a:cubicBezTo>
                    <a:pt x="101" y="112"/>
                    <a:pt x="86" y="112"/>
                    <a:pt x="77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61"/>
                    <a:pt x="0" y="52"/>
                    <a:pt x="10" y="4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86" y="0"/>
                    <a:pt x="101" y="0"/>
                    <a:pt x="110" y="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87" y="52"/>
                    <a:pt x="187" y="61"/>
                    <a:pt x="177" y="66"/>
                  </a:cubicBezTo>
                  <a:lnTo>
                    <a:pt x="110" y="106"/>
                  </a:lnTo>
                  <a:close/>
                </a:path>
              </a:pathLst>
            </a:custGeom>
            <a:solidFill>
              <a:srgbClr val="00A1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149F30CD-D546-404F-BE92-7B96D4932B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1185" y="3093571"/>
              <a:ext cx="298766" cy="157334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83" y="40"/>
                </a:cxn>
                <a:cxn ang="0">
                  <a:pos x="76" y="41"/>
                </a:cxn>
                <a:cxn ang="0">
                  <a:pos x="75" y="52"/>
                </a:cxn>
                <a:cxn ang="0">
                  <a:pos x="57" y="41"/>
                </a:cxn>
                <a:cxn ang="0">
                  <a:pos x="58" y="41"/>
                </a:cxn>
                <a:cxn ang="0">
                  <a:pos x="66" y="38"/>
                </a:cxn>
                <a:cxn ang="0">
                  <a:pos x="94" y="21"/>
                </a:cxn>
                <a:cxn ang="0">
                  <a:pos x="94" y="32"/>
                </a:cxn>
                <a:cxn ang="0">
                  <a:pos x="102" y="32"/>
                </a:cxn>
                <a:cxn ang="0">
                  <a:pos x="103" y="12"/>
                </a:cxn>
                <a:cxn ang="0">
                  <a:pos x="70" y="12"/>
                </a:cxn>
                <a:cxn ang="0">
                  <a:pos x="70" y="17"/>
                </a:cxn>
                <a:cxn ang="0">
                  <a:pos x="88" y="17"/>
                </a:cxn>
                <a:cxn ang="0">
                  <a:pos x="71" y="27"/>
                </a:cxn>
                <a:cxn ang="0">
                  <a:pos x="71" y="26"/>
                </a:cxn>
                <a:cxn ang="0">
                  <a:pos x="66" y="22"/>
                </a:cxn>
                <a:cxn ang="0">
                  <a:pos x="39" y="6"/>
                </a:cxn>
                <a:cxn ang="0">
                  <a:pos x="57" y="5"/>
                </a:cxn>
                <a:cxn ang="0">
                  <a:pos x="57" y="0"/>
                </a:cxn>
                <a:cxn ang="0">
                  <a:pos x="24" y="1"/>
                </a:cxn>
                <a:cxn ang="0">
                  <a:pos x="24" y="21"/>
                </a:cxn>
                <a:cxn ang="0">
                  <a:pos x="31" y="21"/>
                </a:cxn>
                <a:cxn ang="0">
                  <a:pos x="32" y="9"/>
                </a:cxn>
                <a:cxn ang="0">
                  <a:pos x="48" y="19"/>
                </a:cxn>
                <a:cxn ang="0">
                  <a:pos x="47" y="19"/>
                </a:cxn>
                <a:cxn ang="0">
                  <a:pos x="39" y="22"/>
                </a:cxn>
                <a:cxn ang="0">
                  <a:pos x="36" y="24"/>
                </a:cxn>
                <a:cxn ang="0">
                  <a:pos x="8" y="40"/>
                </a:cxn>
                <a:cxn ang="0">
                  <a:pos x="9" y="30"/>
                </a:cxn>
                <a:cxn ang="0">
                  <a:pos x="1" y="30"/>
                </a:cxn>
                <a:cxn ang="0">
                  <a:pos x="0" y="50"/>
                </a:cxn>
                <a:cxn ang="0">
                  <a:pos x="33" y="49"/>
                </a:cxn>
                <a:cxn ang="0">
                  <a:pos x="33" y="44"/>
                </a:cxn>
                <a:cxn ang="0">
                  <a:pos x="14" y="44"/>
                </a:cxn>
                <a:cxn ang="0">
                  <a:pos x="33" y="33"/>
                </a:cxn>
                <a:cxn ang="0">
                  <a:pos x="34" y="34"/>
                </a:cxn>
                <a:cxn ang="0">
                  <a:pos x="38" y="39"/>
                </a:cxn>
                <a:cxn ang="0">
                  <a:pos x="42" y="40"/>
                </a:cxn>
                <a:cxn ang="0">
                  <a:pos x="68" y="55"/>
                </a:cxn>
                <a:cxn ang="0">
                  <a:pos x="50" y="56"/>
                </a:cxn>
                <a:cxn ang="0">
                  <a:pos x="50" y="61"/>
                </a:cxn>
                <a:cxn ang="0">
                  <a:pos x="83" y="60"/>
                </a:cxn>
                <a:cxn ang="0">
                  <a:pos x="52" y="36"/>
                </a:cxn>
                <a:cxn ang="0">
                  <a:pos x="45" y="34"/>
                </a:cxn>
                <a:cxn ang="0">
                  <a:pos x="46" y="26"/>
                </a:cxn>
                <a:cxn ang="0">
                  <a:pos x="52" y="24"/>
                </a:cxn>
                <a:cxn ang="0">
                  <a:pos x="59" y="26"/>
                </a:cxn>
                <a:cxn ang="0">
                  <a:pos x="59" y="34"/>
                </a:cxn>
                <a:cxn ang="0">
                  <a:pos x="52" y="36"/>
                </a:cxn>
              </a:cxnLst>
              <a:rect l="0" t="0" r="r" b="b"/>
              <a:pathLst>
                <a:path w="103" h="61">
                  <a:moveTo>
                    <a:pt x="83" y="60"/>
                  </a:moveTo>
                  <a:cubicBezTo>
                    <a:pt x="83" y="59"/>
                    <a:pt x="83" y="41"/>
                    <a:pt x="83" y="40"/>
                  </a:cubicBezTo>
                  <a:cubicBezTo>
                    <a:pt x="82" y="40"/>
                    <a:pt x="77" y="41"/>
                    <a:pt x="76" y="41"/>
                  </a:cubicBezTo>
                  <a:cubicBezTo>
                    <a:pt x="75" y="42"/>
                    <a:pt x="75" y="52"/>
                    <a:pt x="75" y="5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61" y="40"/>
                    <a:pt x="64" y="39"/>
                    <a:pt x="66" y="38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31"/>
                    <a:pt x="94" y="32"/>
                  </a:cubicBezTo>
                  <a:cubicBezTo>
                    <a:pt x="96" y="32"/>
                    <a:pt x="100" y="32"/>
                    <a:pt x="102" y="32"/>
                  </a:cubicBezTo>
                  <a:cubicBezTo>
                    <a:pt x="102" y="31"/>
                    <a:pt x="103" y="13"/>
                    <a:pt x="103" y="12"/>
                  </a:cubicBezTo>
                  <a:cubicBezTo>
                    <a:pt x="101" y="12"/>
                    <a:pt x="72" y="12"/>
                    <a:pt x="70" y="12"/>
                  </a:cubicBezTo>
                  <a:cubicBezTo>
                    <a:pt x="70" y="13"/>
                    <a:pt x="70" y="17"/>
                    <a:pt x="70" y="17"/>
                  </a:cubicBezTo>
                  <a:cubicBezTo>
                    <a:pt x="72" y="17"/>
                    <a:pt x="88" y="17"/>
                    <a:pt x="88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5"/>
                    <a:pt x="68" y="23"/>
                    <a:pt x="66" y="2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55" y="5"/>
                    <a:pt x="57" y="5"/>
                  </a:cubicBezTo>
                  <a:cubicBezTo>
                    <a:pt x="57" y="5"/>
                    <a:pt x="57" y="1"/>
                    <a:pt x="57" y="0"/>
                  </a:cubicBezTo>
                  <a:cubicBezTo>
                    <a:pt x="55" y="0"/>
                    <a:pt x="26" y="1"/>
                    <a:pt x="24" y="1"/>
                  </a:cubicBezTo>
                  <a:cubicBezTo>
                    <a:pt x="24" y="2"/>
                    <a:pt x="23" y="20"/>
                    <a:pt x="24" y="21"/>
                  </a:cubicBezTo>
                  <a:cubicBezTo>
                    <a:pt x="25" y="21"/>
                    <a:pt x="30" y="21"/>
                    <a:pt x="31" y="21"/>
                  </a:cubicBezTo>
                  <a:cubicBezTo>
                    <a:pt x="31" y="19"/>
                    <a:pt x="32" y="9"/>
                    <a:pt x="32" y="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20"/>
                    <a:pt x="41" y="21"/>
                    <a:pt x="39" y="22"/>
                  </a:cubicBezTo>
                  <a:cubicBezTo>
                    <a:pt x="39" y="22"/>
                    <a:pt x="37" y="24"/>
                    <a:pt x="36" y="2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9" y="31"/>
                    <a:pt x="9" y="30"/>
                  </a:cubicBezTo>
                  <a:cubicBezTo>
                    <a:pt x="7" y="30"/>
                    <a:pt x="2" y="30"/>
                    <a:pt x="1" y="30"/>
                  </a:cubicBezTo>
                  <a:cubicBezTo>
                    <a:pt x="1" y="31"/>
                    <a:pt x="0" y="49"/>
                    <a:pt x="0" y="50"/>
                  </a:cubicBezTo>
                  <a:cubicBezTo>
                    <a:pt x="2" y="49"/>
                    <a:pt x="33" y="49"/>
                    <a:pt x="33" y="49"/>
                  </a:cubicBezTo>
                  <a:cubicBezTo>
                    <a:pt x="33" y="48"/>
                    <a:pt x="33" y="45"/>
                    <a:pt x="33" y="44"/>
                  </a:cubicBezTo>
                  <a:cubicBezTo>
                    <a:pt x="32" y="44"/>
                    <a:pt x="14" y="44"/>
                    <a:pt x="14" y="44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6"/>
                    <a:pt x="36" y="37"/>
                    <a:pt x="38" y="39"/>
                  </a:cubicBezTo>
                  <a:cubicBezTo>
                    <a:pt x="38" y="39"/>
                    <a:pt x="42" y="40"/>
                    <a:pt x="42" y="40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5"/>
                    <a:pt x="52" y="56"/>
                    <a:pt x="50" y="56"/>
                  </a:cubicBezTo>
                  <a:cubicBezTo>
                    <a:pt x="50" y="57"/>
                    <a:pt x="50" y="60"/>
                    <a:pt x="50" y="61"/>
                  </a:cubicBezTo>
                  <a:cubicBezTo>
                    <a:pt x="52" y="61"/>
                    <a:pt x="81" y="60"/>
                    <a:pt x="83" y="60"/>
                  </a:cubicBezTo>
                  <a:close/>
                  <a:moveTo>
                    <a:pt x="52" y="36"/>
                  </a:moveTo>
                  <a:cubicBezTo>
                    <a:pt x="50" y="36"/>
                    <a:pt x="47" y="35"/>
                    <a:pt x="45" y="34"/>
                  </a:cubicBezTo>
                  <a:cubicBezTo>
                    <a:pt x="42" y="32"/>
                    <a:pt x="42" y="29"/>
                    <a:pt x="46" y="26"/>
                  </a:cubicBezTo>
                  <a:cubicBezTo>
                    <a:pt x="47" y="25"/>
                    <a:pt x="50" y="25"/>
                    <a:pt x="52" y="24"/>
                  </a:cubicBezTo>
                  <a:cubicBezTo>
                    <a:pt x="55" y="24"/>
                    <a:pt x="58" y="25"/>
                    <a:pt x="59" y="26"/>
                  </a:cubicBezTo>
                  <a:cubicBezTo>
                    <a:pt x="63" y="28"/>
                    <a:pt x="63" y="32"/>
                    <a:pt x="59" y="34"/>
                  </a:cubicBezTo>
                  <a:cubicBezTo>
                    <a:pt x="57" y="35"/>
                    <a:pt x="55" y="36"/>
                    <a:pt x="52" y="3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aphicFrame>
          <p:nvGraphicFramePr>
            <p:cNvPr id="13" name="Object 4">
              <a:extLst>
                <a:ext uri="{FF2B5EF4-FFF2-40B4-BE49-F238E27FC236}">
                  <a16:creationId xmlns:a16="http://schemas.microsoft.com/office/drawing/2014/main" id="{BBE940EA-A08A-4B17-9E97-54AD4E4523A3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571601" y="3214690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4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13" name="Object 4">
                          <a:extLst>
                            <a:ext uri="{FF2B5EF4-FFF2-40B4-BE49-F238E27FC236}">
                              <a16:creationId xmlns:a16="http://schemas.microsoft.com/office/drawing/2014/main" id="{BBE940EA-A08A-4B17-9E97-54AD4E4523A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01" y="3214690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5">
              <a:extLst>
                <a:ext uri="{FF2B5EF4-FFF2-40B4-BE49-F238E27FC236}">
                  <a16:creationId xmlns:a16="http://schemas.microsoft.com/office/drawing/2014/main" id="{06C7DF9F-0012-4821-A0EB-0F89564D8653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857356" y="3214685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5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14" name="Object 5">
                          <a:extLst>
                            <a:ext uri="{FF2B5EF4-FFF2-40B4-BE49-F238E27FC236}">
                              <a16:creationId xmlns:a16="http://schemas.microsoft.com/office/drawing/2014/main" id="{06C7DF9F-0012-4821-A0EB-0F89564D865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356" y="3214685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5" name="Picture 1306" descr="图片24">
            <a:extLst>
              <a:ext uri="{FF2B5EF4-FFF2-40B4-BE49-F238E27FC236}">
                <a16:creationId xmlns:a16="http://schemas.microsoft.com/office/drawing/2014/main" id="{4E7828B5-ADB2-43CC-B200-3FACA72CC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263" y="1230159"/>
            <a:ext cx="507697" cy="4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06" descr="图片24">
            <a:extLst>
              <a:ext uri="{FF2B5EF4-FFF2-40B4-BE49-F238E27FC236}">
                <a16:creationId xmlns:a16="http://schemas.microsoft.com/office/drawing/2014/main" id="{9B68BA44-D228-4045-831A-D901554F5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359" y="1230159"/>
            <a:ext cx="507697" cy="4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58">
            <a:extLst>
              <a:ext uri="{FF2B5EF4-FFF2-40B4-BE49-F238E27FC236}">
                <a16:creationId xmlns:a16="http://schemas.microsoft.com/office/drawing/2014/main" id="{4EBCA643-7C5A-4FBA-94FB-02A4300705C5}"/>
              </a:ext>
            </a:extLst>
          </p:cNvPr>
          <p:cNvGrpSpPr/>
          <p:nvPr/>
        </p:nvGrpSpPr>
        <p:grpSpPr>
          <a:xfrm>
            <a:off x="7985131" y="1244009"/>
            <a:ext cx="568951" cy="431181"/>
            <a:chOff x="1529465" y="3031295"/>
            <a:chExt cx="542204" cy="397707"/>
          </a:xfrm>
        </p:grpSpPr>
        <p:sp>
          <p:nvSpPr>
            <p:cNvPr id="18" name="AutoShape 26">
              <a:extLst>
                <a:ext uri="{FF2B5EF4-FFF2-40B4-BE49-F238E27FC236}">
                  <a16:creationId xmlns:a16="http://schemas.microsoft.com/office/drawing/2014/main" id="{A41DD5D2-38A2-45B8-832D-9B88516686C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8073" y="3036758"/>
              <a:ext cx="522532" cy="38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CE6BF749-4D8B-45AF-8137-8BBDEF430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073" y="3175518"/>
              <a:ext cx="524991" cy="253484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81" y="42"/>
                </a:cxn>
                <a:cxn ang="0">
                  <a:pos x="174" y="52"/>
                </a:cxn>
                <a:cxn ang="0">
                  <a:pos x="107" y="93"/>
                </a:cxn>
                <a:cxn ang="0">
                  <a:pos x="74" y="93"/>
                </a:cxn>
                <a:cxn ang="0">
                  <a:pos x="7" y="52"/>
                </a:cxn>
                <a:cxn ang="0">
                  <a:pos x="0" y="42"/>
                </a:cxn>
                <a:cxn ang="0">
                  <a:pos x="0" y="0"/>
                </a:cxn>
                <a:cxn ang="0">
                  <a:pos x="181" y="0"/>
                </a:cxn>
              </a:cxnLst>
              <a:rect l="0" t="0" r="r" b="b"/>
              <a:pathLst>
                <a:path w="181" h="98">
                  <a:moveTo>
                    <a:pt x="181" y="0"/>
                  </a:moveTo>
                  <a:cubicBezTo>
                    <a:pt x="181" y="42"/>
                    <a:pt x="181" y="42"/>
                    <a:pt x="181" y="42"/>
                  </a:cubicBezTo>
                  <a:cubicBezTo>
                    <a:pt x="181" y="46"/>
                    <a:pt x="179" y="50"/>
                    <a:pt x="174" y="5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98" y="98"/>
                    <a:pt x="83" y="98"/>
                    <a:pt x="74" y="9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2" y="50"/>
                    <a:pt x="0" y="46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006C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7D32FC84-1214-42F7-B912-8B0CC38CC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65" y="3031295"/>
              <a:ext cx="542204" cy="289539"/>
            </a:xfrm>
            <a:custGeom>
              <a:avLst/>
              <a:gdLst/>
              <a:ahLst/>
              <a:cxnLst>
                <a:cxn ang="0">
                  <a:pos x="110" y="106"/>
                </a:cxn>
                <a:cxn ang="0">
                  <a:pos x="77" y="106"/>
                </a:cxn>
                <a:cxn ang="0">
                  <a:pos x="10" y="66"/>
                </a:cxn>
                <a:cxn ang="0">
                  <a:pos x="10" y="46"/>
                </a:cxn>
                <a:cxn ang="0">
                  <a:pos x="77" y="6"/>
                </a:cxn>
                <a:cxn ang="0">
                  <a:pos x="110" y="6"/>
                </a:cxn>
                <a:cxn ang="0">
                  <a:pos x="177" y="46"/>
                </a:cxn>
                <a:cxn ang="0">
                  <a:pos x="177" y="66"/>
                </a:cxn>
                <a:cxn ang="0">
                  <a:pos x="110" y="106"/>
                </a:cxn>
              </a:cxnLst>
              <a:rect l="0" t="0" r="r" b="b"/>
              <a:pathLst>
                <a:path w="187" h="112">
                  <a:moveTo>
                    <a:pt x="110" y="106"/>
                  </a:moveTo>
                  <a:cubicBezTo>
                    <a:pt x="101" y="112"/>
                    <a:pt x="86" y="112"/>
                    <a:pt x="77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61"/>
                    <a:pt x="0" y="52"/>
                    <a:pt x="10" y="4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86" y="0"/>
                    <a:pt x="101" y="0"/>
                    <a:pt x="110" y="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87" y="52"/>
                    <a:pt x="187" y="61"/>
                    <a:pt x="177" y="66"/>
                  </a:cubicBezTo>
                  <a:lnTo>
                    <a:pt x="110" y="106"/>
                  </a:lnTo>
                  <a:close/>
                </a:path>
              </a:pathLst>
            </a:custGeom>
            <a:solidFill>
              <a:srgbClr val="00A1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E13943D2-029F-45D0-89C5-BDC18DD78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1185" y="3093571"/>
              <a:ext cx="298766" cy="157334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83" y="40"/>
                </a:cxn>
                <a:cxn ang="0">
                  <a:pos x="76" y="41"/>
                </a:cxn>
                <a:cxn ang="0">
                  <a:pos x="75" y="52"/>
                </a:cxn>
                <a:cxn ang="0">
                  <a:pos x="57" y="41"/>
                </a:cxn>
                <a:cxn ang="0">
                  <a:pos x="58" y="41"/>
                </a:cxn>
                <a:cxn ang="0">
                  <a:pos x="66" y="38"/>
                </a:cxn>
                <a:cxn ang="0">
                  <a:pos x="94" y="21"/>
                </a:cxn>
                <a:cxn ang="0">
                  <a:pos x="94" y="32"/>
                </a:cxn>
                <a:cxn ang="0">
                  <a:pos x="102" y="32"/>
                </a:cxn>
                <a:cxn ang="0">
                  <a:pos x="103" y="12"/>
                </a:cxn>
                <a:cxn ang="0">
                  <a:pos x="70" y="12"/>
                </a:cxn>
                <a:cxn ang="0">
                  <a:pos x="70" y="17"/>
                </a:cxn>
                <a:cxn ang="0">
                  <a:pos x="88" y="17"/>
                </a:cxn>
                <a:cxn ang="0">
                  <a:pos x="71" y="27"/>
                </a:cxn>
                <a:cxn ang="0">
                  <a:pos x="71" y="26"/>
                </a:cxn>
                <a:cxn ang="0">
                  <a:pos x="66" y="22"/>
                </a:cxn>
                <a:cxn ang="0">
                  <a:pos x="39" y="6"/>
                </a:cxn>
                <a:cxn ang="0">
                  <a:pos x="57" y="5"/>
                </a:cxn>
                <a:cxn ang="0">
                  <a:pos x="57" y="0"/>
                </a:cxn>
                <a:cxn ang="0">
                  <a:pos x="24" y="1"/>
                </a:cxn>
                <a:cxn ang="0">
                  <a:pos x="24" y="21"/>
                </a:cxn>
                <a:cxn ang="0">
                  <a:pos x="31" y="21"/>
                </a:cxn>
                <a:cxn ang="0">
                  <a:pos x="32" y="9"/>
                </a:cxn>
                <a:cxn ang="0">
                  <a:pos x="48" y="19"/>
                </a:cxn>
                <a:cxn ang="0">
                  <a:pos x="47" y="19"/>
                </a:cxn>
                <a:cxn ang="0">
                  <a:pos x="39" y="22"/>
                </a:cxn>
                <a:cxn ang="0">
                  <a:pos x="36" y="24"/>
                </a:cxn>
                <a:cxn ang="0">
                  <a:pos x="8" y="40"/>
                </a:cxn>
                <a:cxn ang="0">
                  <a:pos x="9" y="30"/>
                </a:cxn>
                <a:cxn ang="0">
                  <a:pos x="1" y="30"/>
                </a:cxn>
                <a:cxn ang="0">
                  <a:pos x="0" y="50"/>
                </a:cxn>
                <a:cxn ang="0">
                  <a:pos x="33" y="49"/>
                </a:cxn>
                <a:cxn ang="0">
                  <a:pos x="33" y="44"/>
                </a:cxn>
                <a:cxn ang="0">
                  <a:pos x="14" y="44"/>
                </a:cxn>
                <a:cxn ang="0">
                  <a:pos x="33" y="33"/>
                </a:cxn>
                <a:cxn ang="0">
                  <a:pos x="34" y="34"/>
                </a:cxn>
                <a:cxn ang="0">
                  <a:pos x="38" y="39"/>
                </a:cxn>
                <a:cxn ang="0">
                  <a:pos x="42" y="40"/>
                </a:cxn>
                <a:cxn ang="0">
                  <a:pos x="68" y="55"/>
                </a:cxn>
                <a:cxn ang="0">
                  <a:pos x="50" y="56"/>
                </a:cxn>
                <a:cxn ang="0">
                  <a:pos x="50" y="61"/>
                </a:cxn>
                <a:cxn ang="0">
                  <a:pos x="83" y="60"/>
                </a:cxn>
                <a:cxn ang="0">
                  <a:pos x="52" y="36"/>
                </a:cxn>
                <a:cxn ang="0">
                  <a:pos x="45" y="34"/>
                </a:cxn>
                <a:cxn ang="0">
                  <a:pos x="46" y="26"/>
                </a:cxn>
                <a:cxn ang="0">
                  <a:pos x="52" y="24"/>
                </a:cxn>
                <a:cxn ang="0">
                  <a:pos x="59" y="26"/>
                </a:cxn>
                <a:cxn ang="0">
                  <a:pos x="59" y="34"/>
                </a:cxn>
                <a:cxn ang="0">
                  <a:pos x="52" y="36"/>
                </a:cxn>
              </a:cxnLst>
              <a:rect l="0" t="0" r="r" b="b"/>
              <a:pathLst>
                <a:path w="103" h="61">
                  <a:moveTo>
                    <a:pt x="83" y="60"/>
                  </a:moveTo>
                  <a:cubicBezTo>
                    <a:pt x="83" y="59"/>
                    <a:pt x="83" y="41"/>
                    <a:pt x="83" y="40"/>
                  </a:cubicBezTo>
                  <a:cubicBezTo>
                    <a:pt x="82" y="40"/>
                    <a:pt x="77" y="41"/>
                    <a:pt x="76" y="41"/>
                  </a:cubicBezTo>
                  <a:cubicBezTo>
                    <a:pt x="75" y="42"/>
                    <a:pt x="75" y="52"/>
                    <a:pt x="75" y="5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61" y="40"/>
                    <a:pt x="64" y="39"/>
                    <a:pt x="66" y="38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31"/>
                    <a:pt x="94" y="32"/>
                  </a:cubicBezTo>
                  <a:cubicBezTo>
                    <a:pt x="96" y="32"/>
                    <a:pt x="100" y="32"/>
                    <a:pt x="102" y="32"/>
                  </a:cubicBezTo>
                  <a:cubicBezTo>
                    <a:pt x="102" y="31"/>
                    <a:pt x="103" y="13"/>
                    <a:pt x="103" y="12"/>
                  </a:cubicBezTo>
                  <a:cubicBezTo>
                    <a:pt x="101" y="12"/>
                    <a:pt x="72" y="12"/>
                    <a:pt x="70" y="12"/>
                  </a:cubicBezTo>
                  <a:cubicBezTo>
                    <a:pt x="70" y="13"/>
                    <a:pt x="70" y="17"/>
                    <a:pt x="70" y="17"/>
                  </a:cubicBezTo>
                  <a:cubicBezTo>
                    <a:pt x="72" y="17"/>
                    <a:pt x="88" y="17"/>
                    <a:pt x="88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5"/>
                    <a:pt x="68" y="23"/>
                    <a:pt x="66" y="2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55" y="5"/>
                    <a:pt x="57" y="5"/>
                  </a:cubicBezTo>
                  <a:cubicBezTo>
                    <a:pt x="57" y="5"/>
                    <a:pt x="57" y="1"/>
                    <a:pt x="57" y="0"/>
                  </a:cubicBezTo>
                  <a:cubicBezTo>
                    <a:pt x="55" y="0"/>
                    <a:pt x="26" y="1"/>
                    <a:pt x="24" y="1"/>
                  </a:cubicBezTo>
                  <a:cubicBezTo>
                    <a:pt x="24" y="2"/>
                    <a:pt x="23" y="20"/>
                    <a:pt x="24" y="21"/>
                  </a:cubicBezTo>
                  <a:cubicBezTo>
                    <a:pt x="25" y="21"/>
                    <a:pt x="30" y="21"/>
                    <a:pt x="31" y="21"/>
                  </a:cubicBezTo>
                  <a:cubicBezTo>
                    <a:pt x="31" y="19"/>
                    <a:pt x="32" y="9"/>
                    <a:pt x="32" y="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20"/>
                    <a:pt x="41" y="21"/>
                    <a:pt x="39" y="22"/>
                  </a:cubicBezTo>
                  <a:cubicBezTo>
                    <a:pt x="39" y="22"/>
                    <a:pt x="37" y="24"/>
                    <a:pt x="36" y="2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9" y="31"/>
                    <a:pt x="9" y="30"/>
                  </a:cubicBezTo>
                  <a:cubicBezTo>
                    <a:pt x="7" y="30"/>
                    <a:pt x="2" y="30"/>
                    <a:pt x="1" y="30"/>
                  </a:cubicBezTo>
                  <a:cubicBezTo>
                    <a:pt x="1" y="31"/>
                    <a:pt x="0" y="49"/>
                    <a:pt x="0" y="50"/>
                  </a:cubicBezTo>
                  <a:cubicBezTo>
                    <a:pt x="2" y="49"/>
                    <a:pt x="33" y="49"/>
                    <a:pt x="33" y="49"/>
                  </a:cubicBezTo>
                  <a:cubicBezTo>
                    <a:pt x="33" y="48"/>
                    <a:pt x="33" y="45"/>
                    <a:pt x="33" y="44"/>
                  </a:cubicBezTo>
                  <a:cubicBezTo>
                    <a:pt x="32" y="44"/>
                    <a:pt x="14" y="44"/>
                    <a:pt x="14" y="44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6"/>
                    <a:pt x="36" y="37"/>
                    <a:pt x="38" y="39"/>
                  </a:cubicBezTo>
                  <a:cubicBezTo>
                    <a:pt x="38" y="39"/>
                    <a:pt x="42" y="40"/>
                    <a:pt x="42" y="40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5"/>
                    <a:pt x="52" y="56"/>
                    <a:pt x="50" y="56"/>
                  </a:cubicBezTo>
                  <a:cubicBezTo>
                    <a:pt x="50" y="57"/>
                    <a:pt x="50" y="60"/>
                    <a:pt x="50" y="61"/>
                  </a:cubicBezTo>
                  <a:cubicBezTo>
                    <a:pt x="52" y="61"/>
                    <a:pt x="81" y="60"/>
                    <a:pt x="83" y="60"/>
                  </a:cubicBezTo>
                  <a:close/>
                  <a:moveTo>
                    <a:pt x="52" y="36"/>
                  </a:moveTo>
                  <a:cubicBezTo>
                    <a:pt x="50" y="36"/>
                    <a:pt x="47" y="35"/>
                    <a:pt x="45" y="34"/>
                  </a:cubicBezTo>
                  <a:cubicBezTo>
                    <a:pt x="42" y="32"/>
                    <a:pt x="42" y="29"/>
                    <a:pt x="46" y="26"/>
                  </a:cubicBezTo>
                  <a:cubicBezTo>
                    <a:pt x="47" y="25"/>
                    <a:pt x="50" y="25"/>
                    <a:pt x="52" y="24"/>
                  </a:cubicBezTo>
                  <a:cubicBezTo>
                    <a:pt x="55" y="24"/>
                    <a:pt x="58" y="25"/>
                    <a:pt x="59" y="26"/>
                  </a:cubicBezTo>
                  <a:cubicBezTo>
                    <a:pt x="63" y="28"/>
                    <a:pt x="63" y="32"/>
                    <a:pt x="59" y="34"/>
                  </a:cubicBezTo>
                  <a:cubicBezTo>
                    <a:pt x="57" y="35"/>
                    <a:pt x="55" y="36"/>
                    <a:pt x="52" y="3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aphicFrame>
          <p:nvGraphicFramePr>
            <p:cNvPr id="22" name="Object 4">
              <a:extLst>
                <a:ext uri="{FF2B5EF4-FFF2-40B4-BE49-F238E27FC236}">
                  <a16:creationId xmlns:a16="http://schemas.microsoft.com/office/drawing/2014/main" id="{BDE28BA3-2430-4B4D-B801-40458FC00667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571601" y="3214690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6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22" name="Object 4">
                          <a:extLst>
                            <a:ext uri="{FF2B5EF4-FFF2-40B4-BE49-F238E27FC236}">
                              <a16:creationId xmlns:a16="http://schemas.microsoft.com/office/drawing/2014/main" id="{BDE28BA3-2430-4B4D-B801-40458FC0066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01" y="3214690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5">
              <a:extLst>
                <a:ext uri="{FF2B5EF4-FFF2-40B4-BE49-F238E27FC236}">
                  <a16:creationId xmlns:a16="http://schemas.microsoft.com/office/drawing/2014/main" id="{CDF3D151-574A-4842-B364-A9CA9912D84A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857356" y="3214685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7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23" name="Object 5">
                          <a:extLst>
                            <a:ext uri="{FF2B5EF4-FFF2-40B4-BE49-F238E27FC236}">
                              <a16:creationId xmlns:a16="http://schemas.microsoft.com/office/drawing/2014/main" id="{CDF3D151-574A-4842-B364-A9CA9912D84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356" y="3214685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4" name="Picture 2772" descr="图片114">
            <a:extLst>
              <a:ext uri="{FF2B5EF4-FFF2-40B4-BE49-F238E27FC236}">
                <a16:creationId xmlns:a16="http://schemas.microsoft.com/office/drawing/2014/main" id="{9F4031C9-84BE-4F36-BEC6-F85541BBB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54" y="1320297"/>
            <a:ext cx="746288" cy="2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18">
            <a:extLst>
              <a:ext uri="{FF2B5EF4-FFF2-40B4-BE49-F238E27FC236}">
                <a16:creationId xmlns:a16="http://schemas.microsoft.com/office/drawing/2014/main" id="{ADD33344-42CB-4C0B-B84A-C651AE5357E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976923" y="922397"/>
            <a:ext cx="191312" cy="1913533"/>
          </a:xfrm>
          <a:prstGeom prst="can">
            <a:avLst>
              <a:gd name="adj" fmla="val 37673"/>
            </a:avLst>
          </a:prstGeom>
          <a:solidFill>
            <a:srgbClr val="F79908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" name="AutoShape 18">
            <a:extLst>
              <a:ext uri="{FF2B5EF4-FFF2-40B4-BE49-F238E27FC236}">
                <a16:creationId xmlns:a16="http://schemas.microsoft.com/office/drawing/2014/main" id="{14A07FCD-CE42-426E-A98B-E912C32A1A4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233464" y="1567621"/>
            <a:ext cx="126421" cy="623087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TextBox 40">
            <a:extLst>
              <a:ext uri="{FF2B5EF4-FFF2-40B4-BE49-F238E27FC236}">
                <a16:creationId xmlns:a16="http://schemas.microsoft.com/office/drawing/2014/main" id="{55D14EB5-471A-4C7C-AF00-E6FC29750741}"/>
              </a:ext>
            </a:extLst>
          </p:cNvPr>
          <p:cNvSpPr txBox="1"/>
          <p:nvPr/>
        </p:nvSpPr>
        <p:spPr>
          <a:xfrm>
            <a:off x="1328285" y="983181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终端</a:t>
            </a:r>
          </a:p>
        </p:txBody>
      </p:sp>
      <p:sp>
        <p:nvSpPr>
          <p:cNvPr id="29" name="TextBox 41">
            <a:extLst>
              <a:ext uri="{FF2B5EF4-FFF2-40B4-BE49-F238E27FC236}">
                <a16:creationId xmlns:a16="http://schemas.microsoft.com/office/drawing/2014/main" id="{32E70440-FB22-4891-990B-81A8B206FD8D}"/>
              </a:ext>
            </a:extLst>
          </p:cNvPr>
          <p:cNvSpPr txBox="1"/>
          <p:nvPr/>
        </p:nvSpPr>
        <p:spPr>
          <a:xfrm>
            <a:off x="2807753" y="983181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7600</a:t>
            </a:r>
            <a:endParaRPr lang="zh-CN" altLang="en-US" sz="13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A5976295-C29C-46DD-AF7F-EEDF9EBCE9D5}"/>
              </a:ext>
            </a:extLst>
          </p:cNvPr>
          <p:cNvSpPr txBox="1"/>
          <p:nvPr/>
        </p:nvSpPr>
        <p:spPr>
          <a:xfrm>
            <a:off x="4769248" y="983181"/>
            <a:ext cx="8388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城域</a:t>
            </a: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endParaRPr lang="zh-CN" altLang="en-US" sz="13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id="{4C3846CB-637E-4839-983A-ACB04D963DEE}"/>
              </a:ext>
            </a:extLst>
          </p:cNvPr>
          <p:cNvSpPr txBox="1"/>
          <p:nvPr/>
        </p:nvSpPr>
        <p:spPr>
          <a:xfrm>
            <a:off x="8030230" y="983181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总头</a:t>
            </a:r>
          </a:p>
        </p:txBody>
      </p:sp>
      <p:sp>
        <p:nvSpPr>
          <p:cNvPr id="33" name="TextBox 45">
            <a:extLst>
              <a:ext uri="{FF2B5EF4-FFF2-40B4-BE49-F238E27FC236}">
                <a16:creationId xmlns:a16="http://schemas.microsoft.com/office/drawing/2014/main" id="{DA4CA916-8B01-4AF5-8E84-4197AFD8FB13}"/>
              </a:ext>
            </a:extLst>
          </p:cNvPr>
          <p:cNvSpPr txBox="1"/>
          <p:nvPr/>
        </p:nvSpPr>
        <p:spPr>
          <a:xfrm>
            <a:off x="1148381" y="1752205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4" name="TextBox 46">
            <a:extLst>
              <a:ext uri="{FF2B5EF4-FFF2-40B4-BE49-F238E27FC236}">
                <a16:creationId xmlns:a16="http://schemas.microsoft.com/office/drawing/2014/main" id="{6E5C60A1-643E-4205-8392-3FC765324C31}"/>
              </a:ext>
            </a:extLst>
          </p:cNvPr>
          <p:cNvSpPr txBox="1"/>
          <p:nvPr/>
        </p:nvSpPr>
        <p:spPr>
          <a:xfrm>
            <a:off x="3146088" y="1752205"/>
            <a:ext cx="688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VC/VCG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5" name="TextBox 47">
            <a:extLst>
              <a:ext uri="{FF2B5EF4-FFF2-40B4-BE49-F238E27FC236}">
                <a16:creationId xmlns:a16="http://schemas.microsoft.com/office/drawing/2014/main" id="{FA9F1EFE-AA04-4D0F-ACDD-900B8125E458}"/>
              </a:ext>
            </a:extLst>
          </p:cNvPr>
          <p:cNvSpPr txBox="1"/>
          <p:nvPr/>
        </p:nvSpPr>
        <p:spPr>
          <a:xfrm>
            <a:off x="4533166" y="1752205"/>
            <a:ext cx="1331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OTN/</a:t>
            </a:r>
            <a:r>
              <a:rPr lang="en-US" altLang="zh-CN" sz="1200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ODUk</a:t>
            </a: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/VC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6" name="TextBox 48">
            <a:extLst>
              <a:ext uri="{FF2B5EF4-FFF2-40B4-BE49-F238E27FC236}">
                <a16:creationId xmlns:a16="http://schemas.microsoft.com/office/drawing/2014/main" id="{A52E8576-E980-437A-8B2E-57B8377F2031}"/>
              </a:ext>
            </a:extLst>
          </p:cNvPr>
          <p:cNvSpPr txBox="1"/>
          <p:nvPr/>
        </p:nvSpPr>
        <p:spPr>
          <a:xfrm>
            <a:off x="6587478" y="1752205"/>
            <a:ext cx="688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VC/VCG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7" name="TextBox 49">
            <a:extLst>
              <a:ext uri="{FF2B5EF4-FFF2-40B4-BE49-F238E27FC236}">
                <a16:creationId xmlns:a16="http://schemas.microsoft.com/office/drawing/2014/main" id="{E018E3D3-2F50-46C9-8031-0D57C8332999}"/>
              </a:ext>
            </a:extLst>
          </p:cNvPr>
          <p:cNvSpPr txBox="1"/>
          <p:nvPr/>
        </p:nvSpPr>
        <p:spPr>
          <a:xfrm>
            <a:off x="8068384" y="1752205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8" name="TextBox 50">
            <a:extLst>
              <a:ext uri="{FF2B5EF4-FFF2-40B4-BE49-F238E27FC236}">
                <a16:creationId xmlns:a16="http://schemas.microsoft.com/office/drawing/2014/main" id="{4DD83850-069F-4019-90F7-BDCD1E5F4145}"/>
              </a:ext>
            </a:extLst>
          </p:cNvPr>
          <p:cNvSpPr txBox="1"/>
          <p:nvPr/>
        </p:nvSpPr>
        <p:spPr>
          <a:xfrm>
            <a:off x="352723" y="1606201"/>
            <a:ext cx="4831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光收</a:t>
            </a: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+EOS</a:t>
            </a:r>
            <a:endParaRPr lang="zh-CN" altLang="en-US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A5B7B7C1-1D52-4B45-896E-94B252E6EE8A}"/>
              </a:ext>
            </a:extLst>
          </p:cNvPr>
          <p:cNvSpPr/>
          <p:nvPr/>
        </p:nvSpPr>
        <p:spPr>
          <a:xfrm>
            <a:off x="125548" y="1763363"/>
            <a:ext cx="215900" cy="2096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0" name="TextBox 150">
            <a:extLst>
              <a:ext uri="{FF2B5EF4-FFF2-40B4-BE49-F238E27FC236}">
                <a16:creationId xmlns:a16="http://schemas.microsoft.com/office/drawing/2014/main" id="{BB289DE2-3E81-4A36-BA30-A5552C57350C}"/>
              </a:ext>
            </a:extLst>
          </p:cNvPr>
          <p:cNvSpPr txBox="1"/>
          <p:nvPr/>
        </p:nvSpPr>
        <p:spPr>
          <a:xfrm>
            <a:off x="136823" y="1748093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050" b="1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1</a:t>
            </a:r>
            <a:endParaRPr lang="zh-CN" altLang="en-US" sz="1050" b="1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C2A19129-1E2A-4A6A-9B6F-ADC2B8FA86F6}"/>
              </a:ext>
            </a:extLst>
          </p:cNvPr>
          <p:cNvSpPr txBox="1"/>
          <p:nvPr/>
        </p:nvSpPr>
        <p:spPr>
          <a:xfrm>
            <a:off x="1175836" y="2185988"/>
            <a:ext cx="71686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GPN601G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GPN605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GPN710</a:t>
            </a:r>
            <a:endParaRPr lang="zh-CN" altLang="en-US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A016453-A752-4E22-B0E7-19A4866C39D6}"/>
              </a:ext>
            </a:extLst>
          </p:cNvPr>
          <p:cNvSpPr txBox="1"/>
          <p:nvPr/>
        </p:nvSpPr>
        <p:spPr>
          <a:xfrm>
            <a:off x="2153049" y="2289862"/>
            <a:ext cx="7280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EOS-8FX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DMD-8GE</a:t>
            </a:r>
            <a:endParaRPr lang="zh-CN" altLang="en-US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5498B0-428B-4E13-933D-9448C20B05BA}"/>
              </a:ext>
            </a:extLst>
          </p:cNvPr>
          <p:cNvSpPr txBox="1"/>
          <p:nvPr/>
        </p:nvSpPr>
        <p:spPr>
          <a:xfrm>
            <a:off x="2747790" y="2391535"/>
            <a:ext cx="6992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OMU2G5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7B3AA66-6004-4ACA-ABE6-B5FCD9519547}"/>
              </a:ext>
            </a:extLst>
          </p:cNvPr>
          <p:cNvSpPr txBox="1"/>
          <p:nvPr/>
        </p:nvSpPr>
        <p:spPr>
          <a:xfrm>
            <a:off x="4551862" y="2287660"/>
            <a:ext cx="11945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接入层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设备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algn="ctr"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电交叉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+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混合线卡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BEB1191-7940-4B06-AB6A-644388545724}"/>
              </a:ext>
            </a:extLst>
          </p:cNvPr>
          <p:cNvSpPr txBox="1"/>
          <p:nvPr/>
        </p:nvSpPr>
        <p:spPr>
          <a:xfrm>
            <a:off x="7988802" y="2185988"/>
            <a:ext cx="72808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EOS-8FX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DMD-8GE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EOSC126</a:t>
            </a:r>
            <a:endParaRPr lang="zh-CN" altLang="en-US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45764B61-E271-4842-A1B8-94B0A09F0A38}"/>
              </a:ext>
            </a:extLst>
          </p:cNvPr>
          <p:cNvSpPr txBox="1"/>
          <p:nvPr/>
        </p:nvSpPr>
        <p:spPr>
          <a:xfrm>
            <a:off x="7125435" y="2391534"/>
            <a:ext cx="6992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OMU2G5</a:t>
            </a: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55CD6A87-FFFC-41F9-B641-6CAB4196D1D6}"/>
              </a:ext>
            </a:extLst>
          </p:cNvPr>
          <p:cNvSpPr txBox="1"/>
          <p:nvPr/>
        </p:nvSpPr>
        <p:spPr>
          <a:xfrm>
            <a:off x="136823" y="2825481"/>
            <a:ext cx="87152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zh-CN" altLang="en-US" sz="1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方案特点：</a:t>
            </a:r>
            <a:endParaRPr lang="en-US" altLang="zh-CN" sz="12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单端口，多端口业务，分组业务分别通过三种终端解决，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100M/1000M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通过不同板卡接入，通过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TDM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背板经过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OMU2G5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进行交叉上联至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OTN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网的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VC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接口；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OMU2G5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进行一次业务调度，接入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OTN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完成二次调度，总头位置通过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GPN7600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进行业务落地。专线落地通过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EOS-8FE/FX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DMD-8GE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板卡，汇聚业务通过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EOSC126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（小带宽）、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DMD-8GE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（大带宽）；用户终端设备为光收，</a:t>
            </a:r>
            <a:r>
              <a:rPr lang="zh-CN" altLang="en-US" sz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封装在局端安全性欠佳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12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endParaRPr lang="en-US" altLang="zh-CN" sz="12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存在的问题：</a:t>
            </a:r>
            <a:endParaRPr lang="en-US" altLang="zh-CN" sz="12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1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、前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个槽位背板只有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622M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EOS-8FX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只能开通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VC4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的业务，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DMD-8GE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受背板限制只能开通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622M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业务；</a:t>
            </a:r>
            <a:endParaRPr lang="en-US" altLang="zh-CN" sz="12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2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只有</a:t>
            </a:r>
            <a:r>
              <a:rPr lang="en-US" altLang="zh-CN" sz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13-16</a:t>
            </a:r>
            <a:r>
              <a:rPr lang="zh-CN" altLang="en-US" sz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槽位能开通</a:t>
            </a:r>
            <a:r>
              <a:rPr lang="en-US" altLang="zh-CN" sz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2.5G</a:t>
            </a:r>
            <a:r>
              <a:rPr lang="zh-CN" altLang="en-US" sz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背板业务，但</a:t>
            </a:r>
            <a:r>
              <a:rPr lang="en-US" altLang="zh-CN" sz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13/14</a:t>
            </a:r>
            <a:r>
              <a:rPr lang="zh-CN" altLang="en-US" sz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槽需要为</a:t>
            </a:r>
            <a:r>
              <a:rPr lang="en-US" altLang="zh-CN" sz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OTN</a:t>
            </a:r>
            <a:r>
              <a:rPr lang="zh-CN" altLang="en-US" sz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上联预留，大带宽槽位只有</a:t>
            </a:r>
            <a:r>
              <a:rPr lang="en-US" altLang="zh-CN" sz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个；</a:t>
            </a:r>
            <a:endParaRPr lang="en-US" altLang="zh-CN" sz="12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3</a:t>
            </a:r>
            <a:r>
              <a:rPr lang="zh-CN" altLang="en-US" sz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、总头位置</a:t>
            </a:r>
            <a:r>
              <a:rPr lang="en-US" altLang="zh-CN" sz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EOSC126</a:t>
            </a:r>
            <a:r>
              <a:rPr lang="zh-CN" altLang="en-US" sz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只能完成小带宽业务汇聚，目前</a:t>
            </a:r>
            <a:r>
              <a:rPr lang="en-US" altLang="zh-CN" sz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DMD-8GE</a:t>
            </a:r>
            <a:r>
              <a:rPr lang="zh-CN" altLang="en-US" sz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虽然能完成大带宽业务汇聚，但又不支持板间汇聚；总头位置解决方案不完善，同时背板带宽也成为总头位置汇聚业务的瓶颈；</a:t>
            </a:r>
            <a:endParaRPr lang="en-US" altLang="zh-CN" sz="12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4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OTN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网络必须提供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VC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接口，需采用高成本的混合线卡实现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VC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交叉，网络建设成本增高；</a:t>
            </a: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615E19F8-9DA8-4C08-B006-3233E1D27033}"/>
              </a:ext>
            </a:extLst>
          </p:cNvPr>
          <p:cNvCxnSpPr/>
          <p:nvPr/>
        </p:nvCxnSpPr>
        <p:spPr>
          <a:xfrm>
            <a:off x="1146615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596BAB18-0B3D-4155-84EE-261A687547C3}"/>
              </a:ext>
            </a:extLst>
          </p:cNvPr>
          <p:cNvCxnSpPr/>
          <p:nvPr/>
        </p:nvCxnSpPr>
        <p:spPr>
          <a:xfrm>
            <a:off x="2021874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185176FC-8FDF-48BE-ABF6-984BBD0054F5}"/>
              </a:ext>
            </a:extLst>
          </p:cNvPr>
          <p:cNvCxnSpPr/>
          <p:nvPr/>
        </p:nvCxnSpPr>
        <p:spPr>
          <a:xfrm>
            <a:off x="2790858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D560E4E7-908C-4C6A-B215-2ED5B624FC51}"/>
              </a:ext>
            </a:extLst>
          </p:cNvPr>
          <p:cNvCxnSpPr/>
          <p:nvPr/>
        </p:nvCxnSpPr>
        <p:spPr>
          <a:xfrm>
            <a:off x="3348083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F274953F-22A6-481A-B8AF-18B7E3105DE2}"/>
              </a:ext>
            </a:extLst>
          </p:cNvPr>
          <p:cNvCxnSpPr/>
          <p:nvPr/>
        </p:nvCxnSpPr>
        <p:spPr>
          <a:xfrm>
            <a:off x="4092400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0E2BEECA-7B57-4CDE-8195-B1610FD6BAEA}"/>
              </a:ext>
            </a:extLst>
          </p:cNvPr>
          <p:cNvCxnSpPr/>
          <p:nvPr/>
        </p:nvCxnSpPr>
        <p:spPr>
          <a:xfrm>
            <a:off x="6177415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174645EC-B87E-470C-BEB7-1EE229F85427}"/>
              </a:ext>
            </a:extLst>
          </p:cNvPr>
          <p:cNvCxnSpPr/>
          <p:nvPr/>
        </p:nvCxnSpPr>
        <p:spPr>
          <a:xfrm>
            <a:off x="8004116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018AA0E9-3C69-4FA1-B05C-B6F3B1AE5E79}"/>
              </a:ext>
            </a:extLst>
          </p:cNvPr>
          <p:cNvCxnSpPr/>
          <p:nvPr/>
        </p:nvCxnSpPr>
        <p:spPr>
          <a:xfrm>
            <a:off x="8632473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46715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FB2656-5440-44A7-BF7C-C6B7A546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不同端到端承载方式下的接入方案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DB4343F-A0ED-40E6-975F-F2481C5446F8}"/>
              </a:ext>
            </a:extLst>
          </p:cNvPr>
          <p:cNvCxnSpPr>
            <a:cxnSpLocks/>
          </p:cNvCxnSpPr>
          <p:nvPr/>
        </p:nvCxnSpPr>
        <p:spPr>
          <a:xfrm>
            <a:off x="2012742" y="1459599"/>
            <a:ext cx="600597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5" name="AutoShape 18">
            <a:extLst>
              <a:ext uri="{FF2B5EF4-FFF2-40B4-BE49-F238E27FC236}">
                <a16:creationId xmlns:a16="http://schemas.microsoft.com/office/drawing/2014/main" id="{FA466317-78A6-4CD3-8ACA-DA610809FE4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89640" y="889501"/>
            <a:ext cx="110267" cy="1979324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AutoShape 18">
            <a:extLst>
              <a:ext uri="{FF2B5EF4-FFF2-40B4-BE49-F238E27FC236}">
                <a16:creationId xmlns:a16="http://schemas.microsoft.com/office/drawing/2014/main" id="{E75568B4-3745-4B9A-896C-53C140A3950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419844" y="1124840"/>
            <a:ext cx="187598" cy="1508647"/>
          </a:xfrm>
          <a:prstGeom prst="can">
            <a:avLst>
              <a:gd name="adj" fmla="val 37673"/>
            </a:avLst>
          </a:prstGeom>
          <a:solidFill>
            <a:srgbClr val="F79908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AutoShape 18">
            <a:extLst>
              <a:ext uri="{FF2B5EF4-FFF2-40B4-BE49-F238E27FC236}">
                <a16:creationId xmlns:a16="http://schemas.microsoft.com/office/drawing/2014/main" id="{11043F47-660E-42AD-B7DF-90D9848CCFB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016370" y="828589"/>
            <a:ext cx="264932" cy="2101148"/>
          </a:xfrm>
          <a:prstGeom prst="can">
            <a:avLst>
              <a:gd name="adj" fmla="val 37673"/>
            </a:avLst>
          </a:prstGeom>
          <a:solidFill>
            <a:srgbClr val="53DC33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8" name="组合 58">
            <a:extLst>
              <a:ext uri="{FF2B5EF4-FFF2-40B4-BE49-F238E27FC236}">
                <a16:creationId xmlns:a16="http://schemas.microsoft.com/office/drawing/2014/main" id="{15BA089C-8E09-4E18-B9C1-9CE8C67A5AF1}"/>
              </a:ext>
            </a:extLst>
          </p:cNvPr>
          <p:cNvGrpSpPr/>
          <p:nvPr/>
        </p:nvGrpSpPr>
        <p:grpSpPr>
          <a:xfrm>
            <a:off x="2785158" y="1244009"/>
            <a:ext cx="568951" cy="431181"/>
            <a:chOff x="1529465" y="3031295"/>
            <a:chExt cx="542204" cy="397707"/>
          </a:xfrm>
        </p:grpSpPr>
        <p:sp>
          <p:nvSpPr>
            <p:cNvPr id="9" name="AutoShape 26">
              <a:extLst>
                <a:ext uri="{FF2B5EF4-FFF2-40B4-BE49-F238E27FC236}">
                  <a16:creationId xmlns:a16="http://schemas.microsoft.com/office/drawing/2014/main" id="{DAEB78B9-CEF8-421B-B590-04E4AEC4BEC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8073" y="3036758"/>
              <a:ext cx="522532" cy="38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1FD34A88-897E-4AA9-86F1-38BD2A1F3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073" y="3175518"/>
              <a:ext cx="524991" cy="253484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81" y="42"/>
                </a:cxn>
                <a:cxn ang="0">
                  <a:pos x="174" y="52"/>
                </a:cxn>
                <a:cxn ang="0">
                  <a:pos x="107" y="93"/>
                </a:cxn>
                <a:cxn ang="0">
                  <a:pos x="74" y="93"/>
                </a:cxn>
                <a:cxn ang="0">
                  <a:pos x="7" y="52"/>
                </a:cxn>
                <a:cxn ang="0">
                  <a:pos x="0" y="42"/>
                </a:cxn>
                <a:cxn ang="0">
                  <a:pos x="0" y="0"/>
                </a:cxn>
                <a:cxn ang="0">
                  <a:pos x="181" y="0"/>
                </a:cxn>
              </a:cxnLst>
              <a:rect l="0" t="0" r="r" b="b"/>
              <a:pathLst>
                <a:path w="181" h="98">
                  <a:moveTo>
                    <a:pt x="181" y="0"/>
                  </a:moveTo>
                  <a:cubicBezTo>
                    <a:pt x="181" y="42"/>
                    <a:pt x="181" y="42"/>
                    <a:pt x="181" y="42"/>
                  </a:cubicBezTo>
                  <a:cubicBezTo>
                    <a:pt x="181" y="46"/>
                    <a:pt x="179" y="50"/>
                    <a:pt x="174" y="5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98" y="98"/>
                    <a:pt x="83" y="98"/>
                    <a:pt x="74" y="9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2" y="50"/>
                    <a:pt x="0" y="46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006C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id="{3A406475-1146-429A-8B33-B871CC996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65" y="3031295"/>
              <a:ext cx="542204" cy="289539"/>
            </a:xfrm>
            <a:custGeom>
              <a:avLst/>
              <a:gdLst/>
              <a:ahLst/>
              <a:cxnLst>
                <a:cxn ang="0">
                  <a:pos x="110" y="106"/>
                </a:cxn>
                <a:cxn ang="0">
                  <a:pos x="77" y="106"/>
                </a:cxn>
                <a:cxn ang="0">
                  <a:pos x="10" y="66"/>
                </a:cxn>
                <a:cxn ang="0">
                  <a:pos x="10" y="46"/>
                </a:cxn>
                <a:cxn ang="0">
                  <a:pos x="77" y="6"/>
                </a:cxn>
                <a:cxn ang="0">
                  <a:pos x="110" y="6"/>
                </a:cxn>
                <a:cxn ang="0">
                  <a:pos x="177" y="46"/>
                </a:cxn>
                <a:cxn ang="0">
                  <a:pos x="177" y="66"/>
                </a:cxn>
                <a:cxn ang="0">
                  <a:pos x="110" y="106"/>
                </a:cxn>
              </a:cxnLst>
              <a:rect l="0" t="0" r="r" b="b"/>
              <a:pathLst>
                <a:path w="187" h="112">
                  <a:moveTo>
                    <a:pt x="110" y="106"/>
                  </a:moveTo>
                  <a:cubicBezTo>
                    <a:pt x="101" y="112"/>
                    <a:pt x="86" y="112"/>
                    <a:pt x="77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61"/>
                    <a:pt x="0" y="52"/>
                    <a:pt x="10" y="4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86" y="0"/>
                    <a:pt x="101" y="0"/>
                    <a:pt x="110" y="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87" y="52"/>
                    <a:pt x="187" y="61"/>
                    <a:pt x="177" y="66"/>
                  </a:cubicBezTo>
                  <a:lnTo>
                    <a:pt x="110" y="106"/>
                  </a:lnTo>
                  <a:close/>
                </a:path>
              </a:pathLst>
            </a:custGeom>
            <a:solidFill>
              <a:srgbClr val="00A1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149F30CD-D546-404F-BE92-7B96D4932B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1185" y="3093571"/>
              <a:ext cx="298766" cy="157334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83" y="40"/>
                </a:cxn>
                <a:cxn ang="0">
                  <a:pos x="76" y="41"/>
                </a:cxn>
                <a:cxn ang="0">
                  <a:pos x="75" y="52"/>
                </a:cxn>
                <a:cxn ang="0">
                  <a:pos x="57" y="41"/>
                </a:cxn>
                <a:cxn ang="0">
                  <a:pos x="58" y="41"/>
                </a:cxn>
                <a:cxn ang="0">
                  <a:pos x="66" y="38"/>
                </a:cxn>
                <a:cxn ang="0">
                  <a:pos x="94" y="21"/>
                </a:cxn>
                <a:cxn ang="0">
                  <a:pos x="94" y="32"/>
                </a:cxn>
                <a:cxn ang="0">
                  <a:pos x="102" y="32"/>
                </a:cxn>
                <a:cxn ang="0">
                  <a:pos x="103" y="12"/>
                </a:cxn>
                <a:cxn ang="0">
                  <a:pos x="70" y="12"/>
                </a:cxn>
                <a:cxn ang="0">
                  <a:pos x="70" y="17"/>
                </a:cxn>
                <a:cxn ang="0">
                  <a:pos x="88" y="17"/>
                </a:cxn>
                <a:cxn ang="0">
                  <a:pos x="71" y="27"/>
                </a:cxn>
                <a:cxn ang="0">
                  <a:pos x="71" y="26"/>
                </a:cxn>
                <a:cxn ang="0">
                  <a:pos x="66" y="22"/>
                </a:cxn>
                <a:cxn ang="0">
                  <a:pos x="39" y="6"/>
                </a:cxn>
                <a:cxn ang="0">
                  <a:pos x="57" y="5"/>
                </a:cxn>
                <a:cxn ang="0">
                  <a:pos x="57" y="0"/>
                </a:cxn>
                <a:cxn ang="0">
                  <a:pos x="24" y="1"/>
                </a:cxn>
                <a:cxn ang="0">
                  <a:pos x="24" y="21"/>
                </a:cxn>
                <a:cxn ang="0">
                  <a:pos x="31" y="21"/>
                </a:cxn>
                <a:cxn ang="0">
                  <a:pos x="32" y="9"/>
                </a:cxn>
                <a:cxn ang="0">
                  <a:pos x="48" y="19"/>
                </a:cxn>
                <a:cxn ang="0">
                  <a:pos x="47" y="19"/>
                </a:cxn>
                <a:cxn ang="0">
                  <a:pos x="39" y="22"/>
                </a:cxn>
                <a:cxn ang="0">
                  <a:pos x="36" y="24"/>
                </a:cxn>
                <a:cxn ang="0">
                  <a:pos x="8" y="40"/>
                </a:cxn>
                <a:cxn ang="0">
                  <a:pos x="9" y="30"/>
                </a:cxn>
                <a:cxn ang="0">
                  <a:pos x="1" y="30"/>
                </a:cxn>
                <a:cxn ang="0">
                  <a:pos x="0" y="50"/>
                </a:cxn>
                <a:cxn ang="0">
                  <a:pos x="33" y="49"/>
                </a:cxn>
                <a:cxn ang="0">
                  <a:pos x="33" y="44"/>
                </a:cxn>
                <a:cxn ang="0">
                  <a:pos x="14" y="44"/>
                </a:cxn>
                <a:cxn ang="0">
                  <a:pos x="33" y="33"/>
                </a:cxn>
                <a:cxn ang="0">
                  <a:pos x="34" y="34"/>
                </a:cxn>
                <a:cxn ang="0">
                  <a:pos x="38" y="39"/>
                </a:cxn>
                <a:cxn ang="0">
                  <a:pos x="42" y="40"/>
                </a:cxn>
                <a:cxn ang="0">
                  <a:pos x="68" y="55"/>
                </a:cxn>
                <a:cxn ang="0">
                  <a:pos x="50" y="56"/>
                </a:cxn>
                <a:cxn ang="0">
                  <a:pos x="50" y="61"/>
                </a:cxn>
                <a:cxn ang="0">
                  <a:pos x="83" y="60"/>
                </a:cxn>
                <a:cxn ang="0">
                  <a:pos x="52" y="36"/>
                </a:cxn>
                <a:cxn ang="0">
                  <a:pos x="45" y="34"/>
                </a:cxn>
                <a:cxn ang="0">
                  <a:pos x="46" y="26"/>
                </a:cxn>
                <a:cxn ang="0">
                  <a:pos x="52" y="24"/>
                </a:cxn>
                <a:cxn ang="0">
                  <a:pos x="59" y="26"/>
                </a:cxn>
                <a:cxn ang="0">
                  <a:pos x="59" y="34"/>
                </a:cxn>
                <a:cxn ang="0">
                  <a:pos x="52" y="36"/>
                </a:cxn>
              </a:cxnLst>
              <a:rect l="0" t="0" r="r" b="b"/>
              <a:pathLst>
                <a:path w="103" h="61">
                  <a:moveTo>
                    <a:pt x="83" y="60"/>
                  </a:moveTo>
                  <a:cubicBezTo>
                    <a:pt x="83" y="59"/>
                    <a:pt x="83" y="41"/>
                    <a:pt x="83" y="40"/>
                  </a:cubicBezTo>
                  <a:cubicBezTo>
                    <a:pt x="82" y="40"/>
                    <a:pt x="77" y="41"/>
                    <a:pt x="76" y="41"/>
                  </a:cubicBezTo>
                  <a:cubicBezTo>
                    <a:pt x="75" y="42"/>
                    <a:pt x="75" y="52"/>
                    <a:pt x="75" y="5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61" y="40"/>
                    <a:pt x="64" y="39"/>
                    <a:pt x="66" y="38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31"/>
                    <a:pt x="94" y="32"/>
                  </a:cubicBezTo>
                  <a:cubicBezTo>
                    <a:pt x="96" y="32"/>
                    <a:pt x="100" y="32"/>
                    <a:pt x="102" y="32"/>
                  </a:cubicBezTo>
                  <a:cubicBezTo>
                    <a:pt x="102" y="31"/>
                    <a:pt x="103" y="13"/>
                    <a:pt x="103" y="12"/>
                  </a:cubicBezTo>
                  <a:cubicBezTo>
                    <a:pt x="101" y="12"/>
                    <a:pt x="72" y="12"/>
                    <a:pt x="70" y="12"/>
                  </a:cubicBezTo>
                  <a:cubicBezTo>
                    <a:pt x="70" y="13"/>
                    <a:pt x="70" y="17"/>
                    <a:pt x="70" y="17"/>
                  </a:cubicBezTo>
                  <a:cubicBezTo>
                    <a:pt x="72" y="17"/>
                    <a:pt x="88" y="17"/>
                    <a:pt x="88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5"/>
                    <a:pt x="68" y="23"/>
                    <a:pt x="66" y="2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55" y="5"/>
                    <a:pt x="57" y="5"/>
                  </a:cubicBezTo>
                  <a:cubicBezTo>
                    <a:pt x="57" y="5"/>
                    <a:pt x="57" y="1"/>
                    <a:pt x="57" y="0"/>
                  </a:cubicBezTo>
                  <a:cubicBezTo>
                    <a:pt x="55" y="0"/>
                    <a:pt x="26" y="1"/>
                    <a:pt x="24" y="1"/>
                  </a:cubicBezTo>
                  <a:cubicBezTo>
                    <a:pt x="24" y="2"/>
                    <a:pt x="23" y="20"/>
                    <a:pt x="24" y="21"/>
                  </a:cubicBezTo>
                  <a:cubicBezTo>
                    <a:pt x="25" y="21"/>
                    <a:pt x="30" y="21"/>
                    <a:pt x="31" y="21"/>
                  </a:cubicBezTo>
                  <a:cubicBezTo>
                    <a:pt x="31" y="19"/>
                    <a:pt x="32" y="9"/>
                    <a:pt x="32" y="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20"/>
                    <a:pt x="41" y="21"/>
                    <a:pt x="39" y="22"/>
                  </a:cubicBezTo>
                  <a:cubicBezTo>
                    <a:pt x="39" y="22"/>
                    <a:pt x="37" y="24"/>
                    <a:pt x="36" y="2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9" y="31"/>
                    <a:pt x="9" y="30"/>
                  </a:cubicBezTo>
                  <a:cubicBezTo>
                    <a:pt x="7" y="30"/>
                    <a:pt x="2" y="30"/>
                    <a:pt x="1" y="30"/>
                  </a:cubicBezTo>
                  <a:cubicBezTo>
                    <a:pt x="1" y="31"/>
                    <a:pt x="0" y="49"/>
                    <a:pt x="0" y="50"/>
                  </a:cubicBezTo>
                  <a:cubicBezTo>
                    <a:pt x="2" y="49"/>
                    <a:pt x="33" y="49"/>
                    <a:pt x="33" y="49"/>
                  </a:cubicBezTo>
                  <a:cubicBezTo>
                    <a:pt x="33" y="48"/>
                    <a:pt x="33" y="45"/>
                    <a:pt x="33" y="44"/>
                  </a:cubicBezTo>
                  <a:cubicBezTo>
                    <a:pt x="32" y="44"/>
                    <a:pt x="14" y="44"/>
                    <a:pt x="14" y="44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6"/>
                    <a:pt x="36" y="37"/>
                    <a:pt x="38" y="39"/>
                  </a:cubicBezTo>
                  <a:cubicBezTo>
                    <a:pt x="38" y="39"/>
                    <a:pt x="42" y="40"/>
                    <a:pt x="42" y="40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5"/>
                    <a:pt x="52" y="56"/>
                    <a:pt x="50" y="56"/>
                  </a:cubicBezTo>
                  <a:cubicBezTo>
                    <a:pt x="50" y="57"/>
                    <a:pt x="50" y="60"/>
                    <a:pt x="50" y="61"/>
                  </a:cubicBezTo>
                  <a:cubicBezTo>
                    <a:pt x="52" y="61"/>
                    <a:pt x="81" y="60"/>
                    <a:pt x="83" y="60"/>
                  </a:cubicBezTo>
                  <a:close/>
                  <a:moveTo>
                    <a:pt x="52" y="36"/>
                  </a:moveTo>
                  <a:cubicBezTo>
                    <a:pt x="50" y="36"/>
                    <a:pt x="47" y="35"/>
                    <a:pt x="45" y="34"/>
                  </a:cubicBezTo>
                  <a:cubicBezTo>
                    <a:pt x="42" y="32"/>
                    <a:pt x="42" y="29"/>
                    <a:pt x="46" y="26"/>
                  </a:cubicBezTo>
                  <a:cubicBezTo>
                    <a:pt x="47" y="25"/>
                    <a:pt x="50" y="25"/>
                    <a:pt x="52" y="24"/>
                  </a:cubicBezTo>
                  <a:cubicBezTo>
                    <a:pt x="55" y="24"/>
                    <a:pt x="58" y="25"/>
                    <a:pt x="59" y="26"/>
                  </a:cubicBezTo>
                  <a:cubicBezTo>
                    <a:pt x="63" y="28"/>
                    <a:pt x="63" y="32"/>
                    <a:pt x="59" y="34"/>
                  </a:cubicBezTo>
                  <a:cubicBezTo>
                    <a:pt x="57" y="35"/>
                    <a:pt x="55" y="36"/>
                    <a:pt x="52" y="3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aphicFrame>
          <p:nvGraphicFramePr>
            <p:cNvPr id="13" name="Object 4">
              <a:extLst>
                <a:ext uri="{FF2B5EF4-FFF2-40B4-BE49-F238E27FC236}">
                  <a16:creationId xmlns:a16="http://schemas.microsoft.com/office/drawing/2014/main" id="{BBE940EA-A08A-4B17-9E97-54AD4E4523A3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571601" y="3214690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8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13" name="Object 4">
                          <a:extLst>
                            <a:ext uri="{FF2B5EF4-FFF2-40B4-BE49-F238E27FC236}">
                              <a16:creationId xmlns:a16="http://schemas.microsoft.com/office/drawing/2014/main" id="{BBE940EA-A08A-4B17-9E97-54AD4E4523A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01" y="3214690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5">
              <a:extLst>
                <a:ext uri="{FF2B5EF4-FFF2-40B4-BE49-F238E27FC236}">
                  <a16:creationId xmlns:a16="http://schemas.microsoft.com/office/drawing/2014/main" id="{06C7DF9F-0012-4821-A0EB-0F89564D8653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857356" y="3214685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9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14" name="Object 5">
                          <a:extLst>
                            <a:ext uri="{FF2B5EF4-FFF2-40B4-BE49-F238E27FC236}">
                              <a16:creationId xmlns:a16="http://schemas.microsoft.com/office/drawing/2014/main" id="{06C7DF9F-0012-4821-A0EB-0F89564D865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356" y="3214685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5" name="Picture 1306" descr="图片24">
            <a:extLst>
              <a:ext uri="{FF2B5EF4-FFF2-40B4-BE49-F238E27FC236}">
                <a16:creationId xmlns:a16="http://schemas.microsoft.com/office/drawing/2014/main" id="{4E7828B5-ADB2-43CC-B200-3FACA72CC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263" y="1230159"/>
            <a:ext cx="507697" cy="4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06" descr="图片24">
            <a:extLst>
              <a:ext uri="{FF2B5EF4-FFF2-40B4-BE49-F238E27FC236}">
                <a16:creationId xmlns:a16="http://schemas.microsoft.com/office/drawing/2014/main" id="{9B68BA44-D228-4045-831A-D901554F5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359" y="1230159"/>
            <a:ext cx="507697" cy="4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58">
            <a:extLst>
              <a:ext uri="{FF2B5EF4-FFF2-40B4-BE49-F238E27FC236}">
                <a16:creationId xmlns:a16="http://schemas.microsoft.com/office/drawing/2014/main" id="{4EBCA643-7C5A-4FBA-94FB-02A4300705C5}"/>
              </a:ext>
            </a:extLst>
          </p:cNvPr>
          <p:cNvGrpSpPr/>
          <p:nvPr/>
        </p:nvGrpSpPr>
        <p:grpSpPr>
          <a:xfrm>
            <a:off x="7985131" y="1244009"/>
            <a:ext cx="568951" cy="431181"/>
            <a:chOff x="1529465" y="3031295"/>
            <a:chExt cx="542204" cy="397707"/>
          </a:xfrm>
        </p:grpSpPr>
        <p:sp>
          <p:nvSpPr>
            <p:cNvPr id="18" name="AutoShape 26">
              <a:extLst>
                <a:ext uri="{FF2B5EF4-FFF2-40B4-BE49-F238E27FC236}">
                  <a16:creationId xmlns:a16="http://schemas.microsoft.com/office/drawing/2014/main" id="{A41DD5D2-38A2-45B8-832D-9B88516686C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8073" y="3036758"/>
              <a:ext cx="522532" cy="38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CE6BF749-4D8B-45AF-8137-8BBDEF430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073" y="3175518"/>
              <a:ext cx="524991" cy="253484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81" y="42"/>
                </a:cxn>
                <a:cxn ang="0">
                  <a:pos x="174" y="52"/>
                </a:cxn>
                <a:cxn ang="0">
                  <a:pos x="107" y="93"/>
                </a:cxn>
                <a:cxn ang="0">
                  <a:pos x="74" y="93"/>
                </a:cxn>
                <a:cxn ang="0">
                  <a:pos x="7" y="52"/>
                </a:cxn>
                <a:cxn ang="0">
                  <a:pos x="0" y="42"/>
                </a:cxn>
                <a:cxn ang="0">
                  <a:pos x="0" y="0"/>
                </a:cxn>
                <a:cxn ang="0">
                  <a:pos x="181" y="0"/>
                </a:cxn>
              </a:cxnLst>
              <a:rect l="0" t="0" r="r" b="b"/>
              <a:pathLst>
                <a:path w="181" h="98">
                  <a:moveTo>
                    <a:pt x="181" y="0"/>
                  </a:moveTo>
                  <a:cubicBezTo>
                    <a:pt x="181" y="42"/>
                    <a:pt x="181" y="42"/>
                    <a:pt x="181" y="42"/>
                  </a:cubicBezTo>
                  <a:cubicBezTo>
                    <a:pt x="181" y="46"/>
                    <a:pt x="179" y="50"/>
                    <a:pt x="174" y="5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98" y="98"/>
                    <a:pt x="83" y="98"/>
                    <a:pt x="74" y="9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2" y="50"/>
                    <a:pt x="0" y="46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006C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7D32FC84-1214-42F7-B912-8B0CC38CC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65" y="3031295"/>
              <a:ext cx="542204" cy="289539"/>
            </a:xfrm>
            <a:custGeom>
              <a:avLst/>
              <a:gdLst/>
              <a:ahLst/>
              <a:cxnLst>
                <a:cxn ang="0">
                  <a:pos x="110" y="106"/>
                </a:cxn>
                <a:cxn ang="0">
                  <a:pos x="77" y="106"/>
                </a:cxn>
                <a:cxn ang="0">
                  <a:pos x="10" y="66"/>
                </a:cxn>
                <a:cxn ang="0">
                  <a:pos x="10" y="46"/>
                </a:cxn>
                <a:cxn ang="0">
                  <a:pos x="77" y="6"/>
                </a:cxn>
                <a:cxn ang="0">
                  <a:pos x="110" y="6"/>
                </a:cxn>
                <a:cxn ang="0">
                  <a:pos x="177" y="46"/>
                </a:cxn>
                <a:cxn ang="0">
                  <a:pos x="177" y="66"/>
                </a:cxn>
                <a:cxn ang="0">
                  <a:pos x="110" y="106"/>
                </a:cxn>
              </a:cxnLst>
              <a:rect l="0" t="0" r="r" b="b"/>
              <a:pathLst>
                <a:path w="187" h="112">
                  <a:moveTo>
                    <a:pt x="110" y="106"/>
                  </a:moveTo>
                  <a:cubicBezTo>
                    <a:pt x="101" y="112"/>
                    <a:pt x="86" y="112"/>
                    <a:pt x="77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61"/>
                    <a:pt x="0" y="52"/>
                    <a:pt x="10" y="4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86" y="0"/>
                    <a:pt x="101" y="0"/>
                    <a:pt x="110" y="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87" y="52"/>
                    <a:pt x="187" y="61"/>
                    <a:pt x="177" y="66"/>
                  </a:cubicBezTo>
                  <a:lnTo>
                    <a:pt x="110" y="106"/>
                  </a:lnTo>
                  <a:close/>
                </a:path>
              </a:pathLst>
            </a:custGeom>
            <a:solidFill>
              <a:srgbClr val="00A1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E13943D2-029F-45D0-89C5-BDC18DD78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1185" y="3093571"/>
              <a:ext cx="298766" cy="157334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83" y="40"/>
                </a:cxn>
                <a:cxn ang="0">
                  <a:pos x="76" y="41"/>
                </a:cxn>
                <a:cxn ang="0">
                  <a:pos x="75" y="52"/>
                </a:cxn>
                <a:cxn ang="0">
                  <a:pos x="57" y="41"/>
                </a:cxn>
                <a:cxn ang="0">
                  <a:pos x="58" y="41"/>
                </a:cxn>
                <a:cxn ang="0">
                  <a:pos x="66" y="38"/>
                </a:cxn>
                <a:cxn ang="0">
                  <a:pos x="94" y="21"/>
                </a:cxn>
                <a:cxn ang="0">
                  <a:pos x="94" y="32"/>
                </a:cxn>
                <a:cxn ang="0">
                  <a:pos x="102" y="32"/>
                </a:cxn>
                <a:cxn ang="0">
                  <a:pos x="103" y="12"/>
                </a:cxn>
                <a:cxn ang="0">
                  <a:pos x="70" y="12"/>
                </a:cxn>
                <a:cxn ang="0">
                  <a:pos x="70" y="17"/>
                </a:cxn>
                <a:cxn ang="0">
                  <a:pos x="88" y="17"/>
                </a:cxn>
                <a:cxn ang="0">
                  <a:pos x="71" y="27"/>
                </a:cxn>
                <a:cxn ang="0">
                  <a:pos x="71" y="26"/>
                </a:cxn>
                <a:cxn ang="0">
                  <a:pos x="66" y="22"/>
                </a:cxn>
                <a:cxn ang="0">
                  <a:pos x="39" y="6"/>
                </a:cxn>
                <a:cxn ang="0">
                  <a:pos x="57" y="5"/>
                </a:cxn>
                <a:cxn ang="0">
                  <a:pos x="57" y="0"/>
                </a:cxn>
                <a:cxn ang="0">
                  <a:pos x="24" y="1"/>
                </a:cxn>
                <a:cxn ang="0">
                  <a:pos x="24" y="21"/>
                </a:cxn>
                <a:cxn ang="0">
                  <a:pos x="31" y="21"/>
                </a:cxn>
                <a:cxn ang="0">
                  <a:pos x="32" y="9"/>
                </a:cxn>
                <a:cxn ang="0">
                  <a:pos x="48" y="19"/>
                </a:cxn>
                <a:cxn ang="0">
                  <a:pos x="47" y="19"/>
                </a:cxn>
                <a:cxn ang="0">
                  <a:pos x="39" y="22"/>
                </a:cxn>
                <a:cxn ang="0">
                  <a:pos x="36" y="24"/>
                </a:cxn>
                <a:cxn ang="0">
                  <a:pos x="8" y="40"/>
                </a:cxn>
                <a:cxn ang="0">
                  <a:pos x="9" y="30"/>
                </a:cxn>
                <a:cxn ang="0">
                  <a:pos x="1" y="30"/>
                </a:cxn>
                <a:cxn ang="0">
                  <a:pos x="0" y="50"/>
                </a:cxn>
                <a:cxn ang="0">
                  <a:pos x="33" y="49"/>
                </a:cxn>
                <a:cxn ang="0">
                  <a:pos x="33" y="44"/>
                </a:cxn>
                <a:cxn ang="0">
                  <a:pos x="14" y="44"/>
                </a:cxn>
                <a:cxn ang="0">
                  <a:pos x="33" y="33"/>
                </a:cxn>
                <a:cxn ang="0">
                  <a:pos x="34" y="34"/>
                </a:cxn>
                <a:cxn ang="0">
                  <a:pos x="38" y="39"/>
                </a:cxn>
                <a:cxn ang="0">
                  <a:pos x="42" y="40"/>
                </a:cxn>
                <a:cxn ang="0">
                  <a:pos x="68" y="55"/>
                </a:cxn>
                <a:cxn ang="0">
                  <a:pos x="50" y="56"/>
                </a:cxn>
                <a:cxn ang="0">
                  <a:pos x="50" y="61"/>
                </a:cxn>
                <a:cxn ang="0">
                  <a:pos x="83" y="60"/>
                </a:cxn>
                <a:cxn ang="0">
                  <a:pos x="52" y="36"/>
                </a:cxn>
                <a:cxn ang="0">
                  <a:pos x="45" y="34"/>
                </a:cxn>
                <a:cxn ang="0">
                  <a:pos x="46" y="26"/>
                </a:cxn>
                <a:cxn ang="0">
                  <a:pos x="52" y="24"/>
                </a:cxn>
                <a:cxn ang="0">
                  <a:pos x="59" y="26"/>
                </a:cxn>
                <a:cxn ang="0">
                  <a:pos x="59" y="34"/>
                </a:cxn>
                <a:cxn ang="0">
                  <a:pos x="52" y="36"/>
                </a:cxn>
              </a:cxnLst>
              <a:rect l="0" t="0" r="r" b="b"/>
              <a:pathLst>
                <a:path w="103" h="61">
                  <a:moveTo>
                    <a:pt x="83" y="60"/>
                  </a:moveTo>
                  <a:cubicBezTo>
                    <a:pt x="83" y="59"/>
                    <a:pt x="83" y="41"/>
                    <a:pt x="83" y="40"/>
                  </a:cubicBezTo>
                  <a:cubicBezTo>
                    <a:pt x="82" y="40"/>
                    <a:pt x="77" y="41"/>
                    <a:pt x="76" y="41"/>
                  </a:cubicBezTo>
                  <a:cubicBezTo>
                    <a:pt x="75" y="42"/>
                    <a:pt x="75" y="52"/>
                    <a:pt x="75" y="5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61" y="40"/>
                    <a:pt x="64" y="39"/>
                    <a:pt x="66" y="38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31"/>
                    <a:pt x="94" y="32"/>
                  </a:cubicBezTo>
                  <a:cubicBezTo>
                    <a:pt x="96" y="32"/>
                    <a:pt x="100" y="32"/>
                    <a:pt x="102" y="32"/>
                  </a:cubicBezTo>
                  <a:cubicBezTo>
                    <a:pt x="102" y="31"/>
                    <a:pt x="103" y="13"/>
                    <a:pt x="103" y="12"/>
                  </a:cubicBezTo>
                  <a:cubicBezTo>
                    <a:pt x="101" y="12"/>
                    <a:pt x="72" y="12"/>
                    <a:pt x="70" y="12"/>
                  </a:cubicBezTo>
                  <a:cubicBezTo>
                    <a:pt x="70" y="13"/>
                    <a:pt x="70" y="17"/>
                    <a:pt x="70" y="17"/>
                  </a:cubicBezTo>
                  <a:cubicBezTo>
                    <a:pt x="72" y="17"/>
                    <a:pt x="88" y="17"/>
                    <a:pt x="88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5"/>
                    <a:pt x="68" y="23"/>
                    <a:pt x="66" y="2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55" y="5"/>
                    <a:pt x="57" y="5"/>
                  </a:cubicBezTo>
                  <a:cubicBezTo>
                    <a:pt x="57" y="5"/>
                    <a:pt x="57" y="1"/>
                    <a:pt x="57" y="0"/>
                  </a:cubicBezTo>
                  <a:cubicBezTo>
                    <a:pt x="55" y="0"/>
                    <a:pt x="26" y="1"/>
                    <a:pt x="24" y="1"/>
                  </a:cubicBezTo>
                  <a:cubicBezTo>
                    <a:pt x="24" y="2"/>
                    <a:pt x="23" y="20"/>
                    <a:pt x="24" y="21"/>
                  </a:cubicBezTo>
                  <a:cubicBezTo>
                    <a:pt x="25" y="21"/>
                    <a:pt x="30" y="21"/>
                    <a:pt x="31" y="21"/>
                  </a:cubicBezTo>
                  <a:cubicBezTo>
                    <a:pt x="31" y="19"/>
                    <a:pt x="32" y="9"/>
                    <a:pt x="32" y="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20"/>
                    <a:pt x="41" y="21"/>
                    <a:pt x="39" y="22"/>
                  </a:cubicBezTo>
                  <a:cubicBezTo>
                    <a:pt x="39" y="22"/>
                    <a:pt x="37" y="24"/>
                    <a:pt x="36" y="2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9" y="31"/>
                    <a:pt x="9" y="30"/>
                  </a:cubicBezTo>
                  <a:cubicBezTo>
                    <a:pt x="7" y="30"/>
                    <a:pt x="2" y="30"/>
                    <a:pt x="1" y="30"/>
                  </a:cubicBezTo>
                  <a:cubicBezTo>
                    <a:pt x="1" y="31"/>
                    <a:pt x="0" y="49"/>
                    <a:pt x="0" y="50"/>
                  </a:cubicBezTo>
                  <a:cubicBezTo>
                    <a:pt x="2" y="49"/>
                    <a:pt x="33" y="49"/>
                    <a:pt x="33" y="49"/>
                  </a:cubicBezTo>
                  <a:cubicBezTo>
                    <a:pt x="33" y="48"/>
                    <a:pt x="33" y="45"/>
                    <a:pt x="33" y="44"/>
                  </a:cubicBezTo>
                  <a:cubicBezTo>
                    <a:pt x="32" y="44"/>
                    <a:pt x="14" y="44"/>
                    <a:pt x="14" y="44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6"/>
                    <a:pt x="36" y="37"/>
                    <a:pt x="38" y="39"/>
                  </a:cubicBezTo>
                  <a:cubicBezTo>
                    <a:pt x="38" y="39"/>
                    <a:pt x="42" y="40"/>
                    <a:pt x="42" y="40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5"/>
                    <a:pt x="52" y="56"/>
                    <a:pt x="50" y="56"/>
                  </a:cubicBezTo>
                  <a:cubicBezTo>
                    <a:pt x="50" y="57"/>
                    <a:pt x="50" y="60"/>
                    <a:pt x="50" y="61"/>
                  </a:cubicBezTo>
                  <a:cubicBezTo>
                    <a:pt x="52" y="61"/>
                    <a:pt x="81" y="60"/>
                    <a:pt x="83" y="60"/>
                  </a:cubicBezTo>
                  <a:close/>
                  <a:moveTo>
                    <a:pt x="52" y="36"/>
                  </a:moveTo>
                  <a:cubicBezTo>
                    <a:pt x="50" y="36"/>
                    <a:pt x="47" y="35"/>
                    <a:pt x="45" y="34"/>
                  </a:cubicBezTo>
                  <a:cubicBezTo>
                    <a:pt x="42" y="32"/>
                    <a:pt x="42" y="29"/>
                    <a:pt x="46" y="26"/>
                  </a:cubicBezTo>
                  <a:cubicBezTo>
                    <a:pt x="47" y="25"/>
                    <a:pt x="50" y="25"/>
                    <a:pt x="52" y="24"/>
                  </a:cubicBezTo>
                  <a:cubicBezTo>
                    <a:pt x="55" y="24"/>
                    <a:pt x="58" y="25"/>
                    <a:pt x="59" y="26"/>
                  </a:cubicBezTo>
                  <a:cubicBezTo>
                    <a:pt x="63" y="28"/>
                    <a:pt x="63" y="32"/>
                    <a:pt x="59" y="34"/>
                  </a:cubicBezTo>
                  <a:cubicBezTo>
                    <a:pt x="57" y="35"/>
                    <a:pt x="55" y="36"/>
                    <a:pt x="52" y="3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aphicFrame>
          <p:nvGraphicFramePr>
            <p:cNvPr id="22" name="Object 4">
              <a:extLst>
                <a:ext uri="{FF2B5EF4-FFF2-40B4-BE49-F238E27FC236}">
                  <a16:creationId xmlns:a16="http://schemas.microsoft.com/office/drawing/2014/main" id="{BDE28BA3-2430-4B4D-B801-40458FC00667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571601" y="3214690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0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22" name="Object 4">
                          <a:extLst>
                            <a:ext uri="{FF2B5EF4-FFF2-40B4-BE49-F238E27FC236}">
                              <a16:creationId xmlns:a16="http://schemas.microsoft.com/office/drawing/2014/main" id="{BDE28BA3-2430-4B4D-B801-40458FC0066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01" y="3214690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5">
              <a:extLst>
                <a:ext uri="{FF2B5EF4-FFF2-40B4-BE49-F238E27FC236}">
                  <a16:creationId xmlns:a16="http://schemas.microsoft.com/office/drawing/2014/main" id="{CDF3D151-574A-4842-B364-A9CA9912D84A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857356" y="3214685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1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23" name="Object 5">
                          <a:extLst>
                            <a:ext uri="{FF2B5EF4-FFF2-40B4-BE49-F238E27FC236}">
                              <a16:creationId xmlns:a16="http://schemas.microsoft.com/office/drawing/2014/main" id="{CDF3D151-574A-4842-B364-A9CA9912D84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356" y="3214685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4" name="Picture 2772" descr="图片114">
            <a:extLst>
              <a:ext uri="{FF2B5EF4-FFF2-40B4-BE49-F238E27FC236}">
                <a16:creationId xmlns:a16="http://schemas.microsoft.com/office/drawing/2014/main" id="{9F4031C9-84BE-4F36-BEC6-F85541BBB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54" y="1320297"/>
            <a:ext cx="746288" cy="2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18">
            <a:extLst>
              <a:ext uri="{FF2B5EF4-FFF2-40B4-BE49-F238E27FC236}">
                <a16:creationId xmlns:a16="http://schemas.microsoft.com/office/drawing/2014/main" id="{ADD33344-42CB-4C0B-B84A-C651AE5357E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976923" y="922397"/>
            <a:ext cx="191312" cy="1913533"/>
          </a:xfrm>
          <a:prstGeom prst="can">
            <a:avLst>
              <a:gd name="adj" fmla="val 37673"/>
            </a:avLst>
          </a:prstGeom>
          <a:solidFill>
            <a:srgbClr val="F79908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" name="AutoShape 18">
            <a:extLst>
              <a:ext uri="{FF2B5EF4-FFF2-40B4-BE49-F238E27FC236}">
                <a16:creationId xmlns:a16="http://schemas.microsoft.com/office/drawing/2014/main" id="{14A07FCD-CE42-426E-A98B-E912C32A1A4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233464" y="1567621"/>
            <a:ext cx="126421" cy="623087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8" name="TextBox 40">
            <a:extLst>
              <a:ext uri="{FF2B5EF4-FFF2-40B4-BE49-F238E27FC236}">
                <a16:creationId xmlns:a16="http://schemas.microsoft.com/office/drawing/2014/main" id="{55D14EB5-471A-4C7C-AF00-E6FC29750741}"/>
              </a:ext>
            </a:extLst>
          </p:cNvPr>
          <p:cNvSpPr txBox="1"/>
          <p:nvPr/>
        </p:nvSpPr>
        <p:spPr>
          <a:xfrm>
            <a:off x="1328285" y="983181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终端</a:t>
            </a:r>
          </a:p>
        </p:txBody>
      </p:sp>
      <p:sp>
        <p:nvSpPr>
          <p:cNvPr id="29" name="TextBox 41">
            <a:extLst>
              <a:ext uri="{FF2B5EF4-FFF2-40B4-BE49-F238E27FC236}">
                <a16:creationId xmlns:a16="http://schemas.microsoft.com/office/drawing/2014/main" id="{32E70440-FB22-4891-990B-81A8B206FD8D}"/>
              </a:ext>
            </a:extLst>
          </p:cNvPr>
          <p:cNvSpPr txBox="1"/>
          <p:nvPr/>
        </p:nvSpPr>
        <p:spPr>
          <a:xfrm>
            <a:off x="2807753" y="983181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7600</a:t>
            </a:r>
            <a:endParaRPr lang="zh-CN" altLang="en-US" sz="13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A5976295-C29C-46DD-AF7F-EEDF9EBCE9D5}"/>
              </a:ext>
            </a:extLst>
          </p:cNvPr>
          <p:cNvSpPr txBox="1"/>
          <p:nvPr/>
        </p:nvSpPr>
        <p:spPr>
          <a:xfrm>
            <a:off x="4769248" y="983181"/>
            <a:ext cx="8388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城域</a:t>
            </a: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endParaRPr lang="zh-CN" altLang="en-US" sz="13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id="{4C3846CB-637E-4839-983A-ACB04D963DEE}"/>
              </a:ext>
            </a:extLst>
          </p:cNvPr>
          <p:cNvSpPr txBox="1"/>
          <p:nvPr/>
        </p:nvSpPr>
        <p:spPr>
          <a:xfrm>
            <a:off x="8030230" y="983181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总头</a:t>
            </a:r>
          </a:p>
        </p:txBody>
      </p:sp>
      <p:sp>
        <p:nvSpPr>
          <p:cNvPr id="33" name="TextBox 45">
            <a:extLst>
              <a:ext uri="{FF2B5EF4-FFF2-40B4-BE49-F238E27FC236}">
                <a16:creationId xmlns:a16="http://schemas.microsoft.com/office/drawing/2014/main" id="{DA4CA916-8B01-4AF5-8E84-4197AFD8FB13}"/>
              </a:ext>
            </a:extLst>
          </p:cNvPr>
          <p:cNvSpPr txBox="1"/>
          <p:nvPr/>
        </p:nvSpPr>
        <p:spPr>
          <a:xfrm>
            <a:off x="1148381" y="1752205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4" name="TextBox 46">
            <a:extLst>
              <a:ext uri="{FF2B5EF4-FFF2-40B4-BE49-F238E27FC236}">
                <a16:creationId xmlns:a16="http://schemas.microsoft.com/office/drawing/2014/main" id="{6E5C60A1-643E-4205-8392-3FC765324C31}"/>
              </a:ext>
            </a:extLst>
          </p:cNvPr>
          <p:cNvSpPr txBox="1"/>
          <p:nvPr/>
        </p:nvSpPr>
        <p:spPr>
          <a:xfrm>
            <a:off x="3146088" y="1752205"/>
            <a:ext cx="688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VC/VCG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5" name="TextBox 47">
            <a:extLst>
              <a:ext uri="{FF2B5EF4-FFF2-40B4-BE49-F238E27FC236}">
                <a16:creationId xmlns:a16="http://schemas.microsoft.com/office/drawing/2014/main" id="{FA9F1EFE-AA04-4D0F-ACDD-900B8125E458}"/>
              </a:ext>
            </a:extLst>
          </p:cNvPr>
          <p:cNvSpPr txBox="1"/>
          <p:nvPr/>
        </p:nvSpPr>
        <p:spPr>
          <a:xfrm>
            <a:off x="4533166" y="1752205"/>
            <a:ext cx="1331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OTN/</a:t>
            </a:r>
            <a:r>
              <a:rPr lang="en-US" altLang="zh-CN" sz="1200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ODUk</a:t>
            </a: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/VC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6" name="TextBox 48">
            <a:extLst>
              <a:ext uri="{FF2B5EF4-FFF2-40B4-BE49-F238E27FC236}">
                <a16:creationId xmlns:a16="http://schemas.microsoft.com/office/drawing/2014/main" id="{A52E8576-E980-437A-8B2E-57B8377F2031}"/>
              </a:ext>
            </a:extLst>
          </p:cNvPr>
          <p:cNvSpPr txBox="1"/>
          <p:nvPr/>
        </p:nvSpPr>
        <p:spPr>
          <a:xfrm>
            <a:off x="6587478" y="1752205"/>
            <a:ext cx="688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VC/VCG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7" name="TextBox 49">
            <a:extLst>
              <a:ext uri="{FF2B5EF4-FFF2-40B4-BE49-F238E27FC236}">
                <a16:creationId xmlns:a16="http://schemas.microsoft.com/office/drawing/2014/main" id="{E018E3D3-2F50-46C9-8031-0D57C8332999}"/>
              </a:ext>
            </a:extLst>
          </p:cNvPr>
          <p:cNvSpPr txBox="1"/>
          <p:nvPr/>
        </p:nvSpPr>
        <p:spPr>
          <a:xfrm>
            <a:off x="8068384" y="1752205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8" name="TextBox 50">
            <a:extLst>
              <a:ext uri="{FF2B5EF4-FFF2-40B4-BE49-F238E27FC236}">
                <a16:creationId xmlns:a16="http://schemas.microsoft.com/office/drawing/2014/main" id="{4DD83850-069F-4019-90F7-BDCD1E5F4145}"/>
              </a:ext>
            </a:extLst>
          </p:cNvPr>
          <p:cNvSpPr txBox="1"/>
          <p:nvPr/>
        </p:nvSpPr>
        <p:spPr>
          <a:xfrm>
            <a:off x="352723" y="1606201"/>
            <a:ext cx="4831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光收</a:t>
            </a: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+EOS</a:t>
            </a:r>
            <a:endParaRPr lang="zh-CN" altLang="en-US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A5B7B7C1-1D52-4B45-896E-94B252E6EE8A}"/>
              </a:ext>
            </a:extLst>
          </p:cNvPr>
          <p:cNvSpPr/>
          <p:nvPr/>
        </p:nvSpPr>
        <p:spPr>
          <a:xfrm>
            <a:off x="125548" y="1763363"/>
            <a:ext cx="215900" cy="2096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0" name="TextBox 150">
            <a:extLst>
              <a:ext uri="{FF2B5EF4-FFF2-40B4-BE49-F238E27FC236}">
                <a16:creationId xmlns:a16="http://schemas.microsoft.com/office/drawing/2014/main" id="{BB289DE2-3E81-4A36-BA30-A5552C57350C}"/>
              </a:ext>
            </a:extLst>
          </p:cNvPr>
          <p:cNvSpPr txBox="1"/>
          <p:nvPr/>
        </p:nvSpPr>
        <p:spPr>
          <a:xfrm>
            <a:off x="136823" y="1748093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050" b="1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1</a:t>
            </a:r>
            <a:endParaRPr lang="zh-CN" altLang="en-US" sz="1050" b="1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C2A19129-1E2A-4A6A-9B6F-ADC2B8FA86F6}"/>
              </a:ext>
            </a:extLst>
          </p:cNvPr>
          <p:cNvSpPr txBox="1"/>
          <p:nvPr/>
        </p:nvSpPr>
        <p:spPr>
          <a:xfrm>
            <a:off x="1175836" y="2185988"/>
            <a:ext cx="71686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GPN601G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GPN605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GPN710</a:t>
            </a:r>
            <a:endParaRPr lang="zh-CN" altLang="en-US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A016453-A752-4E22-B0E7-19A4866C39D6}"/>
              </a:ext>
            </a:extLst>
          </p:cNvPr>
          <p:cNvSpPr txBox="1"/>
          <p:nvPr/>
        </p:nvSpPr>
        <p:spPr>
          <a:xfrm>
            <a:off x="2153049" y="2289862"/>
            <a:ext cx="7280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EOS-8FX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DMD-8GE</a:t>
            </a:r>
            <a:endParaRPr lang="zh-CN" altLang="en-US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5498B0-428B-4E13-933D-9448C20B05BA}"/>
              </a:ext>
            </a:extLst>
          </p:cNvPr>
          <p:cNvSpPr txBox="1"/>
          <p:nvPr/>
        </p:nvSpPr>
        <p:spPr>
          <a:xfrm>
            <a:off x="2747790" y="2391535"/>
            <a:ext cx="6992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OMU2G5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7B3AA66-6004-4ACA-ABE6-B5FCD9519547}"/>
              </a:ext>
            </a:extLst>
          </p:cNvPr>
          <p:cNvSpPr txBox="1"/>
          <p:nvPr/>
        </p:nvSpPr>
        <p:spPr>
          <a:xfrm>
            <a:off x="4551862" y="2287660"/>
            <a:ext cx="11945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接入层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设备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algn="ctr"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电交叉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+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混合线卡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BEB1191-7940-4B06-AB6A-644388545724}"/>
              </a:ext>
            </a:extLst>
          </p:cNvPr>
          <p:cNvSpPr txBox="1"/>
          <p:nvPr/>
        </p:nvSpPr>
        <p:spPr>
          <a:xfrm>
            <a:off x="7988802" y="2185988"/>
            <a:ext cx="72808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EOS-8FX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DMD-8GE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EOSC126</a:t>
            </a:r>
            <a:endParaRPr lang="zh-CN" altLang="en-US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615E19F8-9DA8-4C08-B006-3233E1D27033}"/>
              </a:ext>
            </a:extLst>
          </p:cNvPr>
          <p:cNvCxnSpPr/>
          <p:nvPr/>
        </p:nvCxnSpPr>
        <p:spPr>
          <a:xfrm>
            <a:off x="1146615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596BAB18-0B3D-4155-84EE-261A687547C3}"/>
              </a:ext>
            </a:extLst>
          </p:cNvPr>
          <p:cNvCxnSpPr/>
          <p:nvPr/>
        </p:nvCxnSpPr>
        <p:spPr>
          <a:xfrm>
            <a:off x="2021874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185176FC-8FDF-48BE-ABF6-984BBD0054F5}"/>
              </a:ext>
            </a:extLst>
          </p:cNvPr>
          <p:cNvCxnSpPr/>
          <p:nvPr/>
        </p:nvCxnSpPr>
        <p:spPr>
          <a:xfrm>
            <a:off x="2790858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D560E4E7-908C-4C6A-B215-2ED5B624FC51}"/>
              </a:ext>
            </a:extLst>
          </p:cNvPr>
          <p:cNvCxnSpPr/>
          <p:nvPr/>
        </p:nvCxnSpPr>
        <p:spPr>
          <a:xfrm>
            <a:off x="3348083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F274953F-22A6-481A-B8AF-18B7E3105DE2}"/>
              </a:ext>
            </a:extLst>
          </p:cNvPr>
          <p:cNvCxnSpPr/>
          <p:nvPr/>
        </p:nvCxnSpPr>
        <p:spPr>
          <a:xfrm>
            <a:off x="4092400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0E2BEECA-7B57-4CDE-8195-B1610FD6BAEA}"/>
              </a:ext>
            </a:extLst>
          </p:cNvPr>
          <p:cNvCxnSpPr/>
          <p:nvPr/>
        </p:nvCxnSpPr>
        <p:spPr>
          <a:xfrm>
            <a:off x="6177415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174645EC-B87E-470C-BEB7-1EE229F85427}"/>
              </a:ext>
            </a:extLst>
          </p:cNvPr>
          <p:cNvCxnSpPr/>
          <p:nvPr/>
        </p:nvCxnSpPr>
        <p:spPr>
          <a:xfrm>
            <a:off x="8004116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018AA0E9-3C69-4FA1-B05C-B6F3B1AE5E79}"/>
              </a:ext>
            </a:extLst>
          </p:cNvPr>
          <p:cNvCxnSpPr/>
          <p:nvPr/>
        </p:nvCxnSpPr>
        <p:spPr>
          <a:xfrm>
            <a:off x="8632473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07E7B1D0-5818-40A8-AE2D-0427C9EA6126}"/>
              </a:ext>
            </a:extLst>
          </p:cNvPr>
          <p:cNvSpPr txBox="1"/>
          <p:nvPr/>
        </p:nvSpPr>
        <p:spPr>
          <a:xfrm>
            <a:off x="125548" y="2764765"/>
            <a:ext cx="4345295" cy="25160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带宽分配：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以下业务通过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VC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上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，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以下的业务站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80% 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按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80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光方向计算，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64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端口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，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16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端口 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；上联最大带宽 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6.4G+4.6G=11G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；单纯平均带宽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1.1G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，但处于槽位应用灵活性考虑背板最小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2.5G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背板和上联问题：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前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8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槽版本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622M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，后四槽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2.5G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；单槽背板带宽较小；上联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4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组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2.5G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能够解决带宽需求，但是占用接口较多，建议上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OTU2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接口；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板卡问题：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DMD-8GE</a:t>
            </a: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：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能够满足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接入，完成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EOS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封装，满足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个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300M EOS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的同时还能满足部分小带宽业务的接入，但没有多路大带宽接入的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EOS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板卡；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EOF-8FX</a:t>
            </a: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：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作为小带宽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EOS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接入板卡，平均接入带宽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32M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，没有背板收敛配合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DMD-8GE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完成小带宽低成本接入即可；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BF36A461-814F-443B-BD5F-FB46674EAC3C}"/>
              </a:ext>
            </a:extLst>
          </p:cNvPr>
          <p:cNvSpPr txBox="1"/>
          <p:nvPr/>
        </p:nvSpPr>
        <p:spPr>
          <a:xfrm>
            <a:off x="4646301" y="2770594"/>
            <a:ext cx="4345295" cy="23544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带宽分配：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总头位置的业务需要的是业务汇聚能力，需要完成市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-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县的大带宽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业务汇聚，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个县需要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的整框汇聚能力；同时需要完成市区内的业务接入的小带宽汇聚以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30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条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计算需要，整框需要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个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汇聚和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30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个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汇聚；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背板和上联问题：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汇聚点业务需要背板带宽足够大，因为需要的是少量单板完成更多的业务接入，对背板要求较高；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2.5G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机器以上背板最佳；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板卡问题：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DMD-8GE</a:t>
            </a: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：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只能完成少量大带宽业务汇聚，目前无法完成整框汇聚；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EOSC126</a:t>
            </a: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：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只能完成多路小带宽业务汇聚，且背板带宽较小；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非汇聚点对点业务只看背板能力，相对却是较少；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1075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FB2656-5440-44A7-BF7C-C6B7A546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不同端到端承载方式下的接入方案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DB4343F-A0ED-40E6-975F-F2481C5446F8}"/>
              </a:ext>
            </a:extLst>
          </p:cNvPr>
          <p:cNvCxnSpPr>
            <a:cxnSpLocks/>
          </p:cNvCxnSpPr>
          <p:nvPr/>
        </p:nvCxnSpPr>
        <p:spPr>
          <a:xfrm>
            <a:off x="2012742" y="1459599"/>
            <a:ext cx="600597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8" name="组合 58">
            <a:extLst>
              <a:ext uri="{FF2B5EF4-FFF2-40B4-BE49-F238E27FC236}">
                <a16:creationId xmlns:a16="http://schemas.microsoft.com/office/drawing/2014/main" id="{15BA089C-8E09-4E18-B9C1-9CE8C67A5AF1}"/>
              </a:ext>
            </a:extLst>
          </p:cNvPr>
          <p:cNvGrpSpPr/>
          <p:nvPr/>
        </p:nvGrpSpPr>
        <p:grpSpPr>
          <a:xfrm>
            <a:off x="2785158" y="1244009"/>
            <a:ext cx="568951" cy="431181"/>
            <a:chOff x="1529465" y="3031295"/>
            <a:chExt cx="542204" cy="397707"/>
          </a:xfrm>
        </p:grpSpPr>
        <p:sp>
          <p:nvSpPr>
            <p:cNvPr id="9" name="AutoShape 26">
              <a:extLst>
                <a:ext uri="{FF2B5EF4-FFF2-40B4-BE49-F238E27FC236}">
                  <a16:creationId xmlns:a16="http://schemas.microsoft.com/office/drawing/2014/main" id="{DAEB78B9-CEF8-421B-B590-04E4AEC4BEC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8073" y="3036758"/>
              <a:ext cx="522532" cy="38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1FD34A88-897E-4AA9-86F1-38BD2A1F3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073" y="3175518"/>
              <a:ext cx="524991" cy="253484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81" y="42"/>
                </a:cxn>
                <a:cxn ang="0">
                  <a:pos x="174" y="52"/>
                </a:cxn>
                <a:cxn ang="0">
                  <a:pos x="107" y="93"/>
                </a:cxn>
                <a:cxn ang="0">
                  <a:pos x="74" y="93"/>
                </a:cxn>
                <a:cxn ang="0">
                  <a:pos x="7" y="52"/>
                </a:cxn>
                <a:cxn ang="0">
                  <a:pos x="0" y="42"/>
                </a:cxn>
                <a:cxn ang="0">
                  <a:pos x="0" y="0"/>
                </a:cxn>
                <a:cxn ang="0">
                  <a:pos x="181" y="0"/>
                </a:cxn>
              </a:cxnLst>
              <a:rect l="0" t="0" r="r" b="b"/>
              <a:pathLst>
                <a:path w="181" h="98">
                  <a:moveTo>
                    <a:pt x="181" y="0"/>
                  </a:moveTo>
                  <a:cubicBezTo>
                    <a:pt x="181" y="42"/>
                    <a:pt x="181" y="42"/>
                    <a:pt x="181" y="42"/>
                  </a:cubicBezTo>
                  <a:cubicBezTo>
                    <a:pt x="181" y="46"/>
                    <a:pt x="179" y="50"/>
                    <a:pt x="174" y="5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98" y="98"/>
                    <a:pt x="83" y="98"/>
                    <a:pt x="74" y="9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2" y="50"/>
                    <a:pt x="0" y="46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006C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id="{3A406475-1146-429A-8B33-B871CC996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65" y="3031295"/>
              <a:ext cx="542204" cy="289539"/>
            </a:xfrm>
            <a:custGeom>
              <a:avLst/>
              <a:gdLst/>
              <a:ahLst/>
              <a:cxnLst>
                <a:cxn ang="0">
                  <a:pos x="110" y="106"/>
                </a:cxn>
                <a:cxn ang="0">
                  <a:pos x="77" y="106"/>
                </a:cxn>
                <a:cxn ang="0">
                  <a:pos x="10" y="66"/>
                </a:cxn>
                <a:cxn ang="0">
                  <a:pos x="10" y="46"/>
                </a:cxn>
                <a:cxn ang="0">
                  <a:pos x="77" y="6"/>
                </a:cxn>
                <a:cxn ang="0">
                  <a:pos x="110" y="6"/>
                </a:cxn>
                <a:cxn ang="0">
                  <a:pos x="177" y="46"/>
                </a:cxn>
                <a:cxn ang="0">
                  <a:pos x="177" y="66"/>
                </a:cxn>
                <a:cxn ang="0">
                  <a:pos x="110" y="106"/>
                </a:cxn>
              </a:cxnLst>
              <a:rect l="0" t="0" r="r" b="b"/>
              <a:pathLst>
                <a:path w="187" h="112">
                  <a:moveTo>
                    <a:pt x="110" y="106"/>
                  </a:moveTo>
                  <a:cubicBezTo>
                    <a:pt x="101" y="112"/>
                    <a:pt x="86" y="112"/>
                    <a:pt x="77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61"/>
                    <a:pt x="0" y="52"/>
                    <a:pt x="10" y="4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86" y="0"/>
                    <a:pt x="101" y="0"/>
                    <a:pt x="110" y="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87" y="52"/>
                    <a:pt x="187" y="61"/>
                    <a:pt x="177" y="66"/>
                  </a:cubicBezTo>
                  <a:lnTo>
                    <a:pt x="110" y="106"/>
                  </a:lnTo>
                  <a:close/>
                </a:path>
              </a:pathLst>
            </a:custGeom>
            <a:solidFill>
              <a:srgbClr val="00A1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149F30CD-D546-404F-BE92-7B96D4932B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1185" y="3093571"/>
              <a:ext cx="298766" cy="157334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83" y="40"/>
                </a:cxn>
                <a:cxn ang="0">
                  <a:pos x="76" y="41"/>
                </a:cxn>
                <a:cxn ang="0">
                  <a:pos x="75" y="52"/>
                </a:cxn>
                <a:cxn ang="0">
                  <a:pos x="57" y="41"/>
                </a:cxn>
                <a:cxn ang="0">
                  <a:pos x="58" y="41"/>
                </a:cxn>
                <a:cxn ang="0">
                  <a:pos x="66" y="38"/>
                </a:cxn>
                <a:cxn ang="0">
                  <a:pos x="94" y="21"/>
                </a:cxn>
                <a:cxn ang="0">
                  <a:pos x="94" y="32"/>
                </a:cxn>
                <a:cxn ang="0">
                  <a:pos x="102" y="32"/>
                </a:cxn>
                <a:cxn ang="0">
                  <a:pos x="103" y="12"/>
                </a:cxn>
                <a:cxn ang="0">
                  <a:pos x="70" y="12"/>
                </a:cxn>
                <a:cxn ang="0">
                  <a:pos x="70" y="17"/>
                </a:cxn>
                <a:cxn ang="0">
                  <a:pos x="88" y="17"/>
                </a:cxn>
                <a:cxn ang="0">
                  <a:pos x="71" y="27"/>
                </a:cxn>
                <a:cxn ang="0">
                  <a:pos x="71" y="26"/>
                </a:cxn>
                <a:cxn ang="0">
                  <a:pos x="66" y="22"/>
                </a:cxn>
                <a:cxn ang="0">
                  <a:pos x="39" y="6"/>
                </a:cxn>
                <a:cxn ang="0">
                  <a:pos x="57" y="5"/>
                </a:cxn>
                <a:cxn ang="0">
                  <a:pos x="57" y="0"/>
                </a:cxn>
                <a:cxn ang="0">
                  <a:pos x="24" y="1"/>
                </a:cxn>
                <a:cxn ang="0">
                  <a:pos x="24" y="21"/>
                </a:cxn>
                <a:cxn ang="0">
                  <a:pos x="31" y="21"/>
                </a:cxn>
                <a:cxn ang="0">
                  <a:pos x="32" y="9"/>
                </a:cxn>
                <a:cxn ang="0">
                  <a:pos x="48" y="19"/>
                </a:cxn>
                <a:cxn ang="0">
                  <a:pos x="47" y="19"/>
                </a:cxn>
                <a:cxn ang="0">
                  <a:pos x="39" y="22"/>
                </a:cxn>
                <a:cxn ang="0">
                  <a:pos x="36" y="24"/>
                </a:cxn>
                <a:cxn ang="0">
                  <a:pos x="8" y="40"/>
                </a:cxn>
                <a:cxn ang="0">
                  <a:pos x="9" y="30"/>
                </a:cxn>
                <a:cxn ang="0">
                  <a:pos x="1" y="30"/>
                </a:cxn>
                <a:cxn ang="0">
                  <a:pos x="0" y="50"/>
                </a:cxn>
                <a:cxn ang="0">
                  <a:pos x="33" y="49"/>
                </a:cxn>
                <a:cxn ang="0">
                  <a:pos x="33" y="44"/>
                </a:cxn>
                <a:cxn ang="0">
                  <a:pos x="14" y="44"/>
                </a:cxn>
                <a:cxn ang="0">
                  <a:pos x="33" y="33"/>
                </a:cxn>
                <a:cxn ang="0">
                  <a:pos x="34" y="34"/>
                </a:cxn>
                <a:cxn ang="0">
                  <a:pos x="38" y="39"/>
                </a:cxn>
                <a:cxn ang="0">
                  <a:pos x="42" y="40"/>
                </a:cxn>
                <a:cxn ang="0">
                  <a:pos x="68" y="55"/>
                </a:cxn>
                <a:cxn ang="0">
                  <a:pos x="50" y="56"/>
                </a:cxn>
                <a:cxn ang="0">
                  <a:pos x="50" y="61"/>
                </a:cxn>
                <a:cxn ang="0">
                  <a:pos x="83" y="60"/>
                </a:cxn>
                <a:cxn ang="0">
                  <a:pos x="52" y="36"/>
                </a:cxn>
                <a:cxn ang="0">
                  <a:pos x="45" y="34"/>
                </a:cxn>
                <a:cxn ang="0">
                  <a:pos x="46" y="26"/>
                </a:cxn>
                <a:cxn ang="0">
                  <a:pos x="52" y="24"/>
                </a:cxn>
                <a:cxn ang="0">
                  <a:pos x="59" y="26"/>
                </a:cxn>
                <a:cxn ang="0">
                  <a:pos x="59" y="34"/>
                </a:cxn>
                <a:cxn ang="0">
                  <a:pos x="52" y="36"/>
                </a:cxn>
              </a:cxnLst>
              <a:rect l="0" t="0" r="r" b="b"/>
              <a:pathLst>
                <a:path w="103" h="61">
                  <a:moveTo>
                    <a:pt x="83" y="60"/>
                  </a:moveTo>
                  <a:cubicBezTo>
                    <a:pt x="83" y="59"/>
                    <a:pt x="83" y="41"/>
                    <a:pt x="83" y="40"/>
                  </a:cubicBezTo>
                  <a:cubicBezTo>
                    <a:pt x="82" y="40"/>
                    <a:pt x="77" y="41"/>
                    <a:pt x="76" y="41"/>
                  </a:cubicBezTo>
                  <a:cubicBezTo>
                    <a:pt x="75" y="42"/>
                    <a:pt x="75" y="52"/>
                    <a:pt x="75" y="5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61" y="40"/>
                    <a:pt x="64" y="39"/>
                    <a:pt x="66" y="38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31"/>
                    <a:pt x="94" y="32"/>
                  </a:cubicBezTo>
                  <a:cubicBezTo>
                    <a:pt x="96" y="32"/>
                    <a:pt x="100" y="32"/>
                    <a:pt x="102" y="32"/>
                  </a:cubicBezTo>
                  <a:cubicBezTo>
                    <a:pt x="102" y="31"/>
                    <a:pt x="103" y="13"/>
                    <a:pt x="103" y="12"/>
                  </a:cubicBezTo>
                  <a:cubicBezTo>
                    <a:pt x="101" y="12"/>
                    <a:pt x="72" y="12"/>
                    <a:pt x="70" y="12"/>
                  </a:cubicBezTo>
                  <a:cubicBezTo>
                    <a:pt x="70" y="13"/>
                    <a:pt x="70" y="17"/>
                    <a:pt x="70" y="17"/>
                  </a:cubicBezTo>
                  <a:cubicBezTo>
                    <a:pt x="72" y="17"/>
                    <a:pt x="88" y="17"/>
                    <a:pt x="88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5"/>
                    <a:pt x="68" y="23"/>
                    <a:pt x="66" y="2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55" y="5"/>
                    <a:pt x="57" y="5"/>
                  </a:cubicBezTo>
                  <a:cubicBezTo>
                    <a:pt x="57" y="5"/>
                    <a:pt x="57" y="1"/>
                    <a:pt x="57" y="0"/>
                  </a:cubicBezTo>
                  <a:cubicBezTo>
                    <a:pt x="55" y="0"/>
                    <a:pt x="26" y="1"/>
                    <a:pt x="24" y="1"/>
                  </a:cubicBezTo>
                  <a:cubicBezTo>
                    <a:pt x="24" y="2"/>
                    <a:pt x="23" y="20"/>
                    <a:pt x="24" y="21"/>
                  </a:cubicBezTo>
                  <a:cubicBezTo>
                    <a:pt x="25" y="21"/>
                    <a:pt x="30" y="21"/>
                    <a:pt x="31" y="21"/>
                  </a:cubicBezTo>
                  <a:cubicBezTo>
                    <a:pt x="31" y="19"/>
                    <a:pt x="32" y="9"/>
                    <a:pt x="32" y="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20"/>
                    <a:pt x="41" y="21"/>
                    <a:pt x="39" y="22"/>
                  </a:cubicBezTo>
                  <a:cubicBezTo>
                    <a:pt x="39" y="22"/>
                    <a:pt x="37" y="24"/>
                    <a:pt x="36" y="2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9" y="31"/>
                    <a:pt x="9" y="30"/>
                  </a:cubicBezTo>
                  <a:cubicBezTo>
                    <a:pt x="7" y="30"/>
                    <a:pt x="2" y="30"/>
                    <a:pt x="1" y="30"/>
                  </a:cubicBezTo>
                  <a:cubicBezTo>
                    <a:pt x="1" y="31"/>
                    <a:pt x="0" y="49"/>
                    <a:pt x="0" y="50"/>
                  </a:cubicBezTo>
                  <a:cubicBezTo>
                    <a:pt x="2" y="49"/>
                    <a:pt x="33" y="49"/>
                    <a:pt x="33" y="49"/>
                  </a:cubicBezTo>
                  <a:cubicBezTo>
                    <a:pt x="33" y="48"/>
                    <a:pt x="33" y="45"/>
                    <a:pt x="33" y="44"/>
                  </a:cubicBezTo>
                  <a:cubicBezTo>
                    <a:pt x="32" y="44"/>
                    <a:pt x="14" y="44"/>
                    <a:pt x="14" y="44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6"/>
                    <a:pt x="36" y="37"/>
                    <a:pt x="38" y="39"/>
                  </a:cubicBezTo>
                  <a:cubicBezTo>
                    <a:pt x="38" y="39"/>
                    <a:pt x="42" y="40"/>
                    <a:pt x="42" y="40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5"/>
                    <a:pt x="52" y="56"/>
                    <a:pt x="50" y="56"/>
                  </a:cubicBezTo>
                  <a:cubicBezTo>
                    <a:pt x="50" y="57"/>
                    <a:pt x="50" y="60"/>
                    <a:pt x="50" y="61"/>
                  </a:cubicBezTo>
                  <a:cubicBezTo>
                    <a:pt x="52" y="61"/>
                    <a:pt x="81" y="60"/>
                    <a:pt x="83" y="60"/>
                  </a:cubicBezTo>
                  <a:close/>
                  <a:moveTo>
                    <a:pt x="52" y="36"/>
                  </a:moveTo>
                  <a:cubicBezTo>
                    <a:pt x="50" y="36"/>
                    <a:pt x="47" y="35"/>
                    <a:pt x="45" y="34"/>
                  </a:cubicBezTo>
                  <a:cubicBezTo>
                    <a:pt x="42" y="32"/>
                    <a:pt x="42" y="29"/>
                    <a:pt x="46" y="26"/>
                  </a:cubicBezTo>
                  <a:cubicBezTo>
                    <a:pt x="47" y="25"/>
                    <a:pt x="50" y="25"/>
                    <a:pt x="52" y="24"/>
                  </a:cubicBezTo>
                  <a:cubicBezTo>
                    <a:pt x="55" y="24"/>
                    <a:pt x="58" y="25"/>
                    <a:pt x="59" y="26"/>
                  </a:cubicBezTo>
                  <a:cubicBezTo>
                    <a:pt x="63" y="28"/>
                    <a:pt x="63" y="32"/>
                    <a:pt x="59" y="34"/>
                  </a:cubicBezTo>
                  <a:cubicBezTo>
                    <a:pt x="57" y="35"/>
                    <a:pt x="55" y="36"/>
                    <a:pt x="52" y="3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aphicFrame>
          <p:nvGraphicFramePr>
            <p:cNvPr id="13" name="Object 4">
              <a:extLst>
                <a:ext uri="{FF2B5EF4-FFF2-40B4-BE49-F238E27FC236}">
                  <a16:creationId xmlns:a16="http://schemas.microsoft.com/office/drawing/2014/main" id="{BBE940EA-A08A-4B17-9E97-54AD4E4523A3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571601" y="3214690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2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13" name="Object 4">
                          <a:extLst>
                            <a:ext uri="{FF2B5EF4-FFF2-40B4-BE49-F238E27FC236}">
                              <a16:creationId xmlns:a16="http://schemas.microsoft.com/office/drawing/2014/main" id="{BBE940EA-A08A-4B17-9E97-54AD4E4523A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01" y="3214690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5">
              <a:extLst>
                <a:ext uri="{FF2B5EF4-FFF2-40B4-BE49-F238E27FC236}">
                  <a16:creationId xmlns:a16="http://schemas.microsoft.com/office/drawing/2014/main" id="{06C7DF9F-0012-4821-A0EB-0F89564D8653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857356" y="3214685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3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14" name="Object 5">
                          <a:extLst>
                            <a:ext uri="{FF2B5EF4-FFF2-40B4-BE49-F238E27FC236}">
                              <a16:creationId xmlns:a16="http://schemas.microsoft.com/office/drawing/2014/main" id="{06C7DF9F-0012-4821-A0EB-0F89564D865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356" y="3214685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5" name="Picture 1306" descr="图片24">
            <a:extLst>
              <a:ext uri="{FF2B5EF4-FFF2-40B4-BE49-F238E27FC236}">
                <a16:creationId xmlns:a16="http://schemas.microsoft.com/office/drawing/2014/main" id="{4E7828B5-ADB2-43CC-B200-3FACA72CC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263" y="1230159"/>
            <a:ext cx="507697" cy="4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06" descr="图片24">
            <a:extLst>
              <a:ext uri="{FF2B5EF4-FFF2-40B4-BE49-F238E27FC236}">
                <a16:creationId xmlns:a16="http://schemas.microsoft.com/office/drawing/2014/main" id="{9B68BA44-D228-4045-831A-D901554F5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359" y="1230159"/>
            <a:ext cx="507697" cy="4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58">
            <a:extLst>
              <a:ext uri="{FF2B5EF4-FFF2-40B4-BE49-F238E27FC236}">
                <a16:creationId xmlns:a16="http://schemas.microsoft.com/office/drawing/2014/main" id="{4EBCA643-7C5A-4FBA-94FB-02A4300705C5}"/>
              </a:ext>
            </a:extLst>
          </p:cNvPr>
          <p:cNvGrpSpPr/>
          <p:nvPr/>
        </p:nvGrpSpPr>
        <p:grpSpPr>
          <a:xfrm>
            <a:off x="7985131" y="1244009"/>
            <a:ext cx="568951" cy="431181"/>
            <a:chOff x="1529465" y="3031295"/>
            <a:chExt cx="542204" cy="397707"/>
          </a:xfrm>
        </p:grpSpPr>
        <p:sp>
          <p:nvSpPr>
            <p:cNvPr id="18" name="AutoShape 26">
              <a:extLst>
                <a:ext uri="{FF2B5EF4-FFF2-40B4-BE49-F238E27FC236}">
                  <a16:creationId xmlns:a16="http://schemas.microsoft.com/office/drawing/2014/main" id="{A41DD5D2-38A2-45B8-832D-9B88516686C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8073" y="3036758"/>
              <a:ext cx="522532" cy="38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CE6BF749-4D8B-45AF-8137-8BBDEF430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073" y="3175518"/>
              <a:ext cx="524991" cy="253484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81" y="42"/>
                </a:cxn>
                <a:cxn ang="0">
                  <a:pos x="174" y="52"/>
                </a:cxn>
                <a:cxn ang="0">
                  <a:pos x="107" y="93"/>
                </a:cxn>
                <a:cxn ang="0">
                  <a:pos x="74" y="93"/>
                </a:cxn>
                <a:cxn ang="0">
                  <a:pos x="7" y="52"/>
                </a:cxn>
                <a:cxn ang="0">
                  <a:pos x="0" y="42"/>
                </a:cxn>
                <a:cxn ang="0">
                  <a:pos x="0" y="0"/>
                </a:cxn>
                <a:cxn ang="0">
                  <a:pos x="181" y="0"/>
                </a:cxn>
              </a:cxnLst>
              <a:rect l="0" t="0" r="r" b="b"/>
              <a:pathLst>
                <a:path w="181" h="98">
                  <a:moveTo>
                    <a:pt x="181" y="0"/>
                  </a:moveTo>
                  <a:cubicBezTo>
                    <a:pt x="181" y="42"/>
                    <a:pt x="181" y="42"/>
                    <a:pt x="181" y="42"/>
                  </a:cubicBezTo>
                  <a:cubicBezTo>
                    <a:pt x="181" y="46"/>
                    <a:pt x="179" y="50"/>
                    <a:pt x="174" y="5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98" y="98"/>
                    <a:pt x="83" y="98"/>
                    <a:pt x="74" y="9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2" y="50"/>
                    <a:pt x="0" y="46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006C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7D32FC84-1214-42F7-B912-8B0CC38CC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65" y="3031295"/>
              <a:ext cx="542204" cy="289539"/>
            </a:xfrm>
            <a:custGeom>
              <a:avLst/>
              <a:gdLst/>
              <a:ahLst/>
              <a:cxnLst>
                <a:cxn ang="0">
                  <a:pos x="110" y="106"/>
                </a:cxn>
                <a:cxn ang="0">
                  <a:pos x="77" y="106"/>
                </a:cxn>
                <a:cxn ang="0">
                  <a:pos x="10" y="66"/>
                </a:cxn>
                <a:cxn ang="0">
                  <a:pos x="10" y="46"/>
                </a:cxn>
                <a:cxn ang="0">
                  <a:pos x="77" y="6"/>
                </a:cxn>
                <a:cxn ang="0">
                  <a:pos x="110" y="6"/>
                </a:cxn>
                <a:cxn ang="0">
                  <a:pos x="177" y="46"/>
                </a:cxn>
                <a:cxn ang="0">
                  <a:pos x="177" y="66"/>
                </a:cxn>
                <a:cxn ang="0">
                  <a:pos x="110" y="106"/>
                </a:cxn>
              </a:cxnLst>
              <a:rect l="0" t="0" r="r" b="b"/>
              <a:pathLst>
                <a:path w="187" h="112">
                  <a:moveTo>
                    <a:pt x="110" y="106"/>
                  </a:moveTo>
                  <a:cubicBezTo>
                    <a:pt x="101" y="112"/>
                    <a:pt x="86" y="112"/>
                    <a:pt x="77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61"/>
                    <a:pt x="0" y="52"/>
                    <a:pt x="10" y="4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86" y="0"/>
                    <a:pt x="101" y="0"/>
                    <a:pt x="110" y="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87" y="52"/>
                    <a:pt x="187" y="61"/>
                    <a:pt x="177" y="66"/>
                  </a:cubicBezTo>
                  <a:lnTo>
                    <a:pt x="110" y="106"/>
                  </a:lnTo>
                  <a:close/>
                </a:path>
              </a:pathLst>
            </a:custGeom>
            <a:solidFill>
              <a:srgbClr val="00A1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E13943D2-029F-45D0-89C5-BDC18DD78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1185" y="3093571"/>
              <a:ext cx="298766" cy="157334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83" y="40"/>
                </a:cxn>
                <a:cxn ang="0">
                  <a:pos x="76" y="41"/>
                </a:cxn>
                <a:cxn ang="0">
                  <a:pos x="75" y="52"/>
                </a:cxn>
                <a:cxn ang="0">
                  <a:pos x="57" y="41"/>
                </a:cxn>
                <a:cxn ang="0">
                  <a:pos x="58" y="41"/>
                </a:cxn>
                <a:cxn ang="0">
                  <a:pos x="66" y="38"/>
                </a:cxn>
                <a:cxn ang="0">
                  <a:pos x="94" y="21"/>
                </a:cxn>
                <a:cxn ang="0">
                  <a:pos x="94" y="32"/>
                </a:cxn>
                <a:cxn ang="0">
                  <a:pos x="102" y="32"/>
                </a:cxn>
                <a:cxn ang="0">
                  <a:pos x="103" y="12"/>
                </a:cxn>
                <a:cxn ang="0">
                  <a:pos x="70" y="12"/>
                </a:cxn>
                <a:cxn ang="0">
                  <a:pos x="70" y="17"/>
                </a:cxn>
                <a:cxn ang="0">
                  <a:pos x="88" y="17"/>
                </a:cxn>
                <a:cxn ang="0">
                  <a:pos x="71" y="27"/>
                </a:cxn>
                <a:cxn ang="0">
                  <a:pos x="71" y="26"/>
                </a:cxn>
                <a:cxn ang="0">
                  <a:pos x="66" y="22"/>
                </a:cxn>
                <a:cxn ang="0">
                  <a:pos x="39" y="6"/>
                </a:cxn>
                <a:cxn ang="0">
                  <a:pos x="57" y="5"/>
                </a:cxn>
                <a:cxn ang="0">
                  <a:pos x="57" y="0"/>
                </a:cxn>
                <a:cxn ang="0">
                  <a:pos x="24" y="1"/>
                </a:cxn>
                <a:cxn ang="0">
                  <a:pos x="24" y="21"/>
                </a:cxn>
                <a:cxn ang="0">
                  <a:pos x="31" y="21"/>
                </a:cxn>
                <a:cxn ang="0">
                  <a:pos x="32" y="9"/>
                </a:cxn>
                <a:cxn ang="0">
                  <a:pos x="48" y="19"/>
                </a:cxn>
                <a:cxn ang="0">
                  <a:pos x="47" y="19"/>
                </a:cxn>
                <a:cxn ang="0">
                  <a:pos x="39" y="22"/>
                </a:cxn>
                <a:cxn ang="0">
                  <a:pos x="36" y="24"/>
                </a:cxn>
                <a:cxn ang="0">
                  <a:pos x="8" y="40"/>
                </a:cxn>
                <a:cxn ang="0">
                  <a:pos x="9" y="30"/>
                </a:cxn>
                <a:cxn ang="0">
                  <a:pos x="1" y="30"/>
                </a:cxn>
                <a:cxn ang="0">
                  <a:pos x="0" y="50"/>
                </a:cxn>
                <a:cxn ang="0">
                  <a:pos x="33" y="49"/>
                </a:cxn>
                <a:cxn ang="0">
                  <a:pos x="33" y="44"/>
                </a:cxn>
                <a:cxn ang="0">
                  <a:pos x="14" y="44"/>
                </a:cxn>
                <a:cxn ang="0">
                  <a:pos x="33" y="33"/>
                </a:cxn>
                <a:cxn ang="0">
                  <a:pos x="34" y="34"/>
                </a:cxn>
                <a:cxn ang="0">
                  <a:pos x="38" y="39"/>
                </a:cxn>
                <a:cxn ang="0">
                  <a:pos x="42" y="40"/>
                </a:cxn>
                <a:cxn ang="0">
                  <a:pos x="68" y="55"/>
                </a:cxn>
                <a:cxn ang="0">
                  <a:pos x="50" y="56"/>
                </a:cxn>
                <a:cxn ang="0">
                  <a:pos x="50" y="61"/>
                </a:cxn>
                <a:cxn ang="0">
                  <a:pos x="83" y="60"/>
                </a:cxn>
                <a:cxn ang="0">
                  <a:pos x="52" y="36"/>
                </a:cxn>
                <a:cxn ang="0">
                  <a:pos x="45" y="34"/>
                </a:cxn>
                <a:cxn ang="0">
                  <a:pos x="46" y="26"/>
                </a:cxn>
                <a:cxn ang="0">
                  <a:pos x="52" y="24"/>
                </a:cxn>
                <a:cxn ang="0">
                  <a:pos x="59" y="26"/>
                </a:cxn>
                <a:cxn ang="0">
                  <a:pos x="59" y="34"/>
                </a:cxn>
                <a:cxn ang="0">
                  <a:pos x="52" y="36"/>
                </a:cxn>
              </a:cxnLst>
              <a:rect l="0" t="0" r="r" b="b"/>
              <a:pathLst>
                <a:path w="103" h="61">
                  <a:moveTo>
                    <a:pt x="83" y="60"/>
                  </a:moveTo>
                  <a:cubicBezTo>
                    <a:pt x="83" y="59"/>
                    <a:pt x="83" y="41"/>
                    <a:pt x="83" y="40"/>
                  </a:cubicBezTo>
                  <a:cubicBezTo>
                    <a:pt x="82" y="40"/>
                    <a:pt x="77" y="41"/>
                    <a:pt x="76" y="41"/>
                  </a:cubicBezTo>
                  <a:cubicBezTo>
                    <a:pt x="75" y="42"/>
                    <a:pt x="75" y="52"/>
                    <a:pt x="75" y="5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61" y="40"/>
                    <a:pt x="64" y="39"/>
                    <a:pt x="66" y="38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31"/>
                    <a:pt x="94" y="32"/>
                  </a:cubicBezTo>
                  <a:cubicBezTo>
                    <a:pt x="96" y="32"/>
                    <a:pt x="100" y="32"/>
                    <a:pt x="102" y="32"/>
                  </a:cubicBezTo>
                  <a:cubicBezTo>
                    <a:pt x="102" y="31"/>
                    <a:pt x="103" y="13"/>
                    <a:pt x="103" y="12"/>
                  </a:cubicBezTo>
                  <a:cubicBezTo>
                    <a:pt x="101" y="12"/>
                    <a:pt x="72" y="12"/>
                    <a:pt x="70" y="12"/>
                  </a:cubicBezTo>
                  <a:cubicBezTo>
                    <a:pt x="70" y="13"/>
                    <a:pt x="70" y="17"/>
                    <a:pt x="70" y="17"/>
                  </a:cubicBezTo>
                  <a:cubicBezTo>
                    <a:pt x="72" y="17"/>
                    <a:pt x="88" y="17"/>
                    <a:pt x="88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5"/>
                    <a:pt x="68" y="23"/>
                    <a:pt x="66" y="2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55" y="5"/>
                    <a:pt x="57" y="5"/>
                  </a:cubicBezTo>
                  <a:cubicBezTo>
                    <a:pt x="57" y="5"/>
                    <a:pt x="57" y="1"/>
                    <a:pt x="57" y="0"/>
                  </a:cubicBezTo>
                  <a:cubicBezTo>
                    <a:pt x="55" y="0"/>
                    <a:pt x="26" y="1"/>
                    <a:pt x="24" y="1"/>
                  </a:cubicBezTo>
                  <a:cubicBezTo>
                    <a:pt x="24" y="2"/>
                    <a:pt x="23" y="20"/>
                    <a:pt x="24" y="21"/>
                  </a:cubicBezTo>
                  <a:cubicBezTo>
                    <a:pt x="25" y="21"/>
                    <a:pt x="30" y="21"/>
                    <a:pt x="31" y="21"/>
                  </a:cubicBezTo>
                  <a:cubicBezTo>
                    <a:pt x="31" y="19"/>
                    <a:pt x="32" y="9"/>
                    <a:pt x="32" y="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20"/>
                    <a:pt x="41" y="21"/>
                    <a:pt x="39" y="22"/>
                  </a:cubicBezTo>
                  <a:cubicBezTo>
                    <a:pt x="39" y="22"/>
                    <a:pt x="37" y="24"/>
                    <a:pt x="36" y="2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9" y="31"/>
                    <a:pt x="9" y="30"/>
                  </a:cubicBezTo>
                  <a:cubicBezTo>
                    <a:pt x="7" y="30"/>
                    <a:pt x="2" y="30"/>
                    <a:pt x="1" y="30"/>
                  </a:cubicBezTo>
                  <a:cubicBezTo>
                    <a:pt x="1" y="31"/>
                    <a:pt x="0" y="49"/>
                    <a:pt x="0" y="50"/>
                  </a:cubicBezTo>
                  <a:cubicBezTo>
                    <a:pt x="2" y="49"/>
                    <a:pt x="33" y="49"/>
                    <a:pt x="33" y="49"/>
                  </a:cubicBezTo>
                  <a:cubicBezTo>
                    <a:pt x="33" y="48"/>
                    <a:pt x="33" y="45"/>
                    <a:pt x="33" y="44"/>
                  </a:cubicBezTo>
                  <a:cubicBezTo>
                    <a:pt x="32" y="44"/>
                    <a:pt x="14" y="44"/>
                    <a:pt x="14" y="44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6"/>
                    <a:pt x="36" y="37"/>
                    <a:pt x="38" y="39"/>
                  </a:cubicBezTo>
                  <a:cubicBezTo>
                    <a:pt x="38" y="39"/>
                    <a:pt x="42" y="40"/>
                    <a:pt x="42" y="40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5"/>
                    <a:pt x="52" y="56"/>
                    <a:pt x="50" y="56"/>
                  </a:cubicBezTo>
                  <a:cubicBezTo>
                    <a:pt x="50" y="57"/>
                    <a:pt x="50" y="60"/>
                    <a:pt x="50" y="61"/>
                  </a:cubicBezTo>
                  <a:cubicBezTo>
                    <a:pt x="52" y="61"/>
                    <a:pt x="81" y="60"/>
                    <a:pt x="83" y="60"/>
                  </a:cubicBezTo>
                  <a:close/>
                  <a:moveTo>
                    <a:pt x="52" y="36"/>
                  </a:moveTo>
                  <a:cubicBezTo>
                    <a:pt x="50" y="36"/>
                    <a:pt x="47" y="35"/>
                    <a:pt x="45" y="34"/>
                  </a:cubicBezTo>
                  <a:cubicBezTo>
                    <a:pt x="42" y="32"/>
                    <a:pt x="42" y="29"/>
                    <a:pt x="46" y="26"/>
                  </a:cubicBezTo>
                  <a:cubicBezTo>
                    <a:pt x="47" y="25"/>
                    <a:pt x="50" y="25"/>
                    <a:pt x="52" y="24"/>
                  </a:cubicBezTo>
                  <a:cubicBezTo>
                    <a:pt x="55" y="24"/>
                    <a:pt x="58" y="25"/>
                    <a:pt x="59" y="26"/>
                  </a:cubicBezTo>
                  <a:cubicBezTo>
                    <a:pt x="63" y="28"/>
                    <a:pt x="63" y="32"/>
                    <a:pt x="59" y="34"/>
                  </a:cubicBezTo>
                  <a:cubicBezTo>
                    <a:pt x="57" y="35"/>
                    <a:pt x="55" y="36"/>
                    <a:pt x="52" y="3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aphicFrame>
          <p:nvGraphicFramePr>
            <p:cNvPr id="22" name="Object 4">
              <a:extLst>
                <a:ext uri="{FF2B5EF4-FFF2-40B4-BE49-F238E27FC236}">
                  <a16:creationId xmlns:a16="http://schemas.microsoft.com/office/drawing/2014/main" id="{BDE28BA3-2430-4B4D-B801-40458FC00667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571601" y="3214690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4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22" name="Object 4">
                          <a:extLst>
                            <a:ext uri="{FF2B5EF4-FFF2-40B4-BE49-F238E27FC236}">
                              <a16:creationId xmlns:a16="http://schemas.microsoft.com/office/drawing/2014/main" id="{BDE28BA3-2430-4B4D-B801-40458FC0066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01" y="3214690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5">
              <a:extLst>
                <a:ext uri="{FF2B5EF4-FFF2-40B4-BE49-F238E27FC236}">
                  <a16:creationId xmlns:a16="http://schemas.microsoft.com/office/drawing/2014/main" id="{CDF3D151-574A-4842-B364-A9CA9912D84A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857356" y="3214685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5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23" name="Object 5">
                          <a:extLst>
                            <a:ext uri="{FF2B5EF4-FFF2-40B4-BE49-F238E27FC236}">
                              <a16:creationId xmlns:a16="http://schemas.microsoft.com/office/drawing/2014/main" id="{CDF3D151-574A-4842-B364-A9CA9912D84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356" y="3214685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4" name="Picture 2772" descr="图片114">
            <a:extLst>
              <a:ext uri="{FF2B5EF4-FFF2-40B4-BE49-F238E27FC236}">
                <a16:creationId xmlns:a16="http://schemas.microsoft.com/office/drawing/2014/main" id="{9F4031C9-84BE-4F36-BEC6-F85541BBB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54" y="1320297"/>
            <a:ext cx="746288" cy="2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40">
            <a:extLst>
              <a:ext uri="{FF2B5EF4-FFF2-40B4-BE49-F238E27FC236}">
                <a16:creationId xmlns:a16="http://schemas.microsoft.com/office/drawing/2014/main" id="{55D14EB5-471A-4C7C-AF00-E6FC29750741}"/>
              </a:ext>
            </a:extLst>
          </p:cNvPr>
          <p:cNvSpPr txBox="1"/>
          <p:nvPr/>
        </p:nvSpPr>
        <p:spPr>
          <a:xfrm>
            <a:off x="1328285" y="983181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终端</a:t>
            </a:r>
          </a:p>
        </p:txBody>
      </p:sp>
      <p:sp>
        <p:nvSpPr>
          <p:cNvPr id="29" name="TextBox 41">
            <a:extLst>
              <a:ext uri="{FF2B5EF4-FFF2-40B4-BE49-F238E27FC236}">
                <a16:creationId xmlns:a16="http://schemas.microsoft.com/office/drawing/2014/main" id="{32E70440-FB22-4891-990B-81A8B206FD8D}"/>
              </a:ext>
            </a:extLst>
          </p:cNvPr>
          <p:cNvSpPr txBox="1"/>
          <p:nvPr/>
        </p:nvSpPr>
        <p:spPr>
          <a:xfrm>
            <a:off x="2807753" y="983181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7600</a:t>
            </a:r>
            <a:endParaRPr lang="zh-CN" altLang="en-US" sz="13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A5976295-C29C-46DD-AF7F-EEDF9EBCE9D5}"/>
              </a:ext>
            </a:extLst>
          </p:cNvPr>
          <p:cNvSpPr txBox="1"/>
          <p:nvPr/>
        </p:nvSpPr>
        <p:spPr>
          <a:xfrm>
            <a:off x="4769248" y="983181"/>
            <a:ext cx="8388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城域</a:t>
            </a: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endParaRPr lang="zh-CN" altLang="en-US" sz="13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id="{4C3846CB-637E-4839-983A-ACB04D963DEE}"/>
              </a:ext>
            </a:extLst>
          </p:cNvPr>
          <p:cNvSpPr txBox="1"/>
          <p:nvPr/>
        </p:nvSpPr>
        <p:spPr>
          <a:xfrm>
            <a:off x="8030230" y="983181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总头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C2A19129-1E2A-4A6A-9B6F-ADC2B8FA86F6}"/>
              </a:ext>
            </a:extLst>
          </p:cNvPr>
          <p:cNvSpPr txBox="1"/>
          <p:nvPr/>
        </p:nvSpPr>
        <p:spPr>
          <a:xfrm>
            <a:off x="1209960" y="2329375"/>
            <a:ext cx="8931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MSAP-E6080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GPN-6080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A016453-A752-4E22-B0E7-19A4866C39D6}"/>
              </a:ext>
            </a:extLst>
          </p:cNvPr>
          <p:cNvSpPr txBox="1"/>
          <p:nvPr/>
        </p:nvSpPr>
        <p:spPr>
          <a:xfrm>
            <a:off x="2100261" y="2289862"/>
            <a:ext cx="6703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STM1S-4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STM4S-4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B5498B0-428B-4E13-933D-9448C20B05BA}"/>
              </a:ext>
            </a:extLst>
          </p:cNvPr>
          <p:cNvSpPr txBox="1"/>
          <p:nvPr/>
        </p:nvSpPr>
        <p:spPr>
          <a:xfrm>
            <a:off x="2731462" y="2391535"/>
            <a:ext cx="6992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OMU2G5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7B3AA66-6004-4ACA-ABE6-B5FCD9519547}"/>
              </a:ext>
            </a:extLst>
          </p:cNvPr>
          <p:cNvSpPr txBox="1"/>
          <p:nvPr/>
        </p:nvSpPr>
        <p:spPr>
          <a:xfrm>
            <a:off x="4551862" y="2287660"/>
            <a:ext cx="11945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接入层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设备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algn="ctr"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电交叉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+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混合线卡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BEB1191-7940-4B06-AB6A-644388545724}"/>
              </a:ext>
            </a:extLst>
          </p:cNvPr>
          <p:cNvSpPr txBox="1"/>
          <p:nvPr/>
        </p:nvSpPr>
        <p:spPr>
          <a:xfrm>
            <a:off x="7988802" y="2185988"/>
            <a:ext cx="72808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EOS-8FX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DMD-8GE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EOSC126</a:t>
            </a:r>
            <a:endParaRPr lang="zh-CN" altLang="en-US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45764B61-E271-4842-A1B8-94B0A09F0A38}"/>
              </a:ext>
            </a:extLst>
          </p:cNvPr>
          <p:cNvSpPr txBox="1"/>
          <p:nvPr/>
        </p:nvSpPr>
        <p:spPr>
          <a:xfrm>
            <a:off x="7125435" y="2391534"/>
            <a:ext cx="6992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OMU2G5</a:t>
            </a:r>
          </a:p>
        </p:txBody>
      </p:sp>
      <p:sp>
        <p:nvSpPr>
          <p:cNvPr id="49" name="TextBox 51">
            <a:extLst>
              <a:ext uri="{FF2B5EF4-FFF2-40B4-BE49-F238E27FC236}">
                <a16:creationId xmlns:a16="http://schemas.microsoft.com/office/drawing/2014/main" id="{9E475538-1F85-47D1-896A-6D7639D474E7}"/>
              </a:ext>
            </a:extLst>
          </p:cNvPr>
          <p:cNvSpPr txBox="1"/>
          <p:nvPr/>
        </p:nvSpPr>
        <p:spPr>
          <a:xfrm>
            <a:off x="398635" y="1729987"/>
            <a:ext cx="5004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MSTP+EOS</a:t>
            </a:r>
            <a:endParaRPr lang="zh-CN" altLang="en-US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0" name="AutoShape 18">
            <a:extLst>
              <a:ext uri="{FF2B5EF4-FFF2-40B4-BE49-F238E27FC236}">
                <a16:creationId xmlns:a16="http://schemas.microsoft.com/office/drawing/2014/main" id="{4E936C3C-7EBF-4AAA-B610-C10D830544F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20378" y="1024677"/>
            <a:ext cx="110267" cy="1853632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" name="AutoShape 18">
            <a:extLst>
              <a:ext uri="{FF2B5EF4-FFF2-40B4-BE49-F238E27FC236}">
                <a16:creationId xmlns:a16="http://schemas.microsoft.com/office/drawing/2014/main" id="{60757830-3093-4BC9-8CA7-EF64FA9440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894368" y="635633"/>
            <a:ext cx="187598" cy="2631718"/>
          </a:xfrm>
          <a:prstGeom prst="can">
            <a:avLst>
              <a:gd name="adj" fmla="val 37673"/>
            </a:avLst>
          </a:prstGeom>
          <a:solidFill>
            <a:srgbClr val="F79908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2" name="AutoShape 18">
            <a:extLst>
              <a:ext uri="{FF2B5EF4-FFF2-40B4-BE49-F238E27FC236}">
                <a16:creationId xmlns:a16="http://schemas.microsoft.com/office/drawing/2014/main" id="{2D7B165F-970C-4E02-8ED4-E9947686D73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004756" y="892709"/>
            <a:ext cx="264932" cy="2117567"/>
          </a:xfrm>
          <a:prstGeom prst="can">
            <a:avLst>
              <a:gd name="adj" fmla="val 37673"/>
            </a:avLst>
          </a:prstGeom>
          <a:solidFill>
            <a:srgbClr val="53DC33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3" name="AutoShape 18">
            <a:extLst>
              <a:ext uri="{FF2B5EF4-FFF2-40B4-BE49-F238E27FC236}">
                <a16:creationId xmlns:a16="http://schemas.microsoft.com/office/drawing/2014/main" id="{E7FA25CE-D51B-4DA4-93A8-524B0EDEA94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00475" y="997258"/>
            <a:ext cx="180482" cy="1908470"/>
          </a:xfrm>
          <a:prstGeom prst="can">
            <a:avLst>
              <a:gd name="adj" fmla="val 37673"/>
            </a:avLst>
          </a:prstGeom>
          <a:solidFill>
            <a:srgbClr val="F79908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4" name="AutoShape 18">
            <a:extLst>
              <a:ext uri="{FF2B5EF4-FFF2-40B4-BE49-F238E27FC236}">
                <a16:creationId xmlns:a16="http://schemas.microsoft.com/office/drawing/2014/main" id="{D1D30540-31F3-4934-8738-2DD31FF3170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266181" y="1637440"/>
            <a:ext cx="104481" cy="628103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5" name="TextBox 57">
            <a:extLst>
              <a:ext uri="{FF2B5EF4-FFF2-40B4-BE49-F238E27FC236}">
                <a16:creationId xmlns:a16="http://schemas.microsoft.com/office/drawing/2014/main" id="{9F59C489-3B22-407A-B081-26111C7E141A}"/>
              </a:ext>
            </a:extLst>
          </p:cNvPr>
          <p:cNvSpPr txBox="1"/>
          <p:nvPr/>
        </p:nvSpPr>
        <p:spPr>
          <a:xfrm>
            <a:off x="1175797" y="1824535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6" name="TextBox 58">
            <a:extLst>
              <a:ext uri="{FF2B5EF4-FFF2-40B4-BE49-F238E27FC236}">
                <a16:creationId xmlns:a16="http://schemas.microsoft.com/office/drawing/2014/main" id="{3A058302-E65B-42B8-A725-21F0C9D34295}"/>
              </a:ext>
            </a:extLst>
          </p:cNvPr>
          <p:cNvSpPr txBox="1"/>
          <p:nvPr/>
        </p:nvSpPr>
        <p:spPr>
          <a:xfrm>
            <a:off x="2491672" y="1824535"/>
            <a:ext cx="930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VC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7" name="TextBox 59">
            <a:extLst>
              <a:ext uri="{FF2B5EF4-FFF2-40B4-BE49-F238E27FC236}">
                <a16:creationId xmlns:a16="http://schemas.microsoft.com/office/drawing/2014/main" id="{2A9EA05F-614F-4CBB-A4A0-3ACCE6C3D439}"/>
              </a:ext>
            </a:extLst>
          </p:cNvPr>
          <p:cNvSpPr txBox="1"/>
          <p:nvPr/>
        </p:nvSpPr>
        <p:spPr>
          <a:xfrm>
            <a:off x="4633326" y="1824535"/>
            <a:ext cx="905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OTN/</a:t>
            </a:r>
            <a:r>
              <a:rPr lang="en-US" altLang="zh-CN" sz="1200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ODUk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8" name="TextBox 60">
            <a:extLst>
              <a:ext uri="{FF2B5EF4-FFF2-40B4-BE49-F238E27FC236}">
                <a16:creationId xmlns:a16="http://schemas.microsoft.com/office/drawing/2014/main" id="{BFA824D3-5A13-407A-BF6F-C1CFC513311F}"/>
              </a:ext>
            </a:extLst>
          </p:cNvPr>
          <p:cNvSpPr txBox="1"/>
          <p:nvPr/>
        </p:nvSpPr>
        <p:spPr>
          <a:xfrm>
            <a:off x="6336092" y="1824535"/>
            <a:ext cx="1412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VC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9" name="TextBox 61">
            <a:extLst>
              <a:ext uri="{FF2B5EF4-FFF2-40B4-BE49-F238E27FC236}">
                <a16:creationId xmlns:a16="http://schemas.microsoft.com/office/drawing/2014/main" id="{9AB1F01D-AA14-4F72-A375-EFCC2E9993CE}"/>
              </a:ext>
            </a:extLst>
          </p:cNvPr>
          <p:cNvSpPr txBox="1"/>
          <p:nvPr/>
        </p:nvSpPr>
        <p:spPr>
          <a:xfrm>
            <a:off x="8082046" y="1824535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748F9351-4509-49B4-8A4C-02BF6682C4E8}"/>
              </a:ext>
            </a:extLst>
          </p:cNvPr>
          <p:cNvSpPr/>
          <p:nvPr/>
        </p:nvSpPr>
        <p:spPr>
          <a:xfrm>
            <a:off x="135079" y="1857112"/>
            <a:ext cx="215900" cy="2096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1" name="TextBox 151">
            <a:extLst>
              <a:ext uri="{FF2B5EF4-FFF2-40B4-BE49-F238E27FC236}">
                <a16:creationId xmlns:a16="http://schemas.microsoft.com/office/drawing/2014/main" id="{8C5C15B1-F489-4EE1-B41D-5145FC359712}"/>
              </a:ext>
            </a:extLst>
          </p:cNvPr>
          <p:cNvSpPr txBox="1"/>
          <p:nvPr/>
        </p:nvSpPr>
        <p:spPr>
          <a:xfrm>
            <a:off x="150975" y="1849084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050" b="1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2</a:t>
            </a:r>
            <a:endParaRPr lang="zh-CN" altLang="en-US" sz="1050" b="1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63" name="直接连接符 62">
            <a:extLst>
              <a:ext uri="{FF2B5EF4-FFF2-40B4-BE49-F238E27FC236}">
                <a16:creationId xmlns:a16="http://schemas.microsoft.com/office/drawing/2014/main" id="{B4802FDA-A953-4362-91FD-BEAF14FCC74D}"/>
              </a:ext>
            </a:extLst>
          </p:cNvPr>
          <p:cNvCxnSpPr/>
          <p:nvPr/>
        </p:nvCxnSpPr>
        <p:spPr>
          <a:xfrm>
            <a:off x="1233699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5F548EFE-7C8B-4850-BE0C-198FB9C95ADD}"/>
              </a:ext>
            </a:extLst>
          </p:cNvPr>
          <p:cNvCxnSpPr/>
          <p:nvPr/>
        </p:nvCxnSpPr>
        <p:spPr>
          <a:xfrm>
            <a:off x="2021874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2A598154-809C-4C1A-BBB7-B49EBB20F279}"/>
              </a:ext>
            </a:extLst>
          </p:cNvPr>
          <p:cNvCxnSpPr/>
          <p:nvPr/>
        </p:nvCxnSpPr>
        <p:spPr>
          <a:xfrm>
            <a:off x="2790858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D17D6B5E-5870-406F-8C72-9DE975EC2925}"/>
              </a:ext>
            </a:extLst>
          </p:cNvPr>
          <p:cNvCxnSpPr/>
          <p:nvPr/>
        </p:nvCxnSpPr>
        <p:spPr>
          <a:xfrm>
            <a:off x="3348083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A28168AB-63A4-4F0A-9E45-DF5C5EE2CE39}"/>
              </a:ext>
            </a:extLst>
          </p:cNvPr>
          <p:cNvCxnSpPr/>
          <p:nvPr/>
        </p:nvCxnSpPr>
        <p:spPr>
          <a:xfrm>
            <a:off x="4081514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19C22BC8-FE54-4667-A267-F18DD9BD82C2}"/>
              </a:ext>
            </a:extLst>
          </p:cNvPr>
          <p:cNvCxnSpPr/>
          <p:nvPr/>
        </p:nvCxnSpPr>
        <p:spPr>
          <a:xfrm>
            <a:off x="6177415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93527B53-D2D9-4575-9F34-EAA895EC1765}"/>
              </a:ext>
            </a:extLst>
          </p:cNvPr>
          <p:cNvCxnSpPr/>
          <p:nvPr/>
        </p:nvCxnSpPr>
        <p:spPr>
          <a:xfrm>
            <a:off x="8004116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5E3A6755-C5D5-4BE2-93A3-D7E799E6B33A}"/>
              </a:ext>
            </a:extLst>
          </p:cNvPr>
          <p:cNvCxnSpPr/>
          <p:nvPr/>
        </p:nvCxnSpPr>
        <p:spPr>
          <a:xfrm>
            <a:off x="8632473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文本框 70">
            <a:extLst>
              <a:ext uri="{FF2B5EF4-FFF2-40B4-BE49-F238E27FC236}">
                <a16:creationId xmlns:a16="http://schemas.microsoft.com/office/drawing/2014/main" id="{7CA462FF-741D-4205-8CAF-25839BC428E3}"/>
              </a:ext>
            </a:extLst>
          </p:cNvPr>
          <p:cNvSpPr txBox="1"/>
          <p:nvPr/>
        </p:nvSpPr>
        <p:spPr>
          <a:xfrm>
            <a:off x="136823" y="2901679"/>
            <a:ext cx="87152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zh-CN" altLang="en-US" sz="1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方案特点：</a:t>
            </a:r>
            <a:endParaRPr lang="en-US" altLang="zh-CN" sz="12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终端设备完成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EOS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封装，单条、或多条刚性以太网业务，支持多业务传输；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STM-1/4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通过不同板卡接入，通过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TDM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背板经过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OMU2G5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进行交叉上联至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OTN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网的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VC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接口；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OMU2G5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进行一次业务调度，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OMU2G5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完成二次调度，总头位置通过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GPN7600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进行业务落地。专线落地通过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EOS-8FE/FX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DMD-8GE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板卡，汇聚业务通过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EOSC126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（小带宽）、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DMD-8GE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（大带宽）；大带宽业务需要重新开发终端设备完成；与方案一对比从局端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EOS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封装调整到终端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EOS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封装，安全性提高，对于金融类客户更容易接受；</a:t>
            </a:r>
            <a:endParaRPr lang="en-US" altLang="zh-CN" sz="12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endParaRPr lang="en-US" altLang="zh-CN" sz="12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存在的问题：</a:t>
            </a:r>
            <a:endParaRPr lang="en-US" altLang="zh-CN" sz="12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1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、方案一存在的</a:t>
            </a:r>
            <a:r>
              <a:rPr lang="zh-CN" altLang="en-US" sz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背板带宽小、汇聚能力差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的问题依然存在；</a:t>
            </a:r>
            <a:endParaRPr lang="en-US" altLang="zh-CN" sz="12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2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、由于上行方式仍然为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STM-4/16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SDH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接口，同样需要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OTN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网络提供统一线卡，成本问题依然没有解决；</a:t>
            </a:r>
            <a:endParaRPr lang="en-US" altLang="zh-CN" sz="12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5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大带宽的</a:t>
            </a:r>
            <a:r>
              <a:rPr lang="en-US" altLang="zh-CN" sz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STM-4</a:t>
            </a:r>
            <a:r>
              <a:rPr lang="zh-CN" altLang="en-US" sz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上行的终端设备需要开发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，完成大带宽刚性多业务接入；</a:t>
            </a:r>
          </a:p>
        </p:txBody>
      </p:sp>
    </p:spTree>
    <p:extLst>
      <p:ext uri="{BB962C8B-B14F-4D97-AF65-F5344CB8AC3E}">
        <p14:creationId xmlns:p14="http://schemas.microsoft.com/office/powerpoint/2010/main" val="22934532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FB2656-5440-44A7-BF7C-C6B7A546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不同端到端承载方式下的接入方案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07E7B1D0-5818-40A8-AE2D-0427C9EA6126}"/>
              </a:ext>
            </a:extLst>
          </p:cNvPr>
          <p:cNvSpPr txBox="1"/>
          <p:nvPr/>
        </p:nvSpPr>
        <p:spPr>
          <a:xfrm>
            <a:off x="125548" y="2764765"/>
            <a:ext cx="4345295" cy="23544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带宽分配：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以下业务通过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VC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上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，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以下的业务站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80% 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按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80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光方向计算，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64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端口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，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16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端口 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；上联最大带宽 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6.4G+4.6G=11G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；单纯平均带宽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1.1G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，但处于槽位应用灵活性考虑背板最小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2.5G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背板和上联问题：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前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8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槽版本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622M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，后四槽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2.5G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；单槽背板带宽较小；上联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4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组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2.5G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能够解决带宽需求，但是占用接口较多，建议上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OTU2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接口；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板卡问题：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STM1S-4</a:t>
            </a: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：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接入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4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路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STM-1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业务，背板无收敛，全部业务槽位可用，此板卡可配合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STM4S-4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完成小带宽业务接入；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STM4S-4</a:t>
            </a: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：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只能用于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13-16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业务槽，作为今后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622M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业务接入板卡显然槽位较少，需要修改背板提高此板卡的应用槽位；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BF36A461-814F-443B-BD5F-FB46674EAC3C}"/>
              </a:ext>
            </a:extLst>
          </p:cNvPr>
          <p:cNvSpPr txBox="1"/>
          <p:nvPr/>
        </p:nvSpPr>
        <p:spPr>
          <a:xfrm>
            <a:off x="4646301" y="2770594"/>
            <a:ext cx="4345295" cy="23544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带宽分配：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总头位置的业务需要的是业务汇聚能力，需要完成市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-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县的大带宽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业务汇聚，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个县需要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的整框汇聚能力；同时需要完成市区内的业务接入的小带宽汇聚以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30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条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计算需要，整框需要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个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汇聚和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30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个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汇聚；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背板和上联问题：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汇聚点业务需要背板带宽足够大，因为需要的是少量单板完成更多的业务接入，对背板要求较高；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2.5G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机器以上背板最佳；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板卡问题：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DMD-8GE</a:t>
            </a: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：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只能完成少量大带宽业务汇聚，目前无法完成整框汇聚；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EOSC126</a:t>
            </a: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：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只能完成多路小带宽业务汇聚，且背板带宽较小；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非汇聚点对点业务只看背板能力，相对却是较少；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9CDFF540-6DCC-4AB8-809E-8F27EC729429}"/>
              </a:ext>
            </a:extLst>
          </p:cNvPr>
          <p:cNvCxnSpPr>
            <a:cxnSpLocks/>
          </p:cNvCxnSpPr>
          <p:nvPr/>
        </p:nvCxnSpPr>
        <p:spPr>
          <a:xfrm>
            <a:off x="2012742" y="1459599"/>
            <a:ext cx="600597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60" name="组合 58">
            <a:extLst>
              <a:ext uri="{FF2B5EF4-FFF2-40B4-BE49-F238E27FC236}">
                <a16:creationId xmlns:a16="http://schemas.microsoft.com/office/drawing/2014/main" id="{0F150740-5E0C-406C-AA82-6E131054791B}"/>
              </a:ext>
            </a:extLst>
          </p:cNvPr>
          <p:cNvGrpSpPr/>
          <p:nvPr/>
        </p:nvGrpSpPr>
        <p:grpSpPr>
          <a:xfrm>
            <a:off x="2785158" y="1244009"/>
            <a:ext cx="568951" cy="431181"/>
            <a:chOff x="1529465" y="3031295"/>
            <a:chExt cx="542204" cy="397707"/>
          </a:xfrm>
        </p:grpSpPr>
        <p:sp>
          <p:nvSpPr>
            <p:cNvPr id="61" name="AutoShape 26">
              <a:extLst>
                <a:ext uri="{FF2B5EF4-FFF2-40B4-BE49-F238E27FC236}">
                  <a16:creationId xmlns:a16="http://schemas.microsoft.com/office/drawing/2014/main" id="{57636844-04DF-4C5D-B5EE-FDE216DBDDC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8073" y="3036758"/>
              <a:ext cx="522532" cy="38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2FA3EAB2-A083-419A-B786-A68BA5B4A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073" y="3175518"/>
              <a:ext cx="524991" cy="253484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81" y="42"/>
                </a:cxn>
                <a:cxn ang="0">
                  <a:pos x="174" y="52"/>
                </a:cxn>
                <a:cxn ang="0">
                  <a:pos x="107" y="93"/>
                </a:cxn>
                <a:cxn ang="0">
                  <a:pos x="74" y="93"/>
                </a:cxn>
                <a:cxn ang="0">
                  <a:pos x="7" y="52"/>
                </a:cxn>
                <a:cxn ang="0">
                  <a:pos x="0" y="42"/>
                </a:cxn>
                <a:cxn ang="0">
                  <a:pos x="0" y="0"/>
                </a:cxn>
                <a:cxn ang="0">
                  <a:pos x="181" y="0"/>
                </a:cxn>
              </a:cxnLst>
              <a:rect l="0" t="0" r="r" b="b"/>
              <a:pathLst>
                <a:path w="181" h="98">
                  <a:moveTo>
                    <a:pt x="181" y="0"/>
                  </a:moveTo>
                  <a:cubicBezTo>
                    <a:pt x="181" y="42"/>
                    <a:pt x="181" y="42"/>
                    <a:pt x="181" y="42"/>
                  </a:cubicBezTo>
                  <a:cubicBezTo>
                    <a:pt x="181" y="46"/>
                    <a:pt x="179" y="50"/>
                    <a:pt x="174" y="5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98" y="98"/>
                    <a:pt x="83" y="98"/>
                    <a:pt x="74" y="9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2" y="50"/>
                    <a:pt x="0" y="46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006C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3" name="Freeform 29">
              <a:extLst>
                <a:ext uri="{FF2B5EF4-FFF2-40B4-BE49-F238E27FC236}">
                  <a16:creationId xmlns:a16="http://schemas.microsoft.com/office/drawing/2014/main" id="{5F2F28E0-E3E8-4DE5-A86F-0A887B30C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65" y="3031295"/>
              <a:ext cx="542204" cy="289539"/>
            </a:xfrm>
            <a:custGeom>
              <a:avLst/>
              <a:gdLst/>
              <a:ahLst/>
              <a:cxnLst>
                <a:cxn ang="0">
                  <a:pos x="110" y="106"/>
                </a:cxn>
                <a:cxn ang="0">
                  <a:pos x="77" y="106"/>
                </a:cxn>
                <a:cxn ang="0">
                  <a:pos x="10" y="66"/>
                </a:cxn>
                <a:cxn ang="0">
                  <a:pos x="10" y="46"/>
                </a:cxn>
                <a:cxn ang="0">
                  <a:pos x="77" y="6"/>
                </a:cxn>
                <a:cxn ang="0">
                  <a:pos x="110" y="6"/>
                </a:cxn>
                <a:cxn ang="0">
                  <a:pos x="177" y="46"/>
                </a:cxn>
                <a:cxn ang="0">
                  <a:pos x="177" y="66"/>
                </a:cxn>
                <a:cxn ang="0">
                  <a:pos x="110" y="106"/>
                </a:cxn>
              </a:cxnLst>
              <a:rect l="0" t="0" r="r" b="b"/>
              <a:pathLst>
                <a:path w="187" h="112">
                  <a:moveTo>
                    <a:pt x="110" y="106"/>
                  </a:moveTo>
                  <a:cubicBezTo>
                    <a:pt x="101" y="112"/>
                    <a:pt x="86" y="112"/>
                    <a:pt x="77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61"/>
                    <a:pt x="0" y="52"/>
                    <a:pt x="10" y="4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86" y="0"/>
                    <a:pt x="101" y="0"/>
                    <a:pt x="110" y="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87" y="52"/>
                    <a:pt x="187" y="61"/>
                    <a:pt x="177" y="66"/>
                  </a:cubicBezTo>
                  <a:lnTo>
                    <a:pt x="110" y="106"/>
                  </a:lnTo>
                  <a:close/>
                </a:path>
              </a:pathLst>
            </a:custGeom>
            <a:solidFill>
              <a:srgbClr val="00A1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64" name="Freeform 30">
              <a:extLst>
                <a:ext uri="{FF2B5EF4-FFF2-40B4-BE49-F238E27FC236}">
                  <a16:creationId xmlns:a16="http://schemas.microsoft.com/office/drawing/2014/main" id="{A96AFF71-4282-4BD4-A7C5-D5A5EFA98E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1185" y="3093571"/>
              <a:ext cx="298766" cy="157334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83" y="40"/>
                </a:cxn>
                <a:cxn ang="0">
                  <a:pos x="76" y="41"/>
                </a:cxn>
                <a:cxn ang="0">
                  <a:pos x="75" y="52"/>
                </a:cxn>
                <a:cxn ang="0">
                  <a:pos x="57" y="41"/>
                </a:cxn>
                <a:cxn ang="0">
                  <a:pos x="58" y="41"/>
                </a:cxn>
                <a:cxn ang="0">
                  <a:pos x="66" y="38"/>
                </a:cxn>
                <a:cxn ang="0">
                  <a:pos x="94" y="21"/>
                </a:cxn>
                <a:cxn ang="0">
                  <a:pos x="94" y="32"/>
                </a:cxn>
                <a:cxn ang="0">
                  <a:pos x="102" y="32"/>
                </a:cxn>
                <a:cxn ang="0">
                  <a:pos x="103" y="12"/>
                </a:cxn>
                <a:cxn ang="0">
                  <a:pos x="70" y="12"/>
                </a:cxn>
                <a:cxn ang="0">
                  <a:pos x="70" y="17"/>
                </a:cxn>
                <a:cxn ang="0">
                  <a:pos x="88" y="17"/>
                </a:cxn>
                <a:cxn ang="0">
                  <a:pos x="71" y="27"/>
                </a:cxn>
                <a:cxn ang="0">
                  <a:pos x="71" y="26"/>
                </a:cxn>
                <a:cxn ang="0">
                  <a:pos x="66" y="22"/>
                </a:cxn>
                <a:cxn ang="0">
                  <a:pos x="39" y="6"/>
                </a:cxn>
                <a:cxn ang="0">
                  <a:pos x="57" y="5"/>
                </a:cxn>
                <a:cxn ang="0">
                  <a:pos x="57" y="0"/>
                </a:cxn>
                <a:cxn ang="0">
                  <a:pos x="24" y="1"/>
                </a:cxn>
                <a:cxn ang="0">
                  <a:pos x="24" y="21"/>
                </a:cxn>
                <a:cxn ang="0">
                  <a:pos x="31" y="21"/>
                </a:cxn>
                <a:cxn ang="0">
                  <a:pos x="32" y="9"/>
                </a:cxn>
                <a:cxn ang="0">
                  <a:pos x="48" y="19"/>
                </a:cxn>
                <a:cxn ang="0">
                  <a:pos x="47" y="19"/>
                </a:cxn>
                <a:cxn ang="0">
                  <a:pos x="39" y="22"/>
                </a:cxn>
                <a:cxn ang="0">
                  <a:pos x="36" y="24"/>
                </a:cxn>
                <a:cxn ang="0">
                  <a:pos x="8" y="40"/>
                </a:cxn>
                <a:cxn ang="0">
                  <a:pos x="9" y="30"/>
                </a:cxn>
                <a:cxn ang="0">
                  <a:pos x="1" y="30"/>
                </a:cxn>
                <a:cxn ang="0">
                  <a:pos x="0" y="50"/>
                </a:cxn>
                <a:cxn ang="0">
                  <a:pos x="33" y="49"/>
                </a:cxn>
                <a:cxn ang="0">
                  <a:pos x="33" y="44"/>
                </a:cxn>
                <a:cxn ang="0">
                  <a:pos x="14" y="44"/>
                </a:cxn>
                <a:cxn ang="0">
                  <a:pos x="33" y="33"/>
                </a:cxn>
                <a:cxn ang="0">
                  <a:pos x="34" y="34"/>
                </a:cxn>
                <a:cxn ang="0">
                  <a:pos x="38" y="39"/>
                </a:cxn>
                <a:cxn ang="0">
                  <a:pos x="42" y="40"/>
                </a:cxn>
                <a:cxn ang="0">
                  <a:pos x="68" y="55"/>
                </a:cxn>
                <a:cxn ang="0">
                  <a:pos x="50" y="56"/>
                </a:cxn>
                <a:cxn ang="0">
                  <a:pos x="50" y="61"/>
                </a:cxn>
                <a:cxn ang="0">
                  <a:pos x="83" y="60"/>
                </a:cxn>
                <a:cxn ang="0">
                  <a:pos x="52" y="36"/>
                </a:cxn>
                <a:cxn ang="0">
                  <a:pos x="45" y="34"/>
                </a:cxn>
                <a:cxn ang="0">
                  <a:pos x="46" y="26"/>
                </a:cxn>
                <a:cxn ang="0">
                  <a:pos x="52" y="24"/>
                </a:cxn>
                <a:cxn ang="0">
                  <a:pos x="59" y="26"/>
                </a:cxn>
                <a:cxn ang="0">
                  <a:pos x="59" y="34"/>
                </a:cxn>
                <a:cxn ang="0">
                  <a:pos x="52" y="36"/>
                </a:cxn>
              </a:cxnLst>
              <a:rect l="0" t="0" r="r" b="b"/>
              <a:pathLst>
                <a:path w="103" h="61">
                  <a:moveTo>
                    <a:pt x="83" y="60"/>
                  </a:moveTo>
                  <a:cubicBezTo>
                    <a:pt x="83" y="59"/>
                    <a:pt x="83" y="41"/>
                    <a:pt x="83" y="40"/>
                  </a:cubicBezTo>
                  <a:cubicBezTo>
                    <a:pt x="82" y="40"/>
                    <a:pt x="77" y="41"/>
                    <a:pt x="76" y="41"/>
                  </a:cubicBezTo>
                  <a:cubicBezTo>
                    <a:pt x="75" y="42"/>
                    <a:pt x="75" y="52"/>
                    <a:pt x="75" y="5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61" y="40"/>
                    <a:pt x="64" y="39"/>
                    <a:pt x="66" y="38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31"/>
                    <a:pt x="94" y="32"/>
                  </a:cubicBezTo>
                  <a:cubicBezTo>
                    <a:pt x="96" y="32"/>
                    <a:pt x="100" y="32"/>
                    <a:pt x="102" y="32"/>
                  </a:cubicBezTo>
                  <a:cubicBezTo>
                    <a:pt x="102" y="31"/>
                    <a:pt x="103" y="13"/>
                    <a:pt x="103" y="12"/>
                  </a:cubicBezTo>
                  <a:cubicBezTo>
                    <a:pt x="101" y="12"/>
                    <a:pt x="72" y="12"/>
                    <a:pt x="70" y="12"/>
                  </a:cubicBezTo>
                  <a:cubicBezTo>
                    <a:pt x="70" y="13"/>
                    <a:pt x="70" y="17"/>
                    <a:pt x="70" y="17"/>
                  </a:cubicBezTo>
                  <a:cubicBezTo>
                    <a:pt x="72" y="17"/>
                    <a:pt x="88" y="17"/>
                    <a:pt x="88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5"/>
                    <a:pt x="68" y="23"/>
                    <a:pt x="66" y="2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55" y="5"/>
                    <a:pt x="57" y="5"/>
                  </a:cubicBezTo>
                  <a:cubicBezTo>
                    <a:pt x="57" y="5"/>
                    <a:pt x="57" y="1"/>
                    <a:pt x="57" y="0"/>
                  </a:cubicBezTo>
                  <a:cubicBezTo>
                    <a:pt x="55" y="0"/>
                    <a:pt x="26" y="1"/>
                    <a:pt x="24" y="1"/>
                  </a:cubicBezTo>
                  <a:cubicBezTo>
                    <a:pt x="24" y="2"/>
                    <a:pt x="23" y="20"/>
                    <a:pt x="24" y="21"/>
                  </a:cubicBezTo>
                  <a:cubicBezTo>
                    <a:pt x="25" y="21"/>
                    <a:pt x="30" y="21"/>
                    <a:pt x="31" y="21"/>
                  </a:cubicBezTo>
                  <a:cubicBezTo>
                    <a:pt x="31" y="19"/>
                    <a:pt x="32" y="9"/>
                    <a:pt x="32" y="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20"/>
                    <a:pt x="41" y="21"/>
                    <a:pt x="39" y="22"/>
                  </a:cubicBezTo>
                  <a:cubicBezTo>
                    <a:pt x="39" y="22"/>
                    <a:pt x="37" y="24"/>
                    <a:pt x="36" y="2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9" y="31"/>
                    <a:pt x="9" y="30"/>
                  </a:cubicBezTo>
                  <a:cubicBezTo>
                    <a:pt x="7" y="30"/>
                    <a:pt x="2" y="30"/>
                    <a:pt x="1" y="30"/>
                  </a:cubicBezTo>
                  <a:cubicBezTo>
                    <a:pt x="1" y="31"/>
                    <a:pt x="0" y="49"/>
                    <a:pt x="0" y="50"/>
                  </a:cubicBezTo>
                  <a:cubicBezTo>
                    <a:pt x="2" y="49"/>
                    <a:pt x="33" y="49"/>
                    <a:pt x="33" y="49"/>
                  </a:cubicBezTo>
                  <a:cubicBezTo>
                    <a:pt x="33" y="48"/>
                    <a:pt x="33" y="45"/>
                    <a:pt x="33" y="44"/>
                  </a:cubicBezTo>
                  <a:cubicBezTo>
                    <a:pt x="32" y="44"/>
                    <a:pt x="14" y="44"/>
                    <a:pt x="14" y="44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6"/>
                    <a:pt x="36" y="37"/>
                    <a:pt x="38" y="39"/>
                  </a:cubicBezTo>
                  <a:cubicBezTo>
                    <a:pt x="38" y="39"/>
                    <a:pt x="42" y="40"/>
                    <a:pt x="42" y="40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5"/>
                    <a:pt x="52" y="56"/>
                    <a:pt x="50" y="56"/>
                  </a:cubicBezTo>
                  <a:cubicBezTo>
                    <a:pt x="50" y="57"/>
                    <a:pt x="50" y="60"/>
                    <a:pt x="50" y="61"/>
                  </a:cubicBezTo>
                  <a:cubicBezTo>
                    <a:pt x="52" y="61"/>
                    <a:pt x="81" y="60"/>
                    <a:pt x="83" y="60"/>
                  </a:cubicBezTo>
                  <a:close/>
                  <a:moveTo>
                    <a:pt x="52" y="36"/>
                  </a:moveTo>
                  <a:cubicBezTo>
                    <a:pt x="50" y="36"/>
                    <a:pt x="47" y="35"/>
                    <a:pt x="45" y="34"/>
                  </a:cubicBezTo>
                  <a:cubicBezTo>
                    <a:pt x="42" y="32"/>
                    <a:pt x="42" y="29"/>
                    <a:pt x="46" y="26"/>
                  </a:cubicBezTo>
                  <a:cubicBezTo>
                    <a:pt x="47" y="25"/>
                    <a:pt x="50" y="25"/>
                    <a:pt x="52" y="24"/>
                  </a:cubicBezTo>
                  <a:cubicBezTo>
                    <a:pt x="55" y="24"/>
                    <a:pt x="58" y="25"/>
                    <a:pt x="59" y="26"/>
                  </a:cubicBezTo>
                  <a:cubicBezTo>
                    <a:pt x="63" y="28"/>
                    <a:pt x="63" y="32"/>
                    <a:pt x="59" y="34"/>
                  </a:cubicBezTo>
                  <a:cubicBezTo>
                    <a:pt x="57" y="35"/>
                    <a:pt x="55" y="36"/>
                    <a:pt x="52" y="3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aphicFrame>
          <p:nvGraphicFramePr>
            <p:cNvPr id="65" name="Object 4">
              <a:extLst>
                <a:ext uri="{FF2B5EF4-FFF2-40B4-BE49-F238E27FC236}">
                  <a16:creationId xmlns:a16="http://schemas.microsoft.com/office/drawing/2014/main" id="{34B9F446-DE4D-42E8-8198-C3059584AF0E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571601" y="3214690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6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65" name="Object 4">
                          <a:extLst>
                            <a:ext uri="{FF2B5EF4-FFF2-40B4-BE49-F238E27FC236}">
                              <a16:creationId xmlns:a16="http://schemas.microsoft.com/office/drawing/2014/main" id="{34B9F446-DE4D-42E8-8198-C3059584AF0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01" y="3214690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5">
              <a:extLst>
                <a:ext uri="{FF2B5EF4-FFF2-40B4-BE49-F238E27FC236}">
                  <a16:creationId xmlns:a16="http://schemas.microsoft.com/office/drawing/2014/main" id="{7BEC3832-ABDF-4D0C-8AD0-F8DC4767A91E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857356" y="3214685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7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66" name="Object 5">
                          <a:extLst>
                            <a:ext uri="{FF2B5EF4-FFF2-40B4-BE49-F238E27FC236}">
                              <a16:creationId xmlns:a16="http://schemas.microsoft.com/office/drawing/2014/main" id="{7BEC3832-ABDF-4D0C-8AD0-F8DC4767A91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356" y="3214685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7" name="Picture 1306" descr="图片24">
            <a:extLst>
              <a:ext uri="{FF2B5EF4-FFF2-40B4-BE49-F238E27FC236}">
                <a16:creationId xmlns:a16="http://schemas.microsoft.com/office/drawing/2014/main" id="{A5F37AD5-BB06-4350-8CBE-739655BF0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263" y="1230159"/>
            <a:ext cx="507697" cy="4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306" descr="图片24">
            <a:extLst>
              <a:ext uri="{FF2B5EF4-FFF2-40B4-BE49-F238E27FC236}">
                <a16:creationId xmlns:a16="http://schemas.microsoft.com/office/drawing/2014/main" id="{097DD241-B709-431E-A614-F6F0057F1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359" y="1230159"/>
            <a:ext cx="507697" cy="4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" name="组合 58">
            <a:extLst>
              <a:ext uri="{FF2B5EF4-FFF2-40B4-BE49-F238E27FC236}">
                <a16:creationId xmlns:a16="http://schemas.microsoft.com/office/drawing/2014/main" id="{B1A01A91-BA14-4FD2-89B7-5A3B6C701F7B}"/>
              </a:ext>
            </a:extLst>
          </p:cNvPr>
          <p:cNvGrpSpPr/>
          <p:nvPr/>
        </p:nvGrpSpPr>
        <p:grpSpPr>
          <a:xfrm>
            <a:off x="7985131" y="1244009"/>
            <a:ext cx="568951" cy="431181"/>
            <a:chOff x="1529465" y="3031295"/>
            <a:chExt cx="542204" cy="397707"/>
          </a:xfrm>
        </p:grpSpPr>
        <p:sp>
          <p:nvSpPr>
            <p:cNvPr id="70" name="AutoShape 26">
              <a:extLst>
                <a:ext uri="{FF2B5EF4-FFF2-40B4-BE49-F238E27FC236}">
                  <a16:creationId xmlns:a16="http://schemas.microsoft.com/office/drawing/2014/main" id="{F8D85BE7-BE78-4AE5-8019-C8FECCA5468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8073" y="3036758"/>
              <a:ext cx="522532" cy="38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1" name="Freeform 28">
              <a:extLst>
                <a:ext uri="{FF2B5EF4-FFF2-40B4-BE49-F238E27FC236}">
                  <a16:creationId xmlns:a16="http://schemas.microsoft.com/office/drawing/2014/main" id="{73E00A70-442B-4C25-9FB1-963E43065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073" y="3175518"/>
              <a:ext cx="524991" cy="253484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81" y="42"/>
                </a:cxn>
                <a:cxn ang="0">
                  <a:pos x="174" y="52"/>
                </a:cxn>
                <a:cxn ang="0">
                  <a:pos x="107" y="93"/>
                </a:cxn>
                <a:cxn ang="0">
                  <a:pos x="74" y="93"/>
                </a:cxn>
                <a:cxn ang="0">
                  <a:pos x="7" y="52"/>
                </a:cxn>
                <a:cxn ang="0">
                  <a:pos x="0" y="42"/>
                </a:cxn>
                <a:cxn ang="0">
                  <a:pos x="0" y="0"/>
                </a:cxn>
                <a:cxn ang="0">
                  <a:pos x="181" y="0"/>
                </a:cxn>
              </a:cxnLst>
              <a:rect l="0" t="0" r="r" b="b"/>
              <a:pathLst>
                <a:path w="181" h="98">
                  <a:moveTo>
                    <a:pt x="181" y="0"/>
                  </a:moveTo>
                  <a:cubicBezTo>
                    <a:pt x="181" y="42"/>
                    <a:pt x="181" y="42"/>
                    <a:pt x="181" y="42"/>
                  </a:cubicBezTo>
                  <a:cubicBezTo>
                    <a:pt x="181" y="46"/>
                    <a:pt x="179" y="50"/>
                    <a:pt x="174" y="5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98" y="98"/>
                    <a:pt x="83" y="98"/>
                    <a:pt x="74" y="9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2" y="50"/>
                    <a:pt x="0" y="46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006C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2" name="Freeform 29">
              <a:extLst>
                <a:ext uri="{FF2B5EF4-FFF2-40B4-BE49-F238E27FC236}">
                  <a16:creationId xmlns:a16="http://schemas.microsoft.com/office/drawing/2014/main" id="{5F4D4B92-6CD2-4CA4-BF01-12B1283EF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65" y="3031295"/>
              <a:ext cx="542204" cy="289539"/>
            </a:xfrm>
            <a:custGeom>
              <a:avLst/>
              <a:gdLst/>
              <a:ahLst/>
              <a:cxnLst>
                <a:cxn ang="0">
                  <a:pos x="110" y="106"/>
                </a:cxn>
                <a:cxn ang="0">
                  <a:pos x="77" y="106"/>
                </a:cxn>
                <a:cxn ang="0">
                  <a:pos x="10" y="66"/>
                </a:cxn>
                <a:cxn ang="0">
                  <a:pos x="10" y="46"/>
                </a:cxn>
                <a:cxn ang="0">
                  <a:pos x="77" y="6"/>
                </a:cxn>
                <a:cxn ang="0">
                  <a:pos x="110" y="6"/>
                </a:cxn>
                <a:cxn ang="0">
                  <a:pos x="177" y="46"/>
                </a:cxn>
                <a:cxn ang="0">
                  <a:pos x="177" y="66"/>
                </a:cxn>
                <a:cxn ang="0">
                  <a:pos x="110" y="106"/>
                </a:cxn>
              </a:cxnLst>
              <a:rect l="0" t="0" r="r" b="b"/>
              <a:pathLst>
                <a:path w="187" h="112">
                  <a:moveTo>
                    <a:pt x="110" y="106"/>
                  </a:moveTo>
                  <a:cubicBezTo>
                    <a:pt x="101" y="112"/>
                    <a:pt x="86" y="112"/>
                    <a:pt x="77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61"/>
                    <a:pt x="0" y="52"/>
                    <a:pt x="10" y="4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86" y="0"/>
                    <a:pt x="101" y="0"/>
                    <a:pt x="110" y="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87" y="52"/>
                    <a:pt x="187" y="61"/>
                    <a:pt x="177" y="66"/>
                  </a:cubicBezTo>
                  <a:lnTo>
                    <a:pt x="110" y="106"/>
                  </a:lnTo>
                  <a:close/>
                </a:path>
              </a:pathLst>
            </a:custGeom>
            <a:solidFill>
              <a:srgbClr val="00A1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73" name="Freeform 30">
              <a:extLst>
                <a:ext uri="{FF2B5EF4-FFF2-40B4-BE49-F238E27FC236}">
                  <a16:creationId xmlns:a16="http://schemas.microsoft.com/office/drawing/2014/main" id="{C22F746A-25CB-47BD-8C88-24C6EDFB25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1185" y="3093571"/>
              <a:ext cx="298766" cy="157334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83" y="40"/>
                </a:cxn>
                <a:cxn ang="0">
                  <a:pos x="76" y="41"/>
                </a:cxn>
                <a:cxn ang="0">
                  <a:pos x="75" y="52"/>
                </a:cxn>
                <a:cxn ang="0">
                  <a:pos x="57" y="41"/>
                </a:cxn>
                <a:cxn ang="0">
                  <a:pos x="58" y="41"/>
                </a:cxn>
                <a:cxn ang="0">
                  <a:pos x="66" y="38"/>
                </a:cxn>
                <a:cxn ang="0">
                  <a:pos x="94" y="21"/>
                </a:cxn>
                <a:cxn ang="0">
                  <a:pos x="94" y="32"/>
                </a:cxn>
                <a:cxn ang="0">
                  <a:pos x="102" y="32"/>
                </a:cxn>
                <a:cxn ang="0">
                  <a:pos x="103" y="12"/>
                </a:cxn>
                <a:cxn ang="0">
                  <a:pos x="70" y="12"/>
                </a:cxn>
                <a:cxn ang="0">
                  <a:pos x="70" y="17"/>
                </a:cxn>
                <a:cxn ang="0">
                  <a:pos x="88" y="17"/>
                </a:cxn>
                <a:cxn ang="0">
                  <a:pos x="71" y="27"/>
                </a:cxn>
                <a:cxn ang="0">
                  <a:pos x="71" y="26"/>
                </a:cxn>
                <a:cxn ang="0">
                  <a:pos x="66" y="22"/>
                </a:cxn>
                <a:cxn ang="0">
                  <a:pos x="39" y="6"/>
                </a:cxn>
                <a:cxn ang="0">
                  <a:pos x="57" y="5"/>
                </a:cxn>
                <a:cxn ang="0">
                  <a:pos x="57" y="0"/>
                </a:cxn>
                <a:cxn ang="0">
                  <a:pos x="24" y="1"/>
                </a:cxn>
                <a:cxn ang="0">
                  <a:pos x="24" y="21"/>
                </a:cxn>
                <a:cxn ang="0">
                  <a:pos x="31" y="21"/>
                </a:cxn>
                <a:cxn ang="0">
                  <a:pos x="32" y="9"/>
                </a:cxn>
                <a:cxn ang="0">
                  <a:pos x="48" y="19"/>
                </a:cxn>
                <a:cxn ang="0">
                  <a:pos x="47" y="19"/>
                </a:cxn>
                <a:cxn ang="0">
                  <a:pos x="39" y="22"/>
                </a:cxn>
                <a:cxn ang="0">
                  <a:pos x="36" y="24"/>
                </a:cxn>
                <a:cxn ang="0">
                  <a:pos x="8" y="40"/>
                </a:cxn>
                <a:cxn ang="0">
                  <a:pos x="9" y="30"/>
                </a:cxn>
                <a:cxn ang="0">
                  <a:pos x="1" y="30"/>
                </a:cxn>
                <a:cxn ang="0">
                  <a:pos x="0" y="50"/>
                </a:cxn>
                <a:cxn ang="0">
                  <a:pos x="33" y="49"/>
                </a:cxn>
                <a:cxn ang="0">
                  <a:pos x="33" y="44"/>
                </a:cxn>
                <a:cxn ang="0">
                  <a:pos x="14" y="44"/>
                </a:cxn>
                <a:cxn ang="0">
                  <a:pos x="33" y="33"/>
                </a:cxn>
                <a:cxn ang="0">
                  <a:pos x="34" y="34"/>
                </a:cxn>
                <a:cxn ang="0">
                  <a:pos x="38" y="39"/>
                </a:cxn>
                <a:cxn ang="0">
                  <a:pos x="42" y="40"/>
                </a:cxn>
                <a:cxn ang="0">
                  <a:pos x="68" y="55"/>
                </a:cxn>
                <a:cxn ang="0">
                  <a:pos x="50" y="56"/>
                </a:cxn>
                <a:cxn ang="0">
                  <a:pos x="50" y="61"/>
                </a:cxn>
                <a:cxn ang="0">
                  <a:pos x="83" y="60"/>
                </a:cxn>
                <a:cxn ang="0">
                  <a:pos x="52" y="36"/>
                </a:cxn>
                <a:cxn ang="0">
                  <a:pos x="45" y="34"/>
                </a:cxn>
                <a:cxn ang="0">
                  <a:pos x="46" y="26"/>
                </a:cxn>
                <a:cxn ang="0">
                  <a:pos x="52" y="24"/>
                </a:cxn>
                <a:cxn ang="0">
                  <a:pos x="59" y="26"/>
                </a:cxn>
                <a:cxn ang="0">
                  <a:pos x="59" y="34"/>
                </a:cxn>
                <a:cxn ang="0">
                  <a:pos x="52" y="36"/>
                </a:cxn>
              </a:cxnLst>
              <a:rect l="0" t="0" r="r" b="b"/>
              <a:pathLst>
                <a:path w="103" h="61">
                  <a:moveTo>
                    <a:pt x="83" y="60"/>
                  </a:moveTo>
                  <a:cubicBezTo>
                    <a:pt x="83" y="59"/>
                    <a:pt x="83" y="41"/>
                    <a:pt x="83" y="40"/>
                  </a:cubicBezTo>
                  <a:cubicBezTo>
                    <a:pt x="82" y="40"/>
                    <a:pt x="77" y="41"/>
                    <a:pt x="76" y="41"/>
                  </a:cubicBezTo>
                  <a:cubicBezTo>
                    <a:pt x="75" y="42"/>
                    <a:pt x="75" y="52"/>
                    <a:pt x="75" y="5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61" y="40"/>
                    <a:pt x="64" y="39"/>
                    <a:pt x="66" y="38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31"/>
                    <a:pt x="94" y="32"/>
                  </a:cubicBezTo>
                  <a:cubicBezTo>
                    <a:pt x="96" y="32"/>
                    <a:pt x="100" y="32"/>
                    <a:pt x="102" y="32"/>
                  </a:cubicBezTo>
                  <a:cubicBezTo>
                    <a:pt x="102" y="31"/>
                    <a:pt x="103" y="13"/>
                    <a:pt x="103" y="12"/>
                  </a:cubicBezTo>
                  <a:cubicBezTo>
                    <a:pt x="101" y="12"/>
                    <a:pt x="72" y="12"/>
                    <a:pt x="70" y="12"/>
                  </a:cubicBezTo>
                  <a:cubicBezTo>
                    <a:pt x="70" y="13"/>
                    <a:pt x="70" y="17"/>
                    <a:pt x="70" y="17"/>
                  </a:cubicBezTo>
                  <a:cubicBezTo>
                    <a:pt x="72" y="17"/>
                    <a:pt x="88" y="17"/>
                    <a:pt x="88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5"/>
                    <a:pt x="68" y="23"/>
                    <a:pt x="66" y="2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55" y="5"/>
                    <a:pt x="57" y="5"/>
                  </a:cubicBezTo>
                  <a:cubicBezTo>
                    <a:pt x="57" y="5"/>
                    <a:pt x="57" y="1"/>
                    <a:pt x="57" y="0"/>
                  </a:cubicBezTo>
                  <a:cubicBezTo>
                    <a:pt x="55" y="0"/>
                    <a:pt x="26" y="1"/>
                    <a:pt x="24" y="1"/>
                  </a:cubicBezTo>
                  <a:cubicBezTo>
                    <a:pt x="24" y="2"/>
                    <a:pt x="23" y="20"/>
                    <a:pt x="24" y="21"/>
                  </a:cubicBezTo>
                  <a:cubicBezTo>
                    <a:pt x="25" y="21"/>
                    <a:pt x="30" y="21"/>
                    <a:pt x="31" y="21"/>
                  </a:cubicBezTo>
                  <a:cubicBezTo>
                    <a:pt x="31" y="19"/>
                    <a:pt x="32" y="9"/>
                    <a:pt x="32" y="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20"/>
                    <a:pt x="41" y="21"/>
                    <a:pt x="39" y="22"/>
                  </a:cubicBezTo>
                  <a:cubicBezTo>
                    <a:pt x="39" y="22"/>
                    <a:pt x="37" y="24"/>
                    <a:pt x="36" y="2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9" y="31"/>
                    <a:pt x="9" y="30"/>
                  </a:cubicBezTo>
                  <a:cubicBezTo>
                    <a:pt x="7" y="30"/>
                    <a:pt x="2" y="30"/>
                    <a:pt x="1" y="30"/>
                  </a:cubicBezTo>
                  <a:cubicBezTo>
                    <a:pt x="1" y="31"/>
                    <a:pt x="0" y="49"/>
                    <a:pt x="0" y="50"/>
                  </a:cubicBezTo>
                  <a:cubicBezTo>
                    <a:pt x="2" y="49"/>
                    <a:pt x="33" y="49"/>
                    <a:pt x="33" y="49"/>
                  </a:cubicBezTo>
                  <a:cubicBezTo>
                    <a:pt x="33" y="48"/>
                    <a:pt x="33" y="45"/>
                    <a:pt x="33" y="44"/>
                  </a:cubicBezTo>
                  <a:cubicBezTo>
                    <a:pt x="32" y="44"/>
                    <a:pt x="14" y="44"/>
                    <a:pt x="14" y="44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6"/>
                    <a:pt x="36" y="37"/>
                    <a:pt x="38" y="39"/>
                  </a:cubicBezTo>
                  <a:cubicBezTo>
                    <a:pt x="38" y="39"/>
                    <a:pt x="42" y="40"/>
                    <a:pt x="42" y="40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5"/>
                    <a:pt x="52" y="56"/>
                    <a:pt x="50" y="56"/>
                  </a:cubicBezTo>
                  <a:cubicBezTo>
                    <a:pt x="50" y="57"/>
                    <a:pt x="50" y="60"/>
                    <a:pt x="50" y="61"/>
                  </a:cubicBezTo>
                  <a:cubicBezTo>
                    <a:pt x="52" y="61"/>
                    <a:pt x="81" y="60"/>
                    <a:pt x="83" y="60"/>
                  </a:cubicBezTo>
                  <a:close/>
                  <a:moveTo>
                    <a:pt x="52" y="36"/>
                  </a:moveTo>
                  <a:cubicBezTo>
                    <a:pt x="50" y="36"/>
                    <a:pt x="47" y="35"/>
                    <a:pt x="45" y="34"/>
                  </a:cubicBezTo>
                  <a:cubicBezTo>
                    <a:pt x="42" y="32"/>
                    <a:pt x="42" y="29"/>
                    <a:pt x="46" y="26"/>
                  </a:cubicBezTo>
                  <a:cubicBezTo>
                    <a:pt x="47" y="25"/>
                    <a:pt x="50" y="25"/>
                    <a:pt x="52" y="24"/>
                  </a:cubicBezTo>
                  <a:cubicBezTo>
                    <a:pt x="55" y="24"/>
                    <a:pt x="58" y="25"/>
                    <a:pt x="59" y="26"/>
                  </a:cubicBezTo>
                  <a:cubicBezTo>
                    <a:pt x="63" y="28"/>
                    <a:pt x="63" y="32"/>
                    <a:pt x="59" y="34"/>
                  </a:cubicBezTo>
                  <a:cubicBezTo>
                    <a:pt x="57" y="35"/>
                    <a:pt x="55" y="36"/>
                    <a:pt x="52" y="3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aphicFrame>
          <p:nvGraphicFramePr>
            <p:cNvPr id="75" name="Object 4">
              <a:extLst>
                <a:ext uri="{FF2B5EF4-FFF2-40B4-BE49-F238E27FC236}">
                  <a16:creationId xmlns:a16="http://schemas.microsoft.com/office/drawing/2014/main" id="{7F6E5343-8297-44B1-969B-1F014E115013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571601" y="3214690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8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75" name="Object 4">
                          <a:extLst>
                            <a:ext uri="{FF2B5EF4-FFF2-40B4-BE49-F238E27FC236}">
                              <a16:creationId xmlns:a16="http://schemas.microsoft.com/office/drawing/2014/main" id="{7F6E5343-8297-44B1-969B-1F014E11501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01" y="3214690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5">
              <a:extLst>
                <a:ext uri="{FF2B5EF4-FFF2-40B4-BE49-F238E27FC236}">
                  <a16:creationId xmlns:a16="http://schemas.microsoft.com/office/drawing/2014/main" id="{8AB573A1-F191-49D5-A6CB-0F2F0CA91103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857356" y="3214685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9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76" name="Object 5">
                          <a:extLst>
                            <a:ext uri="{FF2B5EF4-FFF2-40B4-BE49-F238E27FC236}">
                              <a16:creationId xmlns:a16="http://schemas.microsoft.com/office/drawing/2014/main" id="{8AB573A1-F191-49D5-A6CB-0F2F0CA911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356" y="3214685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7" name="Picture 2772" descr="图片114">
            <a:extLst>
              <a:ext uri="{FF2B5EF4-FFF2-40B4-BE49-F238E27FC236}">
                <a16:creationId xmlns:a16="http://schemas.microsoft.com/office/drawing/2014/main" id="{8F68F005-44A0-4231-840E-EB07F8A0A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54" y="1320297"/>
            <a:ext cx="746288" cy="2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40">
            <a:extLst>
              <a:ext uri="{FF2B5EF4-FFF2-40B4-BE49-F238E27FC236}">
                <a16:creationId xmlns:a16="http://schemas.microsoft.com/office/drawing/2014/main" id="{0C0B7A4C-87B3-4C3B-9451-9D8423D114F7}"/>
              </a:ext>
            </a:extLst>
          </p:cNvPr>
          <p:cNvSpPr txBox="1"/>
          <p:nvPr/>
        </p:nvSpPr>
        <p:spPr>
          <a:xfrm>
            <a:off x="1328285" y="983181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终端</a:t>
            </a:r>
          </a:p>
        </p:txBody>
      </p:sp>
      <p:sp>
        <p:nvSpPr>
          <p:cNvPr id="79" name="TextBox 41">
            <a:extLst>
              <a:ext uri="{FF2B5EF4-FFF2-40B4-BE49-F238E27FC236}">
                <a16:creationId xmlns:a16="http://schemas.microsoft.com/office/drawing/2014/main" id="{CBB8B872-052F-4768-9563-5D9E00E2C9ED}"/>
              </a:ext>
            </a:extLst>
          </p:cNvPr>
          <p:cNvSpPr txBox="1"/>
          <p:nvPr/>
        </p:nvSpPr>
        <p:spPr>
          <a:xfrm>
            <a:off x="2807753" y="983181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7600</a:t>
            </a:r>
            <a:endParaRPr lang="zh-CN" altLang="en-US" sz="13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0" name="TextBox 42">
            <a:extLst>
              <a:ext uri="{FF2B5EF4-FFF2-40B4-BE49-F238E27FC236}">
                <a16:creationId xmlns:a16="http://schemas.microsoft.com/office/drawing/2014/main" id="{74A903A8-4675-49C9-B64A-9A4899FFD277}"/>
              </a:ext>
            </a:extLst>
          </p:cNvPr>
          <p:cNvSpPr txBox="1"/>
          <p:nvPr/>
        </p:nvSpPr>
        <p:spPr>
          <a:xfrm>
            <a:off x="4769248" y="983181"/>
            <a:ext cx="8388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城域</a:t>
            </a: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endParaRPr lang="zh-CN" altLang="en-US" sz="13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1" name="TextBox 43">
            <a:extLst>
              <a:ext uri="{FF2B5EF4-FFF2-40B4-BE49-F238E27FC236}">
                <a16:creationId xmlns:a16="http://schemas.microsoft.com/office/drawing/2014/main" id="{C4CF3491-C544-480A-9FE5-AA167D866298}"/>
              </a:ext>
            </a:extLst>
          </p:cNvPr>
          <p:cNvSpPr txBox="1"/>
          <p:nvPr/>
        </p:nvSpPr>
        <p:spPr>
          <a:xfrm>
            <a:off x="8030230" y="983181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总头</a:t>
            </a:r>
          </a:p>
        </p:txBody>
      </p:sp>
      <p:sp>
        <p:nvSpPr>
          <p:cNvPr id="82" name="文本框 81">
            <a:extLst>
              <a:ext uri="{FF2B5EF4-FFF2-40B4-BE49-F238E27FC236}">
                <a16:creationId xmlns:a16="http://schemas.microsoft.com/office/drawing/2014/main" id="{D4B26684-9805-45B4-9497-91126D15A9DF}"/>
              </a:ext>
            </a:extLst>
          </p:cNvPr>
          <p:cNvSpPr txBox="1"/>
          <p:nvPr/>
        </p:nvSpPr>
        <p:spPr>
          <a:xfrm>
            <a:off x="1209960" y="2329375"/>
            <a:ext cx="8931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MSAP-E6080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srgbClr val="FF0000"/>
                </a:solidFill>
                <a:latin typeface="Calibri"/>
                <a:ea typeface="宋体" panose="02010600030101010101" pitchFamily="2" charset="-122"/>
              </a:rPr>
              <a:t>GPN-6080</a:t>
            </a: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65EC19CC-CA7D-4E7C-B2E8-9A4B269B7CBA}"/>
              </a:ext>
            </a:extLst>
          </p:cNvPr>
          <p:cNvSpPr txBox="1"/>
          <p:nvPr/>
        </p:nvSpPr>
        <p:spPr>
          <a:xfrm>
            <a:off x="2100261" y="2289862"/>
            <a:ext cx="6703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STM1S-4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STM4S-4</a:t>
            </a:r>
          </a:p>
        </p:txBody>
      </p:sp>
      <p:sp>
        <p:nvSpPr>
          <p:cNvPr id="84" name="文本框 83">
            <a:extLst>
              <a:ext uri="{FF2B5EF4-FFF2-40B4-BE49-F238E27FC236}">
                <a16:creationId xmlns:a16="http://schemas.microsoft.com/office/drawing/2014/main" id="{59A4B26D-44E3-446F-A29C-40001126F79B}"/>
              </a:ext>
            </a:extLst>
          </p:cNvPr>
          <p:cNvSpPr txBox="1"/>
          <p:nvPr/>
        </p:nvSpPr>
        <p:spPr>
          <a:xfrm>
            <a:off x="2731462" y="2391535"/>
            <a:ext cx="6992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OMU2G5</a:t>
            </a: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B4529E01-0816-4033-B252-AC444609BA1C}"/>
              </a:ext>
            </a:extLst>
          </p:cNvPr>
          <p:cNvSpPr txBox="1"/>
          <p:nvPr/>
        </p:nvSpPr>
        <p:spPr>
          <a:xfrm>
            <a:off x="4551862" y="2287660"/>
            <a:ext cx="119455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接入层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设备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algn="ctr"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电交叉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+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混合线卡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6" name="文本框 85">
            <a:extLst>
              <a:ext uri="{FF2B5EF4-FFF2-40B4-BE49-F238E27FC236}">
                <a16:creationId xmlns:a16="http://schemas.microsoft.com/office/drawing/2014/main" id="{254F12B4-1822-48AE-8E76-B3356DEAFF96}"/>
              </a:ext>
            </a:extLst>
          </p:cNvPr>
          <p:cNvSpPr txBox="1"/>
          <p:nvPr/>
        </p:nvSpPr>
        <p:spPr>
          <a:xfrm>
            <a:off x="7988802" y="2185988"/>
            <a:ext cx="72808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EOS-8FX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DMD-8GE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EOSC126</a:t>
            </a:r>
            <a:endParaRPr lang="zh-CN" altLang="en-US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27624E6D-97DD-4729-B96E-17DD2EEE6C74}"/>
              </a:ext>
            </a:extLst>
          </p:cNvPr>
          <p:cNvSpPr txBox="1"/>
          <p:nvPr/>
        </p:nvSpPr>
        <p:spPr>
          <a:xfrm>
            <a:off x="7125435" y="2391534"/>
            <a:ext cx="6992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OMU2G5</a:t>
            </a:r>
          </a:p>
        </p:txBody>
      </p:sp>
      <p:sp>
        <p:nvSpPr>
          <p:cNvPr id="88" name="TextBox 51">
            <a:extLst>
              <a:ext uri="{FF2B5EF4-FFF2-40B4-BE49-F238E27FC236}">
                <a16:creationId xmlns:a16="http://schemas.microsoft.com/office/drawing/2014/main" id="{0BE75849-6F8E-439E-8494-777000AAC052}"/>
              </a:ext>
            </a:extLst>
          </p:cNvPr>
          <p:cNvSpPr txBox="1"/>
          <p:nvPr/>
        </p:nvSpPr>
        <p:spPr>
          <a:xfrm>
            <a:off x="398635" y="1729987"/>
            <a:ext cx="5004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MSTP+EOS</a:t>
            </a:r>
            <a:endParaRPr lang="zh-CN" altLang="en-US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89" name="AutoShape 18">
            <a:extLst>
              <a:ext uri="{FF2B5EF4-FFF2-40B4-BE49-F238E27FC236}">
                <a16:creationId xmlns:a16="http://schemas.microsoft.com/office/drawing/2014/main" id="{978528E4-901D-417B-B8A9-5E9714394D7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120378" y="1024677"/>
            <a:ext cx="110267" cy="1853632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0" name="AutoShape 18">
            <a:extLst>
              <a:ext uri="{FF2B5EF4-FFF2-40B4-BE49-F238E27FC236}">
                <a16:creationId xmlns:a16="http://schemas.microsoft.com/office/drawing/2014/main" id="{0867E79C-FBF4-4DA7-BFD9-AE7DB2EEBB4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894368" y="635633"/>
            <a:ext cx="187598" cy="2631718"/>
          </a:xfrm>
          <a:prstGeom prst="can">
            <a:avLst>
              <a:gd name="adj" fmla="val 37673"/>
            </a:avLst>
          </a:prstGeom>
          <a:solidFill>
            <a:srgbClr val="F79908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1" name="AutoShape 18">
            <a:extLst>
              <a:ext uri="{FF2B5EF4-FFF2-40B4-BE49-F238E27FC236}">
                <a16:creationId xmlns:a16="http://schemas.microsoft.com/office/drawing/2014/main" id="{6FD4F6CF-67DB-40BE-B136-7C46F2E3041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004756" y="892709"/>
            <a:ext cx="264932" cy="2117567"/>
          </a:xfrm>
          <a:prstGeom prst="can">
            <a:avLst>
              <a:gd name="adj" fmla="val 37673"/>
            </a:avLst>
          </a:prstGeom>
          <a:solidFill>
            <a:srgbClr val="53DC33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" name="AutoShape 18">
            <a:extLst>
              <a:ext uri="{FF2B5EF4-FFF2-40B4-BE49-F238E27FC236}">
                <a16:creationId xmlns:a16="http://schemas.microsoft.com/office/drawing/2014/main" id="{909B3FA4-2109-4333-992D-0DE6EFC5AA3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000475" y="997258"/>
            <a:ext cx="180482" cy="1908470"/>
          </a:xfrm>
          <a:prstGeom prst="can">
            <a:avLst>
              <a:gd name="adj" fmla="val 37673"/>
            </a:avLst>
          </a:prstGeom>
          <a:solidFill>
            <a:srgbClr val="F79908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3" name="AutoShape 18">
            <a:extLst>
              <a:ext uri="{FF2B5EF4-FFF2-40B4-BE49-F238E27FC236}">
                <a16:creationId xmlns:a16="http://schemas.microsoft.com/office/drawing/2014/main" id="{6DEEB5BD-C829-45FC-A8D8-BA129DB5049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266181" y="1637440"/>
            <a:ext cx="104481" cy="628103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4" name="TextBox 57">
            <a:extLst>
              <a:ext uri="{FF2B5EF4-FFF2-40B4-BE49-F238E27FC236}">
                <a16:creationId xmlns:a16="http://schemas.microsoft.com/office/drawing/2014/main" id="{F81C7D98-0D3C-4877-A379-0DA94123C170}"/>
              </a:ext>
            </a:extLst>
          </p:cNvPr>
          <p:cNvSpPr txBox="1"/>
          <p:nvPr/>
        </p:nvSpPr>
        <p:spPr>
          <a:xfrm>
            <a:off x="1175797" y="1824535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5" name="TextBox 58">
            <a:extLst>
              <a:ext uri="{FF2B5EF4-FFF2-40B4-BE49-F238E27FC236}">
                <a16:creationId xmlns:a16="http://schemas.microsoft.com/office/drawing/2014/main" id="{C6C4D758-4EB9-4F57-BEEA-CF3EA06E8231}"/>
              </a:ext>
            </a:extLst>
          </p:cNvPr>
          <p:cNvSpPr txBox="1"/>
          <p:nvPr/>
        </p:nvSpPr>
        <p:spPr>
          <a:xfrm>
            <a:off x="2491672" y="1824535"/>
            <a:ext cx="9306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VC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6" name="TextBox 59">
            <a:extLst>
              <a:ext uri="{FF2B5EF4-FFF2-40B4-BE49-F238E27FC236}">
                <a16:creationId xmlns:a16="http://schemas.microsoft.com/office/drawing/2014/main" id="{EB435E8C-8DDE-4144-9334-96DCAD218C77}"/>
              </a:ext>
            </a:extLst>
          </p:cNvPr>
          <p:cNvSpPr txBox="1"/>
          <p:nvPr/>
        </p:nvSpPr>
        <p:spPr>
          <a:xfrm>
            <a:off x="4633326" y="1824535"/>
            <a:ext cx="905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OTN/</a:t>
            </a:r>
            <a:r>
              <a:rPr lang="en-US" altLang="zh-CN" sz="1200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ODUk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7" name="TextBox 60">
            <a:extLst>
              <a:ext uri="{FF2B5EF4-FFF2-40B4-BE49-F238E27FC236}">
                <a16:creationId xmlns:a16="http://schemas.microsoft.com/office/drawing/2014/main" id="{C7C9791F-DAB9-465F-8BDD-BF2351676CCB}"/>
              </a:ext>
            </a:extLst>
          </p:cNvPr>
          <p:cNvSpPr txBox="1"/>
          <p:nvPr/>
        </p:nvSpPr>
        <p:spPr>
          <a:xfrm>
            <a:off x="6336092" y="1824535"/>
            <a:ext cx="1412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VC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8" name="TextBox 61">
            <a:extLst>
              <a:ext uri="{FF2B5EF4-FFF2-40B4-BE49-F238E27FC236}">
                <a16:creationId xmlns:a16="http://schemas.microsoft.com/office/drawing/2014/main" id="{9FDF48E0-60F8-41C3-92A9-5F6800265ADA}"/>
              </a:ext>
            </a:extLst>
          </p:cNvPr>
          <p:cNvSpPr txBox="1"/>
          <p:nvPr/>
        </p:nvSpPr>
        <p:spPr>
          <a:xfrm>
            <a:off x="8082046" y="1824535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9" name="椭圆 98">
            <a:extLst>
              <a:ext uri="{FF2B5EF4-FFF2-40B4-BE49-F238E27FC236}">
                <a16:creationId xmlns:a16="http://schemas.microsoft.com/office/drawing/2014/main" id="{328B86D7-A1D5-4169-938C-A475B4AA19EC}"/>
              </a:ext>
            </a:extLst>
          </p:cNvPr>
          <p:cNvSpPr/>
          <p:nvPr/>
        </p:nvSpPr>
        <p:spPr>
          <a:xfrm>
            <a:off x="135079" y="1857112"/>
            <a:ext cx="215900" cy="2096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0" name="TextBox 151">
            <a:extLst>
              <a:ext uri="{FF2B5EF4-FFF2-40B4-BE49-F238E27FC236}">
                <a16:creationId xmlns:a16="http://schemas.microsoft.com/office/drawing/2014/main" id="{7DD33500-AC83-407B-8508-C6FEEF11C58A}"/>
              </a:ext>
            </a:extLst>
          </p:cNvPr>
          <p:cNvSpPr txBox="1"/>
          <p:nvPr/>
        </p:nvSpPr>
        <p:spPr>
          <a:xfrm>
            <a:off x="150975" y="1849084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050" b="1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2</a:t>
            </a:r>
            <a:endParaRPr lang="zh-CN" altLang="en-US" sz="1050" b="1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1892E932-9598-4482-AAA6-C3F1850A4E3A}"/>
              </a:ext>
            </a:extLst>
          </p:cNvPr>
          <p:cNvCxnSpPr/>
          <p:nvPr/>
        </p:nvCxnSpPr>
        <p:spPr>
          <a:xfrm>
            <a:off x="1233699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E3B5A6DF-0A78-4BFC-9520-3566AF61A235}"/>
              </a:ext>
            </a:extLst>
          </p:cNvPr>
          <p:cNvCxnSpPr/>
          <p:nvPr/>
        </p:nvCxnSpPr>
        <p:spPr>
          <a:xfrm>
            <a:off x="2021874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3" name="直接连接符 102">
            <a:extLst>
              <a:ext uri="{FF2B5EF4-FFF2-40B4-BE49-F238E27FC236}">
                <a16:creationId xmlns:a16="http://schemas.microsoft.com/office/drawing/2014/main" id="{84A85AD6-EACE-42B9-8C7B-04F49E7479AE}"/>
              </a:ext>
            </a:extLst>
          </p:cNvPr>
          <p:cNvCxnSpPr/>
          <p:nvPr/>
        </p:nvCxnSpPr>
        <p:spPr>
          <a:xfrm>
            <a:off x="2790858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6317CD17-D10D-4370-86E7-154D6E1FE424}"/>
              </a:ext>
            </a:extLst>
          </p:cNvPr>
          <p:cNvCxnSpPr/>
          <p:nvPr/>
        </p:nvCxnSpPr>
        <p:spPr>
          <a:xfrm>
            <a:off x="3348083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B85D3B7E-D9E1-4411-AC69-E52F2BE9FFC3}"/>
              </a:ext>
            </a:extLst>
          </p:cNvPr>
          <p:cNvCxnSpPr/>
          <p:nvPr/>
        </p:nvCxnSpPr>
        <p:spPr>
          <a:xfrm>
            <a:off x="4081514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6" name="直接连接符 105">
            <a:extLst>
              <a:ext uri="{FF2B5EF4-FFF2-40B4-BE49-F238E27FC236}">
                <a16:creationId xmlns:a16="http://schemas.microsoft.com/office/drawing/2014/main" id="{CDFCA032-D48E-40B3-A7ED-5A82CE04A7DD}"/>
              </a:ext>
            </a:extLst>
          </p:cNvPr>
          <p:cNvCxnSpPr/>
          <p:nvPr/>
        </p:nvCxnSpPr>
        <p:spPr>
          <a:xfrm>
            <a:off x="6177415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7" name="直接连接符 106">
            <a:extLst>
              <a:ext uri="{FF2B5EF4-FFF2-40B4-BE49-F238E27FC236}">
                <a16:creationId xmlns:a16="http://schemas.microsoft.com/office/drawing/2014/main" id="{B7878EE2-CA80-412D-B8A6-B5814C92CDD4}"/>
              </a:ext>
            </a:extLst>
          </p:cNvPr>
          <p:cNvCxnSpPr/>
          <p:nvPr/>
        </p:nvCxnSpPr>
        <p:spPr>
          <a:xfrm>
            <a:off x="8004116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8" name="直接连接符 107">
            <a:extLst>
              <a:ext uri="{FF2B5EF4-FFF2-40B4-BE49-F238E27FC236}">
                <a16:creationId xmlns:a16="http://schemas.microsoft.com/office/drawing/2014/main" id="{549D3FC2-3950-4B5F-82DD-8885FEBA8ACD}"/>
              </a:ext>
            </a:extLst>
          </p:cNvPr>
          <p:cNvCxnSpPr/>
          <p:nvPr/>
        </p:nvCxnSpPr>
        <p:spPr>
          <a:xfrm>
            <a:off x="8632473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1788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FB2656-5440-44A7-BF7C-C6B7A546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不同端到端承载方式下的接入方案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7B3AA66-6004-4ACA-ABE6-B5FCD9519547}"/>
              </a:ext>
            </a:extLst>
          </p:cNvPr>
          <p:cNvSpPr txBox="1"/>
          <p:nvPr/>
        </p:nvSpPr>
        <p:spPr>
          <a:xfrm>
            <a:off x="4599150" y="2287660"/>
            <a:ext cx="10999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接入层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设备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ODU0/1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交叉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BEB1191-7940-4B06-AB6A-644388545724}"/>
              </a:ext>
            </a:extLst>
          </p:cNvPr>
          <p:cNvSpPr txBox="1"/>
          <p:nvPr/>
        </p:nvSpPr>
        <p:spPr>
          <a:xfrm>
            <a:off x="7988802" y="2185988"/>
            <a:ext cx="72808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EOS-8FX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DMD-8GE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EOSC126</a:t>
            </a:r>
            <a:endParaRPr lang="zh-CN" altLang="en-US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DB4343F-A0ED-40E6-975F-F2481C5446F8}"/>
              </a:ext>
            </a:extLst>
          </p:cNvPr>
          <p:cNvCxnSpPr>
            <a:cxnSpLocks/>
          </p:cNvCxnSpPr>
          <p:nvPr/>
        </p:nvCxnSpPr>
        <p:spPr>
          <a:xfrm>
            <a:off x="1592157" y="1459599"/>
            <a:ext cx="638224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8" name="组合 58">
            <a:extLst>
              <a:ext uri="{FF2B5EF4-FFF2-40B4-BE49-F238E27FC236}">
                <a16:creationId xmlns:a16="http://schemas.microsoft.com/office/drawing/2014/main" id="{15BA089C-8E09-4E18-B9C1-9CE8C67A5AF1}"/>
              </a:ext>
            </a:extLst>
          </p:cNvPr>
          <p:cNvGrpSpPr/>
          <p:nvPr/>
        </p:nvGrpSpPr>
        <p:grpSpPr>
          <a:xfrm>
            <a:off x="2405821" y="1244009"/>
            <a:ext cx="604595" cy="431181"/>
            <a:chOff x="1529465" y="3031295"/>
            <a:chExt cx="542204" cy="397707"/>
          </a:xfrm>
        </p:grpSpPr>
        <p:sp>
          <p:nvSpPr>
            <p:cNvPr id="9" name="AutoShape 26">
              <a:extLst>
                <a:ext uri="{FF2B5EF4-FFF2-40B4-BE49-F238E27FC236}">
                  <a16:creationId xmlns:a16="http://schemas.microsoft.com/office/drawing/2014/main" id="{DAEB78B9-CEF8-421B-B590-04E4AEC4BEC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8073" y="3036758"/>
              <a:ext cx="522532" cy="38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1FD34A88-897E-4AA9-86F1-38BD2A1F3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073" y="3175518"/>
              <a:ext cx="524991" cy="253484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81" y="42"/>
                </a:cxn>
                <a:cxn ang="0">
                  <a:pos x="174" y="52"/>
                </a:cxn>
                <a:cxn ang="0">
                  <a:pos x="107" y="93"/>
                </a:cxn>
                <a:cxn ang="0">
                  <a:pos x="74" y="93"/>
                </a:cxn>
                <a:cxn ang="0">
                  <a:pos x="7" y="52"/>
                </a:cxn>
                <a:cxn ang="0">
                  <a:pos x="0" y="42"/>
                </a:cxn>
                <a:cxn ang="0">
                  <a:pos x="0" y="0"/>
                </a:cxn>
                <a:cxn ang="0">
                  <a:pos x="181" y="0"/>
                </a:cxn>
              </a:cxnLst>
              <a:rect l="0" t="0" r="r" b="b"/>
              <a:pathLst>
                <a:path w="181" h="98">
                  <a:moveTo>
                    <a:pt x="181" y="0"/>
                  </a:moveTo>
                  <a:cubicBezTo>
                    <a:pt x="181" y="42"/>
                    <a:pt x="181" y="42"/>
                    <a:pt x="181" y="42"/>
                  </a:cubicBezTo>
                  <a:cubicBezTo>
                    <a:pt x="181" y="46"/>
                    <a:pt x="179" y="50"/>
                    <a:pt x="174" y="5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98" y="98"/>
                    <a:pt x="83" y="98"/>
                    <a:pt x="74" y="9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2" y="50"/>
                    <a:pt x="0" y="46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006C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id="{3A406475-1146-429A-8B33-B871CC996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65" y="3031295"/>
              <a:ext cx="542204" cy="289539"/>
            </a:xfrm>
            <a:custGeom>
              <a:avLst/>
              <a:gdLst/>
              <a:ahLst/>
              <a:cxnLst>
                <a:cxn ang="0">
                  <a:pos x="110" y="106"/>
                </a:cxn>
                <a:cxn ang="0">
                  <a:pos x="77" y="106"/>
                </a:cxn>
                <a:cxn ang="0">
                  <a:pos x="10" y="66"/>
                </a:cxn>
                <a:cxn ang="0">
                  <a:pos x="10" y="46"/>
                </a:cxn>
                <a:cxn ang="0">
                  <a:pos x="77" y="6"/>
                </a:cxn>
                <a:cxn ang="0">
                  <a:pos x="110" y="6"/>
                </a:cxn>
                <a:cxn ang="0">
                  <a:pos x="177" y="46"/>
                </a:cxn>
                <a:cxn ang="0">
                  <a:pos x="177" y="66"/>
                </a:cxn>
                <a:cxn ang="0">
                  <a:pos x="110" y="106"/>
                </a:cxn>
              </a:cxnLst>
              <a:rect l="0" t="0" r="r" b="b"/>
              <a:pathLst>
                <a:path w="187" h="112">
                  <a:moveTo>
                    <a:pt x="110" y="106"/>
                  </a:moveTo>
                  <a:cubicBezTo>
                    <a:pt x="101" y="112"/>
                    <a:pt x="86" y="112"/>
                    <a:pt x="77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61"/>
                    <a:pt x="0" y="52"/>
                    <a:pt x="10" y="4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86" y="0"/>
                    <a:pt x="101" y="0"/>
                    <a:pt x="110" y="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87" y="52"/>
                    <a:pt x="187" y="61"/>
                    <a:pt x="177" y="66"/>
                  </a:cubicBezTo>
                  <a:lnTo>
                    <a:pt x="110" y="106"/>
                  </a:lnTo>
                  <a:close/>
                </a:path>
              </a:pathLst>
            </a:custGeom>
            <a:solidFill>
              <a:srgbClr val="00A1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149F30CD-D546-404F-BE92-7B96D4932B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1185" y="3093571"/>
              <a:ext cx="298766" cy="157334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83" y="40"/>
                </a:cxn>
                <a:cxn ang="0">
                  <a:pos x="76" y="41"/>
                </a:cxn>
                <a:cxn ang="0">
                  <a:pos x="75" y="52"/>
                </a:cxn>
                <a:cxn ang="0">
                  <a:pos x="57" y="41"/>
                </a:cxn>
                <a:cxn ang="0">
                  <a:pos x="58" y="41"/>
                </a:cxn>
                <a:cxn ang="0">
                  <a:pos x="66" y="38"/>
                </a:cxn>
                <a:cxn ang="0">
                  <a:pos x="94" y="21"/>
                </a:cxn>
                <a:cxn ang="0">
                  <a:pos x="94" y="32"/>
                </a:cxn>
                <a:cxn ang="0">
                  <a:pos x="102" y="32"/>
                </a:cxn>
                <a:cxn ang="0">
                  <a:pos x="103" y="12"/>
                </a:cxn>
                <a:cxn ang="0">
                  <a:pos x="70" y="12"/>
                </a:cxn>
                <a:cxn ang="0">
                  <a:pos x="70" y="17"/>
                </a:cxn>
                <a:cxn ang="0">
                  <a:pos x="88" y="17"/>
                </a:cxn>
                <a:cxn ang="0">
                  <a:pos x="71" y="27"/>
                </a:cxn>
                <a:cxn ang="0">
                  <a:pos x="71" y="26"/>
                </a:cxn>
                <a:cxn ang="0">
                  <a:pos x="66" y="22"/>
                </a:cxn>
                <a:cxn ang="0">
                  <a:pos x="39" y="6"/>
                </a:cxn>
                <a:cxn ang="0">
                  <a:pos x="57" y="5"/>
                </a:cxn>
                <a:cxn ang="0">
                  <a:pos x="57" y="0"/>
                </a:cxn>
                <a:cxn ang="0">
                  <a:pos x="24" y="1"/>
                </a:cxn>
                <a:cxn ang="0">
                  <a:pos x="24" y="21"/>
                </a:cxn>
                <a:cxn ang="0">
                  <a:pos x="31" y="21"/>
                </a:cxn>
                <a:cxn ang="0">
                  <a:pos x="32" y="9"/>
                </a:cxn>
                <a:cxn ang="0">
                  <a:pos x="48" y="19"/>
                </a:cxn>
                <a:cxn ang="0">
                  <a:pos x="47" y="19"/>
                </a:cxn>
                <a:cxn ang="0">
                  <a:pos x="39" y="22"/>
                </a:cxn>
                <a:cxn ang="0">
                  <a:pos x="36" y="24"/>
                </a:cxn>
                <a:cxn ang="0">
                  <a:pos x="8" y="40"/>
                </a:cxn>
                <a:cxn ang="0">
                  <a:pos x="9" y="30"/>
                </a:cxn>
                <a:cxn ang="0">
                  <a:pos x="1" y="30"/>
                </a:cxn>
                <a:cxn ang="0">
                  <a:pos x="0" y="50"/>
                </a:cxn>
                <a:cxn ang="0">
                  <a:pos x="33" y="49"/>
                </a:cxn>
                <a:cxn ang="0">
                  <a:pos x="33" y="44"/>
                </a:cxn>
                <a:cxn ang="0">
                  <a:pos x="14" y="44"/>
                </a:cxn>
                <a:cxn ang="0">
                  <a:pos x="33" y="33"/>
                </a:cxn>
                <a:cxn ang="0">
                  <a:pos x="34" y="34"/>
                </a:cxn>
                <a:cxn ang="0">
                  <a:pos x="38" y="39"/>
                </a:cxn>
                <a:cxn ang="0">
                  <a:pos x="42" y="40"/>
                </a:cxn>
                <a:cxn ang="0">
                  <a:pos x="68" y="55"/>
                </a:cxn>
                <a:cxn ang="0">
                  <a:pos x="50" y="56"/>
                </a:cxn>
                <a:cxn ang="0">
                  <a:pos x="50" y="61"/>
                </a:cxn>
                <a:cxn ang="0">
                  <a:pos x="83" y="60"/>
                </a:cxn>
                <a:cxn ang="0">
                  <a:pos x="52" y="36"/>
                </a:cxn>
                <a:cxn ang="0">
                  <a:pos x="45" y="34"/>
                </a:cxn>
                <a:cxn ang="0">
                  <a:pos x="46" y="26"/>
                </a:cxn>
                <a:cxn ang="0">
                  <a:pos x="52" y="24"/>
                </a:cxn>
                <a:cxn ang="0">
                  <a:pos x="59" y="26"/>
                </a:cxn>
                <a:cxn ang="0">
                  <a:pos x="59" y="34"/>
                </a:cxn>
                <a:cxn ang="0">
                  <a:pos x="52" y="36"/>
                </a:cxn>
              </a:cxnLst>
              <a:rect l="0" t="0" r="r" b="b"/>
              <a:pathLst>
                <a:path w="103" h="61">
                  <a:moveTo>
                    <a:pt x="83" y="60"/>
                  </a:moveTo>
                  <a:cubicBezTo>
                    <a:pt x="83" y="59"/>
                    <a:pt x="83" y="41"/>
                    <a:pt x="83" y="40"/>
                  </a:cubicBezTo>
                  <a:cubicBezTo>
                    <a:pt x="82" y="40"/>
                    <a:pt x="77" y="41"/>
                    <a:pt x="76" y="41"/>
                  </a:cubicBezTo>
                  <a:cubicBezTo>
                    <a:pt x="75" y="42"/>
                    <a:pt x="75" y="52"/>
                    <a:pt x="75" y="5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61" y="40"/>
                    <a:pt x="64" y="39"/>
                    <a:pt x="66" y="38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31"/>
                    <a:pt x="94" y="32"/>
                  </a:cubicBezTo>
                  <a:cubicBezTo>
                    <a:pt x="96" y="32"/>
                    <a:pt x="100" y="32"/>
                    <a:pt x="102" y="32"/>
                  </a:cubicBezTo>
                  <a:cubicBezTo>
                    <a:pt x="102" y="31"/>
                    <a:pt x="103" y="13"/>
                    <a:pt x="103" y="12"/>
                  </a:cubicBezTo>
                  <a:cubicBezTo>
                    <a:pt x="101" y="12"/>
                    <a:pt x="72" y="12"/>
                    <a:pt x="70" y="12"/>
                  </a:cubicBezTo>
                  <a:cubicBezTo>
                    <a:pt x="70" y="13"/>
                    <a:pt x="70" y="17"/>
                    <a:pt x="70" y="17"/>
                  </a:cubicBezTo>
                  <a:cubicBezTo>
                    <a:pt x="72" y="17"/>
                    <a:pt x="88" y="17"/>
                    <a:pt x="88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5"/>
                    <a:pt x="68" y="23"/>
                    <a:pt x="66" y="2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55" y="5"/>
                    <a:pt x="57" y="5"/>
                  </a:cubicBezTo>
                  <a:cubicBezTo>
                    <a:pt x="57" y="5"/>
                    <a:pt x="57" y="1"/>
                    <a:pt x="57" y="0"/>
                  </a:cubicBezTo>
                  <a:cubicBezTo>
                    <a:pt x="55" y="0"/>
                    <a:pt x="26" y="1"/>
                    <a:pt x="24" y="1"/>
                  </a:cubicBezTo>
                  <a:cubicBezTo>
                    <a:pt x="24" y="2"/>
                    <a:pt x="23" y="20"/>
                    <a:pt x="24" y="21"/>
                  </a:cubicBezTo>
                  <a:cubicBezTo>
                    <a:pt x="25" y="21"/>
                    <a:pt x="30" y="21"/>
                    <a:pt x="31" y="21"/>
                  </a:cubicBezTo>
                  <a:cubicBezTo>
                    <a:pt x="31" y="19"/>
                    <a:pt x="32" y="9"/>
                    <a:pt x="32" y="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20"/>
                    <a:pt x="41" y="21"/>
                    <a:pt x="39" y="22"/>
                  </a:cubicBezTo>
                  <a:cubicBezTo>
                    <a:pt x="39" y="22"/>
                    <a:pt x="37" y="24"/>
                    <a:pt x="36" y="2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9" y="31"/>
                    <a:pt x="9" y="30"/>
                  </a:cubicBezTo>
                  <a:cubicBezTo>
                    <a:pt x="7" y="30"/>
                    <a:pt x="2" y="30"/>
                    <a:pt x="1" y="30"/>
                  </a:cubicBezTo>
                  <a:cubicBezTo>
                    <a:pt x="1" y="31"/>
                    <a:pt x="0" y="49"/>
                    <a:pt x="0" y="50"/>
                  </a:cubicBezTo>
                  <a:cubicBezTo>
                    <a:pt x="2" y="49"/>
                    <a:pt x="33" y="49"/>
                    <a:pt x="33" y="49"/>
                  </a:cubicBezTo>
                  <a:cubicBezTo>
                    <a:pt x="33" y="48"/>
                    <a:pt x="33" y="45"/>
                    <a:pt x="33" y="44"/>
                  </a:cubicBezTo>
                  <a:cubicBezTo>
                    <a:pt x="32" y="44"/>
                    <a:pt x="14" y="44"/>
                    <a:pt x="14" y="44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6"/>
                    <a:pt x="36" y="37"/>
                    <a:pt x="38" y="39"/>
                  </a:cubicBezTo>
                  <a:cubicBezTo>
                    <a:pt x="38" y="39"/>
                    <a:pt x="42" y="40"/>
                    <a:pt x="42" y="40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5"/>
                    <a:pt x="52" y="56"/>
                    <a:pt x="50" y="56"/>
                  </a:cubicBezTo>
                  <a:cubicBezTo>
                    <a:pt x="50" y="57"/>
                    <a:pt x="50" y="60"/>
                    <a:pt x="50" y="61"/>
                  </a:cubicBezTo>
                  <a:cubicBezTo>
                    <a:pt x="52" y="61"/>
                    <a:pt x="81" y="60"/>
                    <a:pt x="83" y="60"/>
                  </a:cubicBezTo>
                  <a:close/>
                  <a:moveTo>
                    <a:pt x="52" y="36"/>
                  </a:moveTo>
                  <a:cubicBezTo>
                    <a:pt x="50" y="36"/>
                    <a:pt x="47" y="35"/>
                    <a:pt x="45" y="34"/>
                  </a:cubicBezTo>
                  <a:cubicBezTo>
                    <a:pt x="42" y="32"/>
                    <a:pt x="42" y="29"/>
                    <a:pt x="46" y="26"/>
                  </a:cubicBezTo>
                  <a:cubicBezTo>
                    <a:pt x="47" y="25"/>
                    <a:pt x="50" y="25"/>
                    <a:pt x="52" y="24"/>
                  </a:cubicBezTo>
                  <a:cubicBezTo>
                    <a:pt x="55" y="24"/>
                    <a:pt x="58" y="25"/>
                    <a:pt x="59" y="26"/>
                  </a:cubicBezTo>
                  <a:cubicBezTo>
                    <a:pt x="63" y="28"/>
                    <a:pt x="63" y="32"/>
                    <a:pt x="59" y="34"/>
                  </a:cubicBezTo>
                  <a:cubicBezTo>
                    <a:pt x="57" y="35"/>
                    <a:pt x="55" y="36"/>
                    <a:pt x="52" y="3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aphicFrame>
          <p:nvGraphicFramePr>
            <p:cNvPr id="13" name="Object 4">
              <a:extLst>
                <a:ext uri="{FF2B5EF4-FFF2-40B4-BE49-F238E27FC236}">
                  <a16:creationId xmlns:a16="http://schemas.microsoft.com/office/drawing/2014/main" id="{BBE940EA-A08A-4B17-9E97-54AD4E4523A3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571601" y="3214690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50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13" name="Object 4">
                          <a:extLst>
                            <a:ext uri="{FF2B5EF4-FFF2-40B4-BE49-F238E27FC236}">
                              <a16:creationId xmlns:a16="http://schemas.microsoft.com/office/drawing/2014/main" id="{BBE940EA-A08A-4B17-9E97-54AD4E4523A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01" y="3214690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5">
              <a:extLst>
                <a:ext uri="{FF2B5EF4-FFF2-40B4-BE49-F238E27FC236}">
                  <a16:creationId xmlns:a16="http://schemas.microsoft.com/office/drawing/2014/main" id="{06C7DF9F-0012-4821-A0EB-0F89564D8653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857356" y="3214685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51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14" name="Object 5">
                          <a:extLst>
                            <a:ext uri="{FF2B5EF4-FFF2-40B4-BE49-F238E27FC236}">
                              <a16:creationId xmlns:a16="http://schemas.microsoft.com/office/drawing/2014/main" id="{06C7DF9F-0012-4821-A0EB-0F89564D865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356" y="3214685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5" name="Picture 1306" descr="图片24">
            <a:extLst>
              <a:ext uri="{FF2B5EF4-FFF2-40B4-BE49-F238E27FC236}">
                <a16:creationId xmlns:a16="http://schemas.microsoft.com/office/drawing/2014/main" id="{4E7828B5-ADB2-43CC-B200-3FACA72CC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191" y="1230159"/>
            <a:ext cx="539504" cy="4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06" descr="图片24">
            <a:extLst>
              <a:ext uri="{FF2B5EF4-FFF2-40B4-BE49-F238E27FC236}">
                <a16:creationId xmlns:a16="http://schemas.microsoft.com/office/drawing/2014/main" id="{9B68BA44-D228-4045-831A-D901554F5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853" y="1230159"/>
            <a:ext cx="539504" cy="4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58">
            <a:extLst>
              <a:ext uri="{FF2B5EF4-FFF2-40B4-BE49-F238E27FC236}">
                <a16:creationId xmlns:a16="http://schemas.microsoft.com/office/drawing/2014/main" id="{4EBCA643-7C5A-4FBA-94FB-02A4300705C5}"/>
              </a:ext>
            </a:extLst>
          </p:cNvPr>
          <p:cNvGrpSpPr/>
          <p:nvPr/>
        </p:nvGrpSpPr>
        <p:grpSpPr>
          <a:xfrm>
            <a:off x="8010152" y="1244009"/>
            <a:ext cx="604595" cy="431181"/>
            <a:chOff x="1529465" y="3031295"/>
            <a:chExt cx="542204" cy="397707"/>
          </a:xfrm>
        </p:grpSpPr>
        <p:sp>
          <p:nvSpPr>
            <p:cNvPr id="18" name="AutoShape 26">
              <a:extLst>
                <a:ext uri="{FF2B5EF4-FFF2-40B4-BE49-F238E27FC236}">
                  <a16:creationId xmlns:a16="http://schemas.microsoft.com/office/drawing/2014/main" id="{A41DD5D2-38A2-45B8-832D-9B88516686C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8073" y="3036758"/>
              <a:ext cx="522532" cy="38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CE6BF749-4D8B-45AF-8137-8BBDEF430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073" y="3175518"/>
              <a:ext cx="524991" cy="253484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81" y="42"/>
                </a:cxn>
                <a:cxn ang="0">
                  <a:pos x="174" y="52"/>
                </a:cxn>
                <a:cxn ang="0">
                  <a:pos x="107" y="93"/>
                </a:cxn>
                <a:cxn ang="0">
                  <a:pos x="74" y="93"/>
                </a:cxn>
                <a:cxn ang="0">
                  <a:pos x="7" y="52"/>
                </a:cxn>
                <a:cxn ang="0">
                  <a:pos x="0" y="42"/>
                </a:cxn>
                <a:cxn ang="0">
                  <a:pos x="0" y="0"/>
                </a:cxn>
                <a:cxn ang="0">
                  <a:pos x="181" y="0"/>
                </a:cxn>
              </a:cxnLst>
              <a:rect l="0" t="0" r="r" b="b"/>
              <a:pathLst>
                <a:path w="181" h="98">
                  <a:moveTo>
                    <a:pt x="181" y="0"/>
                  </a:moveTo>
                  <a:cubicBezTo>
                    <a:pt x="181" y="42"/>
                    <a:pt x="181" y="42"/>
                    <a:pt x="181" y="42"/>
                  </a:cubicBezTo>
                  <a:cubicBezTo>
                    <a:pt x="181" y="46"/>
                    <a:pt x="179" y="50"/>
                    <a:pt x="174" y="5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98" y="98"/>
                    <a:pt x="83" y="98"/>
                    <a:pt x="74" y="9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2" y="50"/>
                    <a:pt x="0" y="46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006C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7D32FC84-1214-42F7-B912-8B0CC38CC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65" y="3031295"/>
              <a:ext cx="542204" cy="289539"/>
            </a:xfrm>
            <a:custGeom>
              <a:avLst/>
              <a:gdLst/>
              <a:ahLst/>
              <a:cxnLst>
                <a:cxn ang="0">
                  <a:pos x="110" y="106"/>
                </a:cxn>
                <a:cxn ang="0">
                  <a:pos x="77" y="106"/>
                </a:cxn>
                <a:cxn ang="0">
                  <a:pos x="10" y="66"/>
                </a:cxn>
                <a:cxn ang="0">
                  <a:pos x="10" y="46"/>
                </a:cxn>
                <a:cxn ang="0">
                  <a:pos x="77" y="6"/>
                </a:cxn>
                <a:cxn ang="0">
                  <a:pos x="110" y="6"/>
                </a:cxn>
                <a:cxn ang="0">
                  <a:pos x="177" y="46"/>
                </a:cxn>
                <a:cxn ang="0">
                  <a:pos x="177" y="66"/>
                </a:cxn>
                <a:cxn ang="0">
                  <a:pos x="110" y="106"/>
                </a:cxn>
              </a:cxnLst>
              <a:rect l="0" t="0" r="r" b="b"/>
              <a:pathLst>
                <a:path w="187" h="112">
                  <a:moveTo>
                    <a:pt x="110" y="106"/>
                  </a:moveTo>
                  <a:cubicBezTo>
                    <a:pt x="101" y="112"/>
                    <a:pt x="86" y="112"/>
                    <a:pt x="77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61"/>
                    <a:pt x="0" y="52"/>
                    <a:pt x="10" y="4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86" y="0"/>
                    <a:pt x="101" y="0"/>
                    <a:pt x="110" y="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87" y="52"/>
                    <a:pt x="187" y="61"/>
                    <a:pt x="177" y="66"/>
                  </a:cubicBezTo>
                  <a:lnTo>
                    <a:pt x="110" y="106"/>
                  </a:lnTo>
                  <a:close/>
                </a:path>
              </a:pathLst>
            </a:custGeom>
            <a:solidFill>
              <a:srgbClr val="00A1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E13943D2-029F-45D0-89C5-BDC18DD78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1185" y="3093571"/>
              <a:ext cx="298766" cy="157334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83" y="40"/>
                </a:cxn>
                <a:cxn ang="0">
                  <a:pos x="76" y="41"/>
                </a:cxn>
                <a:cxn ang="0">
                  <a:pos x="75" y="52"/>
                </a:cxn>
                <a:cxn ang="0">
                  <a:pos x="57" y="41"/>
                </a:cxn>
                <a:cxn ang="0">
                  <a:pos x="58" y="41"/>
                </a:cxn>
                <a:cxn ang="0">
                  <a:pos x="66" y="38"/>
                </a:cxn>
                <a:cxn ang="0">
                  <a:pos x="94" y="21"/>
                </a:cxn>
                <a:cxn ang="0">
                  <a:pos x="94" y="32"/>
                </a:cxn>
                <a:cxn ang="0">
                  <a:pos x="102" y="32"/>
                </a:cxn>
                <a:cxn ang="0">
                  <a:pos x="103" y="12"/>
                </a:cxn>
                <a:cxn ang="0">
                  <a:pos x="70" y="12"/>
                </a:cxn>
                <a:cxn ang="0">
                  <a:pos x="70" y="17"/>
                </a:cxn>
                <a:cxn ang="0">
                  <a:pos x="88" y="17"/>
                </a:cxn>
                <a:cxn ang="0">
                  <a:pos x="71" y="27"/>
                </a:cxn>
                <a:cxn ang="0">
                  <a:pos x="71" y="26"/>
                </a:cxn>
                <a:cxn ang="0">
                  <a:pos x="66" y="22"/>
                </a:cxn>
                <a:cxn ang="0">
                  <a:pos x="39" y="6"/>
                </a:cxn>
                <a:cxn ang="0">
                  <a:pos x="57" y="5"/>
                </a:cxn>
                <a:cxn ang="0">
                  <a:pos x="57" y="0"/>
                </a:cxn>
                <a:cxn ang="0">
                  <a:pos x="24" y="1"/>
                </a:cxn>
                <a:cxn ang="0">
                  <a:pos x="24" y="21"/>
                </a:cxn>
                <a:cxn ang="0">
                  <a:pos x="31" y="21"/>
                </a:cxn>
                <a:cxn ang="0">
                  <a:pos x="32" y="9"/>
                </a:cxn>
                <a:cxn ang="0">
                  <a:pos x="48" y="19"/>
                </a:cxn>
                <a:cxn ang="0">
                  <a:pos x="47" y="19"/>
                </a:cxn>
                <a:cxn ang="0">
                  <a:pos x="39" y="22"/>
                </a:cxn>
                <a:cxn ang="0">
                  <a:pos x="36" y="24"/>
                </a:cxn>
                <a:cxn ang="0">
                  <a:pos x="8" y="40"/>
                </a:cxn>
                <a:cxn ang="0">
                  <a:pos x="9" y="30"/>
                </a:cxn>
                <a:cxn ang="0">
                  <a:pos x="1" y="30"/>
                </a:cxn>
                <a:cxn ang="0">
                  <a:pos x="0" y="50"/>
                </a:cxn>
                <a:cxn ang="0">
                  <a:pos x="33" y="49"/>
                </a:cxn>
                <a:cxn ang="0">
                  <a:pos x="33" y="44"/>
                </a:cxn>
                <a:cxn ang="0">
                  <a:pos x="14" y="44"/>
                </a:cxn>
                <a:cxn ang="0">
                  <a:pos x="33" y="33"/>
                </a:cxn>
                <a:cxn ang="0">
                  <a:pos x="34" y="34"/>
                </a:cxn>
                <a:cxn ang="0">
                  <a:pos x="38" y="39"/>
                </a:cxn>
                <a:cxn ang="0">
                  <a:pos x="42" y="40"/>
                </a:cxn>
                <a:cxn ang="0">
                  <a:pos x="68" y="55"/>
                </a:cxn>
                <a:cxn ang="0">
                  <a:pos x="50" y="56"/>
                </a:cxn>
                <a:cxn ang="0">
                  <a:pos x="50" y="61"/>
                </a:cxn>
                <a:cxn ang="0">
                  <a:pos x="83" y="60"/>
                </a:cxn>
                <a:cxn ang="0">
                  <a:pos x="52" y="36"/>
                </a:cxn>
                <a:cxn ang="0">
                  <a:pos x="45" y="34"/>
                </a:cxn>
                <a:cxn ang="0">
                  <a:pos x="46" y="26"/>
                </a:cxn>
                <a:cxn ang="0">
                  <a:pos x="52" y="24"/>
                </a:cxn>
                <a:cxn ang="0">
                  <a:pos x="59" y="26"/>
                </a:cxn>
                <a:cxn ang="0">
                  <a:pos x="59" y="34"/>
                </a:cxn>
                <a:cxn ang="0">
                  <a:pos x="52" y="36"/>
                </a:cxn>
              </a:cxnLst>
              <a:rect l="0" t="0" r="r" b="b"/>
              <a:pathLst>
                <a:path w="103" h="61">
                  <a:moveTo>
                    <a:pt x="83" y="60"/>
                  </a:moveTo>
                  <a:cubicBezTo>
                    <a:pt x="83" y="59"/>
                    <a:pt x="83" y="41"/>
                    <a:pt x="83" y="40"/>
                  </a:cubicBezTo>
                  <a:cubicBezTo>
                    <a:pt x="82" y="40"/>
                    <a:pt x="77" y="41"/>
                    <a:pt x="76" y="41"/>
                  </a:cubicBezTo>
                  <a:cubicBezTo>
                    <a:pt x="75" y="42"/>
                    <a:pt x="75" y="52"/>
                    <a:pt x="75" y="5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61" y="40"/>
                    <a:pt x="64" y="39"/>
                    <a:pt x="66" y="38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31"/>
                    <a:pt x="94" y="32"/>
                  </a:cubicBezTo>
                  <a:cubicBezTo>
                    <a:pt x="96" y="32"/>
                    <a:pt x="100" y="32"/>
                    <a:pt x="102" y="32"/>
                  </a:cubicBezTo>
                  <a:cubicBezTo>
                    <a:pt x="102" y="31"/>
                    <a:pt x="103" y="13"/>
                    <a:pt x="103" y="12"/>
                  </a:cubicBezTo>
                  <a:cubicBezTo>
                    <a:pt x="101" y="12"/>
                    <a:pt x="72" y="12"/>
                    <a:pt x="70" y="12"/>
                  </a:cubicBezTo>
                  <a:cubicBezTo>
                    <a:pt x="70" y="13"/>
                    <a:pt x="70" y="17"/>
                    <a:pt x="70" y="17"/>
                  </a:cubicBezTo>
                  <a:cubicBezTo>
                    <a:pt x="72" y="17"/>
                    <a:pt x="88" y="17"/>
                    <a:pt x="88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5"/>
                    <a:pt x="68" y="23"/>
                    <a:pt x="66" y="2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55" y="5"/>
                    <a:pt x="57" y="5"/>
                  </a:cubicBezTo>
                  <a:cubicBezTo>
                    <a:pt x="57" y="5"/>
                    <a:pt x="57" y="1"/>
                    <a:pt x="57" y="0"/>
                  </a:cubicBezTo>
                  <a:cubicBezTo>
                    <a:pt x="55" y="0"/>
                    <a:pt x="26" y="1"/>
                    <a:pt x="24" y="1"/>
                  </a:cubicBezTo>
                  <a:cubicBezTo>
                    <a:pt x="24" y="2"/>
                    <a:pt x="23" y="20"/>
                    <a:pt x="24" y="21"/>
                  </a:cubicBezTo>
                  <a:cubicBezTo>
                    <a:pt x="25" y="21"/>
                    <a:pt x="30" y="21"/>
                    <a:pt x="31" y="21"/>
                  </a:cubicBezTo>
                  <a:cubicBezTo>
                    <a:pt x="31" y="19"/>
                    <a:pt x="32" y="9"/>
                    <a:pt x="32" y="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20"/>
                    <a:pt x="41" y="21"/>
                    <a:pt x="39" y="22"/>
                  </a:cubicBezTo>
                  <a:cubicBezTo>
                    <a:pt x="39" y="22"/>
                    <a:pt x="37" y="24"/>
                    <a:pt x="36" y="2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9" y="31"/>
                    <a:pt x="9" y="30"/>
                  </a:cubicBezTo>
                  <a:cubicBezTo>
                    <a:pt x="7" y="30"/>
                    <a:pt x="2" y="30"/>
                    <a:pt x="1" y="30"/>
                  </a:cubicBezTo>
                  <a:cubicBezTo>
                    <a:pt x="1" y="31"/>
                    <a:pt x="0" y="49"/>
                    <a:pt x="0" y="50"/>
                  </a:cubicBezTo>
                  <a:cubicBezTo>
                    <a:pt x="2" y="49"/>
                    <a:pt x="33" y="49"/>
                    <a:pt x="33" y="49"/>
                  </a:cubicBezTo>
                  <a:cubicBezTo>
                    <a:pt x="33" y="48"/>
                    <a:pt x="33" y="45"/>
                    <a:pt x="33" y="44"/>
                  </a:cubicBezTo>
                  <a:cubicBezTo>
                    <a:pt x="32" y="44"/>
                    <a:pt x="14" y="44"/>
                    <a:pt x="14" y="44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6"/>
                    <a:pt x="36" y="37"/>
                    <a:pt x="38" y="39"/>
                  </a:cubicBezTo>
                  <a:cubicBezTo>
                    <a:pt x="38" y="39"/>
                    <a:pt x="42" y="40"/>
                    <a:pt x="42" y="40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5"/>
                    <a:pt x="52" y="56"/>
                    <a:pt x="50" y="56"/>
                  </a:cubicBezTo>
                  <a:cubicBezTo>
                    <a:pt x="50" y="57"/>
                    <a:pt x="50" y="60"/>
                    <a:pt x="50" y="61"/>
                  </a:cubicBezTo>
                  <a:cubicBezTo>
                    <a:pt x="52" y="61"/>
                    <a:pt x="81" y="60"/>
                    <a:pt x="83" y="60"/>
                  </a:cubicBezTo>
                  <a:close/>
                  <a:moveTo>
                    <a:pt x="52" y="36"/>
                  </a:moveTo>
                  <a:cubicBezTo>
                    <a:pt x="50" y="36"/>
                    <a:pt x="47" y="35"/>
                    <a:pt x="45" y="34"/>
                  </a:cubicBezTo>
                  <a:cubicBezTo>
                    <a:pt x="42" y="32"/>
                    <a:pt x="42" y="29"/>
                    <a:pt x="46" y="26"/>
                  </a:cubicBezTo>
                  <a:cubicBezTo>
                    <a:pt x="47" y="25"/>
                    <a:pt x="50" y="25"/>
                    <a:pt x="52" y="24"/>
                  </a:cubicBezTo>
                  <a:cubicBezTo>
                    <a:pt x="55" y="24"/>
                    <a:pt x="58" y="25"/>
                    <a:pt x="59" y="26"/>
                  </a:cubicBezTo>
                  <a:cubicBezTo>
                    <a:pt x="63" y="28"/>
                    <a:pt x="63" y="32"/>
                    <a:pt x="59" y="34"/>
                  </a:cubicBezTo>
                  <a:cubicBezTo>
                    <a:pt x="57" y="35"/>
                    <a:pt x="55" y="36"/>
                    <a:pt x="52" y="3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aphicFrame>
          <p:nvGraphicFramePr>
            <p:cNvPr id="22" name="Object 4">
              <a:extLst>
                <a:ext uri="{FF2B5EF4-FFF2-40B4-BE49-F238E27FC236}">
                  <a16:creationId xmlns:a16="http://schemas.microsoft.com/office/drawing/2014/main" id="{BDE28BA3-2430-4B4D-B801-40458FC00667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571601" y="3214690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52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22" name="Object 4">
                          <a:extLst>
                            <a:ext uri="{FF2B5EF4-FFF2-40B4-BE49-F238E27FC236}">
                              <a16:creationId xmlns:a16="http://schemas.microsoft.com/office/drawing/2014/main" id="{BDE28BA3-2430-4B4D-B801-40458FC0066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01" y="3214690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5">
              <a:extLst>
                <a:ext uri="{FF2B5EF4-FFF2-40B4-BE49-F238E27FC236}">
                  <a16:creationId xmlns:a16="http://schemas.microsoft.com/office/drawing/2014/main" id="{CDF3D151-574A-4842-B364-A9CA9912D84A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857356" y="3214685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53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23" name="Object 5">
                          <a:extLst>
                            <a:ext uri="{FF2B5EF4-FFF2-40B4-BE49-F238E27FC236}">
                              <a16:creationId xmlns:a16="http://schemas.microsoft.com/office/drawing/2014/main" id="{CDF3D151-574A-4842-B364-A9CA9912D84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356" y="3214685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4" name="Picture 2772" descr="图片114">
            <a:extLst>
              <a:ext uri="{FF2B5EF4-FFF2-40B4-BE49-F238E27FC236}">
                <a16:creationId xmlns:a16="http://schemas.microsoft.com/office/drawing/2014/main" id="{9F4031C9-84BE-4F36-BEC6-F85541BBB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71" y="1320297"/>
            <a:ext cx="793043" cy="2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40">
            <a:extLst>
              <a:ext uri="{FF2B5EF4-FFF2-40B4-BE49-F238E27FC236}">
                <a16:creationId xmlns:a16="http://schemas.microsoft.com/office/drawing/2014/main" id="{55D14EB5-471A-4C7C-AF00-E6FC29750741}"/>
              </a:ext>
            </a:extLst>
          </p:cNvPr>
          <p:cNvSpPr txBox="1"/>
          <p:nvPr/>
        </p:nvSpPr>
        <p:spPr>
          <a:xfrm>
            <a:off x="857676" y="983181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终端</a:t>
            </a:r>
          </a:p>
        </p:txBody>
      </p:sp>
      <p:sp>
        <p:nvSpPr>
          <p:cNvPr id="29" name="TextBox 41">
            <a:extLst>
              <a:ext uri="{FF2B5EF4-FFF2-40B4-BE49-F238E27FC236}">
                <a16:creationId xmlns:a16="http://schemas.microsoft.com/office/drawing/2014/main" id="{32E70440-FB22-4891-990B-81A8B206FD8D}"/>
              </a:ext>
            </a:extLst>
          </p:cNvPr>
          <p:cNvSpPr txBox="1"/>
          <p:nvPr/>
        </p:nvSpPr>
        <p:spPr>
          <a:xfrm>
            <a:off x="2429832" y="983181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7600</a:t>
            </a:r>
            <a:endParaRPr lang="zh-CN" altLang="en-US" sz="13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A5976295-C29C-46DD-AF7F-EEDF9EBCE9D5}"/>
              </a:ext>
            </a:extLst>
          </p:cNvPr>
          <p:cNvSpPr txBox="1"/>
          <p:nvPr/>
        </p:nvSpPr>
        <p:spPr>
          <a:xfrm>
            <a:off x="4571364" y="983181"/>
            <a:ext cx="8388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城域</a:t>
            </a: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endParaRPr lang="zh-CN" altLang="en-US" sz="13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id="{4C3846CB-637E-4839-983A-ACB04D963DEE}"/>
              </a:ext>
            </a:extLst>
          </p:cNvPr>
          <p:cNvSpPr txBox="1"/>
          <p:nvPr/>
        </p:nvSpPr>
        <p:spPr>
          <a:xfrm>
            <a:off x="7979495" y="983181"/>
            <a:ext cx="7137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总头</a:t>
            </a:r>
          </a:p>
        </p:txBody>
      </p:sp>
      <p:sp>
        <p:nvSpPr>
          <p:cNvPr id="62" name="AutoShape 18">
            <a:extLst>
              <a:ext uri="{FF2B5EF4-FFF2-40B4-BE49-F238E27FC236}">
                <a16:creationId xmlns:a16="http://schemas.microsoft.com/office/drawing/2014/main" id="{146C0629-88D1-4D8F-BB66-BF194F240FD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20292" y="974554"/>
            <a:ext cx="121293" cy="1969761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3" name="AutoShape 18">
            <a:extLst>
              <a:ext uri="{FF2B5EF4-FFF2-40B4-BE49-F238E27FC236}">
                <a16:creationId xmlns:a16="http://schemas.microsoft.com/office/drawing/2014/main" id="{10289A2F-7707-4209-9739-7AC4856575B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963303" y="1304885"/>
            <a:ext cx="187598" cy="1309098"/>
          </a:xfrm>
          <a:prstGeom prst="can">
            <a:avLst>
              <a:gd name="adj" fmla="val 37673"/>
            </a:avLst>
          </a:prstGeom>
          <a:solidFill>
            <a:srgbClr val="F79908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4" name="AutoShape 18">
            <a:extLst>
              <a:ext uri="{FF2B5EF4-FFF2-40B4-BE49-F238E27FC236}">
                <a16:creationId xmlns:a16="http://schemas.microsoft.com/office/drawing/2014/main" id="{65726D42-1C88-4C80-8580-C12B8C45A5C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389679" y="-546200"/>
            <a:ext cx="264932" cy="5011270"/>
          </a:xfrm>
          <a:prstGeom prst="can">
            <a:avLst>
              <a:gd name="adj" fmla="val 37673"/>
            </a:avLst>
          </a:prstGeom>
          <a:solidFill>
            <a:srgbClr val="53DC33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5" name="AutoShape 18">
            <a:extLst>
              <a:ext uri="{FF2B5EF4-FFF2-40B4-BE49-F238E27FC236}">
                <a16:creationId xmlns:a16="http://schemas.microsoft.com/office/drawing/2014/main" id="{EBE579E0-6C4E-42AC-98E4-F3890BD45F0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51846" y="1775578"/>
            <a:ext cx="198530" cy="367715"/>
          </a:xfrm>
          <a:prstGeom prst="can">
            <a:avLst>
              <a:gd name="adj" fmla="val 44870"/>
            </a:avLst>
          </a:prstGeom>
          <a:solidFill>
            <a:srgbClr val="F79908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6" name="AutoShape 18">
            <a:extLst>
              <a:ext uri="{FF2B5EF4-FFF2-40B4-BE49-F238E27FC236}">
                <a16:creationId xmlns:a16="http://schemas.microsoft.com/office/drawing/2014/main" id="{198EEE57-7A73-4563-817D-1A4FD4C1C32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98689" y="1767645"/>
            <a:ext cx="139063" cy="383580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7" name="TextBox 67">
            <a:extLst>
              <a:ext uri="{FF2B5EF4-FFF2-40B4-BE49-F238E27FC236}">
                <a16:creationId xmlns:a16="http://schemas.microsoft.com/office/drawing/2014/main" id="{1B89201A-3E81-488F-A879-C66E5771B4B4}"/>
              </a:ext>
            </a:extLst>
          </p:cNvPr>
          <p:cNvSpPr txBox="1"/>
          <p:nvPr/>
        </p:nvSpPr>
        <p:spPr>
          <a:xfrm>
            <a:off x="775741" y="183247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8" name="TextBox 68">
            <a:extLst>
              <a:ext uri="{FF2B5EF4-FFF2-40B4-BE49-F238E27FC236}">
                <a16:creationId xmlns:a16="http://schemas.microsoft.com/office/drawing/2014/main" id="{3EF79E6F-8289-473E-B76C-64FADB2253C4}"/>
              </a:ext>
            </a:extLst>
          </p:cNvPr>
          <p:cNvSpPr txBox="1"/>
          <p:nvPr/>
        </p:nvSpPr>
        <p:spPr>
          <a:xfrm>
            <a:off x="2398668" y="1832477"/>
            <a:ext cx="616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VC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9" name="TextBox 69">
            <a:extLst>
              <a:ext uri="{FF2B5EF4-FFF2-40B4-BE49-F238E27FC236}">
                <a16:creationId xmlns:a16="http://schemas.microsoft.com/office/drawing/2014/main" id="{C67ECCF4-E8BB-45DC-A1D2-B651AB3FC650}"/>
              </a:ext>
            </a:extLst>
          </p:cNvPr>
          <p:cNvSpPr txBox="1"/>
          <p:nvPr/>
        </p:nvSpPr>
        <p:spPr>
          <a:xfrm>
            <a:off x="4464171" y="1832477"/>
            <a:ext cx="905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OTN/</a:t>
            </a:r>
            <a:r>
              <a:rPr lang="en-US" altLang="zh-CN" sz="1200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ODUk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6F0BC069-8734-4F5C-AE9E-7EF5C75ED268}"/>
              </a:ext>
            </a:extLst>
          </p:cNvPr>
          <p:cNvSpPr txBox="1"/>
          <p:nvPr/>
        </p:nvSpPr>
        <p:spPr>
          <a:xfrm>
            <a:off x="7967307" y="1832477"/>
            <a:ext cx="355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VC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83038DAA-36AB-4818-A9DA-DF5AB38D18C9}"/>
              </a:ext>
            </a:extLst>
          </p:cNvPr>
          <p:cNvSpPr txBox="1"/>
          <p:nvPr/>
        </p:nvSpPr>
        <p:spPr>
          <a:xfrm>
            <a:off x="8224748" y="1832477"/>
            <a:ext cx="604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71DAA92A-B3BF-4365-82C2-399A4BE70908}"/>
              </a:ext>
            </a:extLst>
          </p:cNvPr>
          <p:cNvSpPr txBox="1"/>
          <p:nvPr/>
        </p:nvSpPr>
        <p:spPr>
          <a:xfrm>
            <a:off x="254932" y="1586460"/>
            <a:ext cx="52080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光收</a:t>
            </a: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+EOS+OTN</a:t>
            </a:r>
            <a:endParaRPr lang="zh-CN" altLang="en-US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FEB2AFB9-CA28-4994-9D1E-906097107420}"/>
              </a:ext>
            </a:extLst>
          </p:cNvPr>
          <p:cNvSpPr/>
          <p:nvPr/>
        </p:nvSpPr>
        <p:spPr>
          <a:xfrm>
            <a:off x="48299" y="1862359"/>
            <a:ext cx="215900" cy="2096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4" name="TextBox 152">
            <a:extLst>
              <a:ext uri="{FF2B5EF4-FFF2-40B4-BE49-F238E27FC236}">
                <a16:creationId xmlns:a16="http://schemas.microsoft.com/office/drawing/2014/main" id="{56BF85EE-BF7D-4249-A19D-D3084C916687}"/>
              </a:ext>
            </a:extLst>
          </p:cNvPr>
          <p:cNvSpPr txBox="1"/>
          <p:nvPr/>
        </p:nvSpPr>
        <p:spPr>
          <a:xfrm>
            <a:off x="54190" y="1847799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050" b="1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3</a:t>
            </a:r>
            <a:endParaRPr lang="zh-CN" altLang="en-US" sz="1050" b="1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DAA77B12-A651-4B98-8EC1-61092D3F3EE1}"/>
              </a:ext>
            </a:extLst>
          </p:cNvPr>
          <p:cNvSpPr txBox="1"/>
          <p:nvPr/>
        </p:nvSpPr>
        <p:spPr>
          <a:xfrm>
            <a:off x="847224" y="2185988"/>
            <a:ext cx="71686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GPN601G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GPN605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GPN710</a:t>
            </a:r>
            <a:endParaRPr lang="zh-CN" altLang="en-US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DD67C7E9-1B14-4C05-9772-9343B672FAB0}"/>
              </a:ext>
            </a:extLst>
          </p:cNvPr>
          <p:cNvSpPr txBox="1"/>
          <p:nvPr/>
        </p:nvSpPr>
        <p:spPr>
          <a:xfrm>
            <a:off x="1662511" y="2289862"/>
            <a:ext cx="7280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EOS-8FX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DMD-8GE</a:t>
            </a:r>
            <a:endParaRPr lang="zh-CN" altLang="en-US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19533314-8153-46AF-B62C-A0AA96730725}"/>
              </a:ext>
            </a:extLst>
          </p:cNvPr>
          <p:cNvSpPr txBox="1"/>
          <p:nvPr/>
        </p:nvSpPr>
        <p:spPr>
          <a:xfrm>
            <a:off x="2318132" y="2190272"/>
            <a:ext cx="75052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OMU2G5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+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OTN-8AT2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46CE0B40-4321-46CA-9BEB-8ACB0917AA18}"/>
              </a:ext>
            </a:extLst>
          </p:cNvPr>
          <p:cNvSpPr txBox="1"/>
          <p:nvPr/>
        </p:nvSpPr>
        <p:spPr>
          <a:xfrm>
            <a:off x="6558350" y="2179695"/>
            <a:ext cx="75052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OMU2G5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+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OTN-8AT2</a:t>
            </a: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E11A13FC-CBD9-49E3-BADB-59ACF68FD2A8}"/>
              </a:ext>
            </a:extLst>
          </p:cNvPr>
          <p:cNvCxnSpPr/>
          <p:nvPr/>
        </p:nvCxnSpPr>
        <p:spPr>
          <a:xfrm>
            <a:off x="765615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33A3050B-D470-4C30-B291-D3D4E5834C58}"/>
              </a:ext>
            </a:extLst>
          </p:cNvPr>
          <p:cNvCxnSpPr/>
          <p:nvPr/>
        </p:nvCxnSpPr>
        <p:spPr>
          <a:xfrm>
            <a:off x="1593249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2BDC4865-66D5-4814-A553-2501B8DD8AF6}"/>
              </a:ext>
            </a:extLst>
          </p:cNvPr>
          <p:cNvCxnSpPr/>
          <p:nvPr/>
        </p:nvCxnSpPr>
        <p:spPr>
          <a:xfrm>
            <a:off x="2400333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6341EBCE-3274-4123-956E-DA480D9DF70A}"/>
              </a:ext>
            </a:extLst>
          </p:cNvPr>
          <p:cNvCxnSpPr/>
          <p:nvPr/>
        </p:nvCxnSpPr>
        <p:spPr>
          <a:xfrm>
            <a:off x="3005183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6A6E77E9-FCA9-4E69-B44E-CC8A8EC80DEA}"/>
              </a:ext>
            </a:extLst>
          </p:cNvPr>
          <p:cNvCxnSpPr/>
          <p:nvPr/>
        </p:nvCxnSpPr>
        <p:spPr>
          <a:xfrm>
            <a:off x="3806650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36FC833B-F15F-4CF7-B8C7-A3B2671E4C1C}"/>
              </a:ext>
            </a:extLst>
          </p:cNvPr>
          <p:cNvCxnSpPr/>
          <p:nvPr/>
        </p:nvCxnSpPr>
        <p:spPr>
          <a:xfrm>
            <a:off x="6110740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785499AF-156B-4D15-B1ED-ECA729ADEF88}"/>
              </a:ext>
            </a:extLst>
          </p:cNvPr>
          <p:cNvCxnSpPr/>
          <p:nvPr/>
        </p:nvCxnSpPr>
        <p:spPr>
          <a:xfrm>
            <a:off x="8004116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AC4AE4E1-D0E1-4CE7-91EC-C15E60A4C97A}"/>
              </a:ext>
            </a:extLst>
          </p:cNvPr>
          <p:cNvCxnSpPr/>
          <p:nvPr/>
        </p:nvCxnSpPr>
        <p:spPr>
          <a:xfrm>
            <a:off x="8632473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6" name="文本框 55">
            <a:extLst>
              <a:ext uri="{FF2B5EF4-FFF2-40B4-BE49-F238E27FC236}">
                <a16:creationId xmlns:a16="http://schemas.microsoft.com/office/drawing/2014/main" id="{7C561927-CC4D-48E6-8826-A788DA4D613B}"/>
              </a:ext>
            </a:extLst>
          </p:cNvPr>
          <p:cNvSpPr txBox="1"/>
          <p:nvPr/>
        </p:nvSpPr>
        <p:spPr>
          <a:xfrm>
            <a:off x="136823" y="2825481"/>
            <a:ext cx="87152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zh-CN" altLang="en-US" sz="1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方案特点：</a:t>
            </a:r>
            <a:endParaRPr lang="en-US" altLang="zh-CN" sz="12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单端口、多端口业务，分组业务分别通过三种终端解决，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100M/1000M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通过不同板卡接入，通过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TDM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背板经过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OMU2G5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进行交叉上联至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OTN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网的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OTU2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接口；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OMU2G5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进行一次业务调度，总头位置通过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GPN7600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进行业务落地。专线落地通过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EOS-8FE/FX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DMD-8GE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板卡，汇聚业务通过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EOSC126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（小带宽）、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DMD-8GE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（大带宽）；用户终端设备为光收，</a:t>
            </a:r>
            <a:r>
              <a:rPr lang="zh-CN" altLang="en-US" sz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封装在局端安全性欠佳，但成本优势巨大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12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endParaRPr lang="en-US" altLang="zh-CN" sz="12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存在的问题：</a:t>
            </a:r>
            <a:endParaRPr lang="en-US" altLang="zh-CN" sz="12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1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、前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个槽位背板只有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622M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EOS-8FX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只能开通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VC4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的业务，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DMD-8GE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受背板限制只能开通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622M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业务；</a:t>
            </a:r>
            <a:endParaRPr lang="en-US" altLang="zh-CN" sz="12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2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、只有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13-16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槽位能开通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2.5G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背板业务，但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13/14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槽需要为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OTN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上联预留，大带宽槽位只有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个；</a:t>
            </a:r>
            <a:endParaRPr lang="en-US" altLang="zh-CN" sz="12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3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OTN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上联盘背板只有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2.5G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背板，带宽较小过背板业务不能跑满上联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OTU2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接口；</a:t>
            </a:r>
            <a:endParaRPr lang="en-US" altLang="zh-CN" sz="12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4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、总头位置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EOSC126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只能完成小带宽业务汇聚，目前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DMD-8GE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虽然能完成大带宽业务汇聚，但又不支持板间汇聚；总头位置解决方案不完善，同时背板带宽也成为总头位置汇聚业务的瓶颈；</a:t>
            </a:r>
            <a:endParaRPr lang="en-US" altLang="zh-CN" sz="12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4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OTN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网络必须提供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VC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接口，需采用高成本的混合线卡实现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VC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交叉，网络建设成本增高；</a:t>
            </a:r>
          </a:p>
        </p:txBody>
      </p:sp>
    </p:spTree>
    <p:extLst>
      <p:ext uri="{BB962C8B-B14F-4D97-AF65-F5344CB8AC3E}">
        <p14:creationId xmlns:p14="http://schemas.microsoft.com/office/powerpoint/2010/main" val="13460944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FB2656-5440-44A7-BF7C-C6B7A546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不同端到端承载方式下的接入方案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7B3AA66-6004-4ACA-ABE6-B5FCD9519547}"/>
              </a:ext>
            </a:extLst>
          </p:cNvPr>
          <p:cNvSpPr txBox="1"/>
          <p:nvPr/>
        </p:nvSpPr>
        <p:spPr>
          <a:xfrm>
            <a:off x="4599150" y="2287660"/>
            <a:ext cx="10999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接入层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设备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ODU0/1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交叉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BEB1191-7940-4B06-AB6A-644388545724}"/>
              </a:ext>
            </a:extLst>
          </p:cNvPr>
          <p:cNvSpPr txBox="1"/>
          <p:nvPr/>
        </p:nvSpPr>
        <p:spPr>
          <a:xfrm>
            <a:off x="7988802" y="2185988"/>
            <a:ext cx="72808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EOS-8FX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DMD-8GE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EOSC126</a:t>
            </a:r>
            <a:endParaRPr lang="zh-CN" altLang="en-US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DB4343F-A0ED-40E6-975F-F2481C5446F8}"/>
              </a:ext>
            </a:extLst>
          </p:cNvPr>
          <p:cNvCxnSpPr>
            <a:cxnSpLocks/>
          </p:cNvCxnSpPr>
          <p:nvPr/>
        </p:nvCxnSpPr>
        <p:spPr>
          <a:xfrm>
            <a:off x="1592157" y="1459599"/>
            <a:ext cx="6382243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8" name="组合 58">
            <a:extLst>
              <a:ext uri="{FF2B5EF4-FFF2-40B4-BE49-F238E27FC236}">
                <a16:creationId xmlns:a16="http://schemas.microsoft.com/office/drawing/2014/main" id="{15BA089C-8E09-4E18-B9C1-9CE8C67A5AF1}"/>
              </a:ext>
            </a:extLst>
          </p:cNvPr>
          <p:cNvGrpSpPr/>
          <p:nvPr/>
        </p:nvGrpSpPr>
        <p:grpSpPr>
          <a:xfrm>
            <a:off x="2405821" y="1244009"/>
            <a:ext cx="604595" cy="431181"/>
            <a:chOff x="1529465" y="3031295"/>
            <a:chExt cx="542204" cy="397707"/>
          </a:xfrm>
        </p:grpSpPr>
        <p:sp>
          <p:nvSpPr>
            <p:cNvPr id="9" name="AutoShape 26">
              <a:extLst>
                <a:ext uri="{FF2B5EF4-FFF2-40B4-BE49-F238E27FC236}">
                  <a16:creationId xmlns:a16="http://schemas.microsoft.com/office/drawing/2014/main" id="{DAEB78B9-CEF8-421B-B590-04E4AEC4BEC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8073" y="3036758"/>
              <a:ext cx="522532" cy="38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1FD34A88-897E-4AA9-86F1-38BD2A1F3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073" y="3175518"/>
              <a:ext cx="524991" cy="253484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81" y="42"/>
                </a:cxn>
                <a:cxn ang="0">
                  <a:pos x="174" y="52"/>
                </a:cxn>
                <a:cxn ang="0">
                  <a:pos x="107" y="93"/>
                </a:cxn>
                <a:cxn ang="0">
                  <a:pos x="74" y="93"/>
                </a:cxn>
                <a:cxn ang="0">
                  <a:pos x="7" y="52"/>
                </a:cxn>
                <a:cxn ang="0">
                  <a:pos x="0" y="42"/>
                </a:cxn>
                <a:cxn ang="0">
                  <a:pos x="0" y="0"/>
                </a:cxn>
                <a:cxn ang="0">
                  <a:pos x="181" y="0"/>
                </a:cxn>
              </a:cxnLst>
              <a:rect l="0" t="0" r="r" b="b"/>
              <a:pathLst>
                <a:path w="181" h="98">
                  <a:moveTo>
                    <a:pt x="181" y="0"/>
                  </a:moveTo>
                  <a:cubicBezTo>
                    <a:pt x="181" y="42"/>
                    <a:pt x="181" y="42"/>
                    <a:pt x="181" y="42"/>
                  </a:cubicBezTo>
                  <a:cubicBezTo>
                    <a:pt x="181" y="46"/>
                    <a:pt x="179" y="50"/>
                    <a:pt x="174" y="5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98" y="98"/>
                    <a:pt x="83" y="98"/>
                    <a:pt x="74" y="9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2" y="50"/>
                    <a:pt x="0" y="46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006C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id="{3A406475-1146-429A-8B33-B871CC996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65" y="3031295"/>
              <a:ext cx="542204" cy="289539"/>
            </a:xfrm>
            <a:custGeom>
              <a:avLst/>
              <a:gdLst/>
              <a:ahLst/>
              <a:cxnLst>
                <a:cxn ang="0">
                  <a:pos x="110" y="106"/>
                </a:cxn>
                <a:cxn ang="0">
                  <a:pos x="77" y="106"/>
                </a:cxn>
                <a:cxn ang="0">
                  <a:pos x="10" y="66"/>
                </a:cxn>
                <a:cxn ang="0">
                  <a:pos x="10" y="46"/>
                </a:cxn>
                <a:cxn ang="0">
                  <a:pos x="77" y="6"/>
                </a:cxn>
                <a:cxn ang="0">
                  <a:pos x="110" y="6"/>
                </a:cxn>
                <a:cxn ang="0">
                  <a:pos x="177" y="46"/>
                </a:cxn>
                <a:cxn ang="0">
                  <a:pos x="177" y="66"/>
                </a:cxn>
                <a:cxn ang="0">
                  <a:pos x="110" y="106"/>
                </a:cxn>
              </a:cxnLst>
              <a:rect l="0" t="0" r="r" b="b"/>
              <a:pathLst>
                <a:path w="187" h="112">
                  <a:moveTo>
                    <a:pt x="110" y="106"/>
                  </a:moveTo>
                  <a:cubicBezTo>
                    <a:pt x="101" y="112"/>
                    <a:pt x="86" y="112"/>
                    <a:pt x="77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61"/>
                    <a:pt x="0" y="52"/>
                    <a:pt x="10" y="4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86" y="0"/>
                    <a:pt x="101" y="0"/>
                    <a:pt x="110" y="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87" y="52"/>
                    <a:pt x="187" y="61"/>
                    <a:pt x="177" y="66"/>
                  </a:cubicBezTo>
                  <a:lnTo>
                    <a:pt x="110" y="106"/>
                  </a:lnTo>
                  <a:close/>
                </a:path>
              </a:pathLst>
            </a:custGeom>
            <a:solidFill>
              <a:srgbClr val="00A1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149F30CD-D546-404F-BE92-7B96D4932B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1185" y="3093571"/>
              <a:ext cx="298766" cy="157334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83" y="40"/>
                </a:cxn>
                <a:cxn ang="0">
                  <a:pos x="76" y="41"/>
                </a:cxn>
                <a:cxn ang="0">
                  <a:pos x="75" y="52"/>
                </a:cxn>
                <a:cxn ang="0">
                  <a:pos x="57" y="41"/>
                </a:cxn>
                <a:cxn ang="0">
                  <a:pos x="58" y="41"/>
                </a:cxn>
                <a:cxn ang="0">
                  <a:pos x="66" y="38"/>
                </a:cxn>
                <a:cxn ang="0">
                  <a:pos x="94" y="21"/>
                </a:cxn>
                <a:cxn ang="0">
                  <a:pos x="94" y="32"/>
                </a:cxn>
                <a:cxn ang="0">
                  <a:pos x="102" y="32"/>
                </a:cxn>
                <a:cxn ang="0">
                  <a:pos x="103" y="12"/>
                </a:cxn>
                <a:cxn ang="0">
                  <a:pos x="70" y="12"/>
                </a:cxn>
                <a:cxn ang="0">
                  <a:pos x="70" y="17"/>
                </a:cxn>
                <a:cxn ang="0">
                  <a:pos x="88" y="17"/>
                </a:cxn>
                <a:cxn ang="0">
                  <a:pos x="71" y="27"/>
                </a:cxn>
                <a:cxn ang="0">
                  <a:pos x="71" y="26"/>
                </a:cxn>
                <a:cxn ang="0">
                  <a:pos x="66" y="22"/>
                </a:cxn>
                <a:cxn ang="0">
                  <a:pos x="39" y="6"/>
                </a:cxn>
                <a:cxn ang="0">
                  <a:pos x="57" y="5"/>
                </a:cxn>
                <a:cxn ang="0">
                  <a:pos x="57" y="0"/>
                </a:cxn>
                <a:cxn ang="0">
                  <a:pos x="24" y="1"/>
                </a:cxn>
                <a:cxn ang="0">
                  <a:pos x="24" y="21"/>
                </a:cxn>
                <a:cxn ang="0">
                  <a:pos x="31" y="21"/>
                </a:cxn>
                <a:cxn ang="0">
                  <a:pos x="32" y="9"/>
                </a:cxn>
                <a:cxn ang="0">
                  <a:pos x="48" y="19"/>
                </a:cxn>
                <a:cxn ang="0">
                  <a:pos x="47" y="19"/>
                </a:cxn>
                <a:cxn ang="0">
                  <a:pos x="39" y="22"/>
                </a:cxn>
                <a:cxn ang="0">
                  <a:pos x="36" y="24"/>
                </a:cxn>
                <a:cxn ang="0">
                  <a:pos x="8" y="40"/>
                </a:cxn>
                <a:cxn ang="0">
                  <a:pos x="9" y="30"/>
                </a:cxn>
                <a:cxn ang="0">
                  <a:pos x="1" y="30"/>
                </a:cxn>
                <a:cxn ang="0">
                  <a:pos x="0" y="50"/>
                </a:cxn>
                <a:cxn ang="0">
                  <a:pos x="33" y="49"/>
                </a:cxn>
                <a:cxn ang="0">
                  <a:pos x="33" y="44"/>
                </a:cxn>
                <a:cxn ang="0">
                  <a:pos x="14" y="44"/>
                </a:cxn>
                <a:cxn ang="0">
                  <a:pos x="33" y="33"/>
                </a:cxn>
                <a:cxn ang="0">
                  <a:pos x="34" y="34"/>
                </a:cxn>
                <a:cxn ang="0">
                  <a:pos x="38" y="39"/>
                </a:cxn>
                <a:cxn ang="0">
                  <a:pos x="42" y="40"/>
                </a:cxn>
                <a:cxn ang="0">
                  <a:pos x="68" y="55"/>
                </a:cxn>
                <a:cxn ang="0">
                  <a:pos x="50" y="56"/>
                </a:cxn>
                <a:cxn ang="0">
                  <a:pos x="50" y="61"/>
                </a:cxn>
                <a:cxn ang="0">
                  <a:pos x="83" y="60"/>
                </a:cxn>
                <a:cxn ang="0">
                  <a:pos x="52" y="36"/>
                </a:cxn>
                <a:cxn ang="0">
                  <a:pos x="45" y="34"/>
                </a:cxn>
                <a:cxn ang="0">
                  <a:pos x="46" y="26"/>
                </a:cxn>
                <a:cxn ang="0">
                  <a:pos x="52" y="24"/>
                </a:cxn>
                <a:cxn ang="0">
                  <a:pos x="59" y="26"/>
                </a:cxn>
                <a:cxn ang="0">
                  <a:pos x="59" y="34"/>
                </a:cxn>
                <a:cxn ang="0">
                  <a:pos x="52" y="36"/>
                </a:cxn>
              </a:cxnLst>
              <a:rect l="0" t="0" r="r" b="b"/>
              <a:pathLst>
                <a:path w="103" h="61">
                  <a:moveTo>
                    <a:pt x="83" y="60"/>
                  </a:moveTo>
                  <a:cubicBezTo>
                    <a:pt x="83" y="59"/>
                    <a:pt x="83" y="41"/>
                    <a:pt x="83" y="40"/>
                  </a:cubicBezTo>
                  <a:cubicBezTo>
                    <a:pt x="82" y="40"/>
                    <a:pt x="77" y="41"/>
                    <a:pt x="76" y="41"/>
                  </a:cubicBezTo>
                  <a:cubicBezTo>
                    <a:pt x="75" y="42"/>
                    <a:pt x="75" y="52"/>
                    <a:pt x="75" y="5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61" y="40"/>
                    <a:pt x="64" y="39"/>
                    <a:pt x="66" y="38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31"/>
                    <a:pt x="94" y="32"/>
                  </a:cubicBezTo>
                  <a:cubicBezTo>
                    <a:pt x="96" y="32"/>
                    <a:pt x="100" y="32"/>
                    <a:pt x="102" y="32"/>
                  </a:cubicBezTo>
                  <a:cubicBezTo>
                    <a:pt x="102" y="31"/>
                    <a:pt x="103" y="13"/>
                    <a:pt x="103" y="12"/>
                  </a:cubicBezTo>
                  <a:cubicBezTo>
                    <a:pt x="101" y="12"/>
                    <a:pt x="72" y="12"/>
                    <a:pt x="70" y="12"/>
                  </a:cubicBezTo>
                  <a:cubicBezTo>
                    <a:pt x="70" y="13"/>
                    <a:pt x="70" y="17"/>
                    <a:pt x="70" y="17"/>
                  </a:cubicBezTo>
                  <a:cubicBezTo>
                    <a:pt x="72" y="17"/>
                    <a:pt x="88" y="17"/>
                    <a:pt x="88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5"/>
                    <a:pt x="68" y="23"/>
                    <a:pt x="66" y="2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55" y="5"/>
                    <a:pt x="57" y="5"/>
                  </a:cubicBezTo>
                  <a:cubicBezTo>
                    <a:pt x="57" y="5"/>
                    <a:pt x="57" y="1"/>
                    <a:pt x="57" y="0"/>
                  </a:cubicBezTo>
                  <a:cubicBezTo>
                    <a:pt x="55" y="0"/>
                    <a:pt x="26" y="1"/>
                    <a:pt x="24" y="1"/>
                  </a:cubicBezTo>
                  <a:cubicBezTo>
                    <a:pt x="24" y="2"/>
                    <a:pt x="23" y="20"/>
                    <a:pt x="24" y="21"/>
                  </a:cubicBezTo>
                  <a:cubicBezTo>
                    <a:pt x="25" y="21"/>
                    <a:pt x="30" y="21"/>
                    <a:pt x="31" y="21"/>
                  </a:cubicBezTo>
                  <a:cubicBezTo>
                    <a:pt x="31" y="19"/>
                    <a:pt x="32" y="9"/>
                    <a:pt x="32" y="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20"/>
                    <a:pt x="41" y="21"/>
                    <a:pt x="39" y="22"/>
                  </a:cubicBezTo>
                  <a:cubicBezTo>
                    <a:pt x="39" y="22"/>
                    <a:pt x="37" y="24"/>
                    <a:pt x="36" y="2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9" y="31"/>
                    <a:pt x="9" y="30"/>
                  </a:cubicBezTo>
                  <a:cubicBezTo>
                    <a:pt x="7" y="30"/>
                    <a:pt x="2" y="30"/>
                    <a:pt x="1" y="30"/>
                  </a:cubicBezTo>
                  <a:cubicBezTo>
                    <a:pt x="1" y="31"/>
                    <a:pt x="0" y="49"/>
                    <a:pt x="0" y="50"/>
                  </a:cubicBezTo>
                  <a:cubicBezTo>
                    <a:pt x="2" y="49"/>
                    <a:pt x="33" y="49"/>
                    <a:pt x="33" y="49"/>
                  </a:cubicBezTo>
                  <a:cubicBezTo>
                    <a:pt x="33" y="48"/>
                    <a:pt x="33" y="45"/>
                    <a:pt x="33" y="44"/>
                  </a:cubicBezTo>
                  <a:cubicBezTo>
                    <a:pt x="32" y="44"/>
                    <a:pt x="14" y="44"/>
                    <a:pt x="14" y="44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6"/>
                    <a:pt x="36" y="37"/>
                    <a:pt x="38" y="39"/>
                  </a:cubicBezTo>
                  <a:cubicBezTo>
                    <a:pt x="38" y="39"/>
                    <a:pt x="42" y="40"/>
                    <a:pt x="42" y="40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5"/>
                    <a:pt x="52" y="56"/>
                    <a:pt x="50" y="56"/>
                  </a:cubicBezTo>
                  <a:cubicBezTo>
                    <a:pt x="50" y="57"/>
                    <a:pt x="50" y="60"/>
                    <a:pt x="50" y="61"/>
                  </a:cubicBezTo>
                  <a:cubicBezTo>
                    <a:pt x="52" y="61"/>
                    <a:pt x="81" y="60"/>
                    <a:pt x="83" y="60"/>
                  </a:cubicBezTo>
                  <a:close/>
                  <a:moveTo>
                    <a:pt x="52" y="36"/>
                  </a:moveTo>
                  <a:cubicBezTo>
                    <a:pt x="50" y="36"/>
                    <a:pt x="47" y="35"/>
                    <a:pt x="45" y="34"/>
                  </a:cubicBezTo>
                  <a:cubicBezTo>
                    <a:pt x="42" y="32"/>
                    <a:pt x="42" y="29"/>
                    <a:pt x="46" y="26"/>
                  </a:cubicBezTo>
                  <a:cubicBezTo>
                    <a:pt x="47" y="25"/>
                    <a:pt x="50" y="25"/>
                    <a:pt x="52" y="24"/>
                  </a:cubicBezTo>
                  <a:cubicBezTo>
                    <a:pt x="55" y="24"/>
                    <a:pt x="58" y="25"/>
                    <a:pt x="59" y="26"/>
                  </a:cubicBezTo>
                  <a:cubicBezTo>
                    <a:pt x="63" y="28"/>
                    <a:pt x="63" y="32"/>
                    <a:pt x="59" y="34"/>
                  </a:cubicBezTo>
                  <a:cubicBezTo>
                    <a:pt x="57" y="35"/>
                    <a:pt x="55" y="36"/>
                    <a:pt x="52" y="3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aphicFrame>
          <p:nvGraphicFramePr>
            <p:cNvPr id="13" name="Object 4">
              <a:extLst>
                <a:ext uri="{FF2B5EF4-FFF2-40B4-BE49-F238E27FC236}">
                  <a16:creationId xmlns:a16="http://schemas.microsoft.com/office/drawing/2014/main" id="{BBE940EA-A08A-4B17-9E97-54AD4E4523A3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571601" y="3214690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4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13" name="Object 4">
                          <a:extLst>
                            <a:ext uri="{FF2B5EF4-FFF2-40B4-BE49-F238E27FC236}">
                              <a16:creationId xmlns:a16="http://schemas.microsoft.com/office/drawing/2014/main" id="{BBE940EA-A08A-4B17-9E97-54AD4E4523A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01" y="3214690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5">
              <a:extLst>
                <a:ext uri="{FF2B5EF4-FFF2-40B4-BE49-F238E27FC236}">
                  <a16:creationId xmlns:a16="http://schemas.microsoft.com/office/drawing/2014/main" id="{06C7DF9F-0012-4821-A0EB-0F89564D8653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857356" y="3214685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5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14" name="Object 5">
                          <a:extLst>
                            <a:ext uri="{FF2B5EF4-FFF2-40B4-BE49-F238E27FC236}">
                              <a16:creationId xmlns:a16="http://schemas.microsoft.com/office/drawing/2014/main" id="{06C7DF9F-0012-4821-A0EB-0F89564D865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356" y="3214685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5" name="Picture 1306" descr="图片24">
            <a:extLst>
              <a:ext uri="{FF2B5EF4-FFF2-40B4-BE49-F238E27FC236}">
                <a16:creationId xmlns:a16="http://schemas.microsoft.com/office/drawing/2014/main" id="{4E7828B5-ADB2-43CC-B200-3FACA72CC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191" y="1230159"/>
            <a:ext cx="539504" cy="4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06" descr="图片24">
            <a:extLst>
              <a:ext uri="{FF2B5EF4-FFF2-40B4-BE49-F238E27FC236}">
                <a16:creationId xmlns:a16="http://schemas.microsoft.com/office/drawing/2014/main" id="{9B68BA44-D228-4045-831A-D901554F5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853" y="1230159"/>
            <a:ext cx="539504" cy="4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58">
            <a:extLst>
              <a:ext uri="{FF2B5EF4-FFF2-40B4-BE49-F238E27FC236}">
                <a16:creationId xmlns:a16="http://schemas.microsoft.com/office/drawing/2014/main" id="{4EBCA643-7C5A-4FBA-94FB-02A4300705C5}"/>
              </a:ext>
            </a:extLst>
          </p:cNvPr>
          <p:cNvGrpSpPr/>
          <p:nvPr/>
        </p:nvGrpSpPr>
        <p:grpSpPr>
          <a:xfrm>
            <a:off x="8010152" y="1244009"/>
            <a:ext cx="604595" cy="431181"/>
            <a:chOff x="1529465" y="3031295"/>
            <a:chExt cx="542204" cy="397707"/>
          </a:xfrm>
        </p:grpSpPr>
        <p:sp>
          <p:nvSpPr>
            <p:cNvPr id="18" name="AutoShape 26">
              <a:extLst>
                <a:ext uri="{FF2B5EF4-FFF2-40B4-BE49-F238E27FC236}">
                  <a16:creationId xmlns:a16="http://schemas.microsoft.com/office/drawing/2014/main" id="{A41DD5D2-38A2-45B8-832D-9B88516686C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8073" y="3036758"/>
              <a:ext cx="522532" cy="38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CE6BF749-4D8B-45AF-8137-8BBDEF430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073" y="3175518"/>
              <a:ext cx="524991" cy="253484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81" y="42"/>
                </a:cxn>
                <a:cxn ang="0">
                  <a:pos x="174" y="52"/>
                </a:cxn>
                <a:cxn ang="0">
                  <a:pos x="107" y="93"/>
                </a:cxn>
                <a:cxn ang="0">
                  <a:pos x="74" y="93"/>
                </a:cxn>
                <a:cxn ang="0">
                  <a:pos x="7" y="52"/>
                </a:cxn>
                <a:cxn ang="0">
                  <a:pos x="0" y="42"/>
                </a:cxn>
                <a:cxn ang="0">
                  <a:pos x="0" y="0"/>
                </a:cxn>
                <a:cxn ang="0">
                  <a:pos x="181" y="0"/>
                </a:cxn>
              </a:cxnLst>
              <a:rect l="0" t="0" r="r" b="b"/>
              <a:pathLst>
                <a:path w="181" h="98">
                  <a:moveTo>
                    <a:pt x="181" y="0"/>
                  </a:moveTo>
                  <a:cubicBezTo>
                    <a:pt x="181" y="42"/>
                    <a:pt x="181" y="42"/>
                    <a:pt x="181" y="42"/>
                  </a:cubicBezTo>
                  <a:cubicBezTo>
                    <a:pt x="181" y="46"/>
                    <a:pt x="179" y="50"/>
                    <a:pt x="174" y="5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98" y="98"/>
                    <a:pt x="83" y="98"/>
                    <a:pt x="74" y="9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2" y="50"/>
                    <a:pt x="0" y="46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006C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7D32FC84-1214-42F7-B912-8B0CC38CC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65" y="3031295"/>
              <a:ext cx="542204" cy="289539"/>
            </a:xfrm>
            <a:custGeom>
              <a:avLst/>
              <a:gdLst/>
              <a:ahLst/>
              <a:cxnLst>
                <a:cxn ang="0">
                  <a:pos x="110" y="106"/>
                </a:cxn>
                <a:cxn ang="0">
                  <a:pos x="77" y="106"/>
                </a:cxn>
                <a:cxn ang="0">
                  <a:pos x="10" y="66"/>
                </a:cxn>
                <a:cxn ang="0">
                  <a:pos x="10" y="46"/>
                </a:cxn>
                <a:cxn ang="0">
                  <a:pos x="77" y="6"/>
                </a:cxn>
                <a:cxn ang="0">
                  <a:pos x="110" y="6"/>
                </a:cxn>
                <a:cxn ang="0">
                  <a:pos x="177" y="46"/>
                </a:cxn>
                <a:cxn ang="0">
                  <a:pos x="177" y="66"/>
                </a:cxn>
                <a:cxn ang="0">
                  <a:pos x="110" y="106"/>
                </a:cxn>
              </a:cxnLst>
              <a:rect l="0" t="0" r="r" b="b"/>
              <a:pathLst>
                <a:path w="187" h="112">
                  <a:moveTo>
                    <a:pt x="110" y="106"/>
                  </a:moveTo>
                  <a:cubicBezTo>
                    <a:pt x="101" y="112"/>
                    <a:pt x="86" y="112"/>
                    <a:pt x="77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61"/>
                    <a:pt x="0" y="52"/>
                    <a:pt x="10" y="4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86" y="0"/>
                    <a:pt x="101" y="0"/>
                    <a:pt x="110" y="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87" y="52"/>
                    <a:pt x="187" y="61"/>
                    <a:pt x="177" y="66"/>
                  </a:cubicBezTo>
                  <a:lnTo>
                    <a:pt x="110" y="106"/>
                  </a:lnTo>
                  <a:close/>
                </a:path>
              </a:pathLst>
            </a:custGeom>
            <a:solidFill>
              <a:srgbClr val="00A1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E13943D2-029F-45D0-89C5-BDC18DD78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1185" y="3093571"/>
              <a:ext cx="298766" cy="157334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83" y="40"/>
                </a:cxn>
                <a:cxn ang="0">
                  <a:pos x="76" y="41"/>
                </a:cxn>
                <a:cxn ang="0">
                  <a:pos x="75" y="52"/>
                </a:cxn>
                <a:cxn ang="0">
                  <a:pos x="57" y="41"/>
                </a:cxn>
                <a:cxn ang="0">
                  <a:pos x="58" y="41"/>
                </a:cxn>
                <a:cxn ang="0">
                  <a:pos x="66" y="38"/>
                </a:cxn>
                <a:cxn ang="0">
                  <a:pos x="94" y="21"/>
                </a:cxn>
                <a:cxn ang="0">
                  <a:pos x="94" y="32"/>
                </a:cxn>
                <a:cxn ang="0">
                  <a:pos x="102" y="32"/>
                </a:cxn>
                <a:cxn ang="0">
                  <a:pos x="103" y="12"/>
                </a:cxn>
                <a:cxn ang="0">
                  <a:pos x="70" y="12"/>
                </a:cxn>
                <a:cxn ang="0">
                  <a:pos x="70" y="17"/>
                </a:cxn>
                <a:cxn ang="0">
                  <a:pos x="88" y="17"/>
                </a:cxn>
                <a:cxn ang="0">
                  <a:pos x="71" y="27"/>
                </a:cxn>
                <a:cxn ang="0">
                  <a:pos x="71" y="26"/>
                </a:cxn>
                <a:cxn ang="0">
                  <a:pos x="66" y="22"/>
                </a:cxn>
                <a:cxn ang="0">
                  <a:pos x="39" y="6"/>
                </a:cxn>
                <a:cxn ang="0">
                  <a:pos x="57" y="5"/>
                </a:cxn>
                <a:cxn ang="0">
                  <a:pos x="57" y="0"/>
                </a:cxn>
                <a:cxn ang="0">
                  <a:pos x="24" y="1"/>
                </a:cxn>
                <a:cxn ang="0">
                  <a:pos x="24" y="21"/>
                </a:cxn>
                <a:cxn ang="0">
                  <a:pos x="31" y="21"/>
                </a:cxn>
                <a:cxn ang="0">
                  <a:pos x="32" y="9"/>
                </a:cxn>
                <a:cxn ang="0">
                  <a:pos x="48" y="19"/>
                </a:cxn>
                <a:cxn ang="0">
                  <a:pos x="47" y="19"/>
                </a:cxn>
                <a:cxn ang="0">
                  <a:pos x="39" y="22"/>
                </a:cxn>
                <a:cxn ang="0">
                  <a:pos x="36" y="24"/>
                </a:cxn>
                <a:cxn ang="0">
                  <a:pos x="8" y="40"/>
                </a:cxn>
                <a:cxn ang="0">
                  <a:pos x="9" y="30"/>
                </a:cxn>
                <a:cxn ang="0">
                  <a:pos x="1" y="30"/>
                </a:cxn>
                <a:cxn ang="0">
                  <a:pos x="0" y="50"/>
                </a:cxn>
                <a:cxn ang="0">
                  <a:pos x="33" y="49"/>
                </a:cxn>
                <a:cxn ang="0">
                  <a:pos x="33" y="44"/>
                </a:cxn>
                <a:cxn ang="0">
                  <a:pos x="14" y="44"/>
                </a:cxn>
                <a:cxn ang="0">
                  <a:pos x="33" y="33"/>
                </a:cxn>
                <a:cxn ang="0">
                  <a:pos x="34" y="34"/>
                </a:cxn>
                <a:cxn ang="0">
                  <a:pos x="38" y="39"/>
                </a:cxn>
                <a:cxn ang="0">
                  <a:pos x="42" y="40"/>
                </a:cxn>
                <a:cxn ang="0">
                  <a:pos x="68" y="55"/>
                </a:cxn>
                <a:cxn ang="0">
                  <a:pos x="50" y="56"/>
                </a:cxn>
                <a:cxn ang="0">
                  <a:pos x="50" y="61"/>
                </a:cxn>
                <a:cxn ang="0">
                  <a:pos x="83" y="60"/>
                </a:cxn>
                <a:cxn ang="0">
                  <a:pos x="52" y="36"/>
                </a:cxn>
                <a:cxn ang="0">
                  <a:pos x="45" y="34"/>
                </a:cxn>
                <a:cxn ang="0">
                  <a:pos x="46" y="26"/>
                </a:cxn>
                <a:cxn ang="0">
                  <a:pos x="52" y="24"/>
                </a:cxn>
                <a:cxn ang="0">
                  <a:pos x="59" y="26"/>
                </a:cxn>
                <a:cxn ang="0">
                  <a:pos x="59" y="34"/>
                </a:cxn>
                <a:cxn ang="0">
                  <a:pos x="52" y="36"/>
                </a:cxn>
              </a:cxnLst>
              <a:rect l="0" t="0" r="r" b="b"/>
              <a:pathLst>
                <a:path w="103" h="61">
                  <a:moveTo>
                    <a:pt x="83" y="60"/>
                  </a:moveTo>
                  <a:cubicBezTo>
                    <a:pt x="83" y="59"/>
                    <a:pt x="83" y="41"/>
                    <a:pt x="83" y="40"/>
                  </a:cubicBezTo>
                  <a:cubicBezTo>
                    <a:pt x="82" y="40"/>
                    <a:pt x="77" y="41"/>
                    <a:pt x="76" y="41"/>
                  </a:cubicBezTo>
                  <a:cubicBezTo>
                    <a:pt x="75" y="42"/>
                    <a:pt x="75" y="52"/>
                    <a:pt x="75" y="5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61" y="40"/>
                    <a:pt x="64" y="39"/>
                    <a:pt x="66" y="38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31"/>
                    <a:pt x="94" y="32"/>
                  </a:cubicBezTo>
                  <a:cubicBezTo>
                    <a:pt x="96" y="32"/>
                    <a:pt x="100" y="32"/>
                    <a:pt x="102" y="32"/>
                  </a:cubicBezTo>
                  <a:cubicBezTo>
                    <a:pt x="102" y="31"/>
                    <a:pt x="103" y="13"/>
                    <a:pt x="103" y="12"/>
                  </a:cubicBezTo>
                  <a:cubicBezTo>
                    <a:pt x="101" y="12"/>
                    <a:pt x="72" y="12"/>
                    <a:pt x="70" y="12"/>
                  </a:cubicBezTo>
                  <a:cubicBezTo>
                    <a:pt x="70" y="13"/>
                    <a:pt x="70" y="17"/>
                    <a:pt x="70" y="17"/>
                  </a:cubicBezTo>
                  <a:cubicBezTo>
                    <a:pt x="72" y="17"/>
                    <a:pt x="88" y="17"/>
                    <a:pt x="88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5"/>
                    <a:pt x="68" y="23"/>
                    <a:pt x="66" y="2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55" y="5"/>
                    <a:pt x="57" y="5"/>
                  </a:cubicBezTo>
                  <a:cubicBezTo>
                    <a:pt x="57" y="5"/>
                    <a:pt x="57" y="1"/>
                    <a:pt x="57" y="0"/>
                  </a:cubicBezTo>
                  <a:cubicBezTo>
                    <a:pt x="55" y="0"/>
                    <a:pt x="26" y="1"/>
                    <a:pt x="24" y="1"/>
                  </a:cubicBezTo>
                  <a:cubicBezTo>
                    <a:pt x="24" y="2"/>
                    <a:pt x="23" y="20"/>
                    <a:pt x="24" y="21"/>
                  </a:cubicBezTo>
                  <a:cubicBezTo>
                    <a:pt x="25" y="21"/>
                    <a:pt x="30" y="21"/>
                    <a:pt x="31" y="21"/>
                  </a:cubicBezTo>
                  <a:cubicBezTo>
                    <a:pt x="31" y="19"/>
                    <a:pt x="32" y="9"/>
                    <a:pt x="32" y="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20"/>
                    <a:pt x="41" y="21"/>
                    <a:pt x="39" y="22"/>
                  </a:cubicBezTo>
                  <a:cubicBezTo>
                    <a:pt x="39" y="22"/>
                    <a:pt x="37" y="24"/>
                    <a:pt x="36" y="2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9" y="31"/>
                    <a:pt x="9" y="30"/>
                  </a:cubicBezTo>
                  <a:cubicBezTo>
                    <a:pt x="7" y="30"/>
                    <a:pt x="2" y="30"/>
                    <a:pt x="1" y="30"/>
                  </a:cubicBezTo>
                  <a:cubicBezTo>
                    <a:pt x="1" y="31"/>
                    <a:pt x="0" y="49"/>
                    <a:pt x="0" y="50"/>
                  </a:cubicBezTo>
                  <a:cubicBezTo>
                    <a:pt x="2" y="49"/>
                    <a:pt x="33" y="49"/>
                    <a:pt x="33" y="49"/>
                  </a:cubicBezTo>
                  <a:cubicBezTo>
                    <a:pt x="33" y="48"/>
                    <a:pt x="33" y="45"/>
                    <a:pt x="33" y="44"/>
                  </a:cubicBezTo>
                  <a:cubicBezTo>
                    <a:pt x="32" y="44"/>
                    <a:pt x="14" y="44"/>
                    <a:pt x="14" y="44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6"/>
                    <a:pt x="36" y="37"/>
                    <a:pt x="38" y="39"/>
                  </a:cubicBezTo>
                  <a:cubicBezTo>
                    <a:pt x="38" y="39"/>
                    <a:pt x="42" y="40"/>
                    <a:pt x="42" y="40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5"/>
                    <a:pt x="52" y="56"/>
                    <a:pt x="50" y="56"/>
                  </a:cubicBezTo>
                  <a:cubicBezTo>
                    <a:pt x="50" y="57"/>
                    <a:pt x="50" y="60"/>
                    <a:pt x="50" y="61"/>
                  </a:cubicBezTo>
                  <a:cubicBezTo>
                    <a:pt x="52" y="61"/>
                    <a:pt x="81" y="60"/>
                    <a:pt x="83" y="60"/>
                  </a:cubicBezTo>
                  <a:close/>
                  <a:moveTo>
                    <a:pt x="52" y="36"/>
                  </a:moveTo>
                  <a:cubicBezTo>
                    <a:pt x="50" y="36"/>
                    <a:pt x="47" y="35"/>
                    <a:pt x="45" y="34"/>
                  </a:cubicBezTo>
                  <a:cubicBezTo>
                    <a:pt x="42" y="32"/>
                    <a:pt x="42" y="29"/>
                    <a:pt x="46" y="26"/>
                  </a:cubicBezTo>
                  <a:cubicBezTo>
                    <a:pt x="47" y="25"/>
                    <a:pt x="50" y="25"/>
                    <a:pt x="52" y="24"/>
                  </a:cubicBezTo>
                  <a:cubicBezTo>
                    <a:pt x="55" y="24"/>
                    <a:pt x="58" y="25"/>
                    <a:pt x="59" y="26"/>
                  </a:cubicBezTo>
                  <a:cubicBezTo>
                    <a:pt x="63" y="28"/>
                    <a:pt x="63" y="32"/>
                    <a:pt x="59" y="34"/>
                  </a:cubicBezTo>
                  <a:cubicBezTo>
                    <a:pt x="57" y="35"/>
                    <a:pt x="55" y="36"/>
                    <a:pt x="52" y="3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aphicFrame>
          <p:nvGraphicFramePr>
            <p:cNvPr id="22" name="Object 4">
              <a:extLst>
                <a:ext uri="{FF2B5EF4-FFF2-40B4-BE49-F238E27FC236}">
                  <a16:creationId xmlns:a16="http://schemas.microsoft.com/office/drawing/2014/main" id="{BDE28BA3-2430-4B4D-B801-40458FC00667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571601" y="3214690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6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22" name="Object 4">
                          <a:extLst>
                            <a:ext uri="{FF2B5EF4-FFF2-40B4-BE49-F238E27FC236}">
                              <a16:creationId xmlns:a16="http://schemas.microsoft.com/office/drawing/2014/main" id="{BDE28BA3-2430-4B4D-B801-40458FC0066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01" y="3214690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5">
              <a:extLst>
                <a:ext uri="{FF2B5EF4-FFF2-40B4-BE49-F238E27FC236}">
                  <a16:creationId xmlns:a16="http://schemas.microsoft.com/office/drawing/2014/main" id="{CDF3D151-574A-4842-B364-A9CA9912D84A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857356" y="3214685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77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23" name="Object 5">
                          <a:extLst>
                            <a:ext uri="{FF2B5EF4-FFF2-40B4-BE49-F238E27FC236}">
                              <a16:creationId xmlns:a16="http://schemas.microsoft.com/office/drawing/2014/main" id="{CDF3D151-574A-4842-B364-A9CA9912D84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356" y="3214685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4" name="Picture 2772" descr="图片114">
            <a:extLst>
              <a:ext uri="{FF2B5EF4-FFF2-40B4-BE49-F238E27FC236}">
                <a16:creationId xmlns:a16="http://schemas.microsoft.com/office/drawing/2014/main" id="{9F4031C9-84BE-4F36-BEC6-F85541BBB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71" y="1320297"/>
            <a:ext cx="793043" cy="2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40">
            <a:extLst>
              <a:ext uri="{FF2B5EF4-FFF2-40B4-BE49-F238E27FC236}">
                <a16:creationId xmlns:a16="http://schemas.microsoft.com/office/drawing/2014/main" id="{55D14EB5-471A-4C7C-AF00-E6FC29750741}"/>
              </a:ext>
            </a:extLst>
          </p:cNvPr>
          <p:cNvSpPr txBox="1"/>
          <p:nvPr/>
        </p:nvSpPr>
        <p:spPr>
          <a:xfrm>
            <a:off x="857676" y="983181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终端</a:t>
            </a:r>
          </a:p>
        </p:txBody>
      </p:sp>
      <p:sp>
        <p:nvSpPr>
          <p:cNvPr id="29" name="TextBox 41">
            <a:extLst>
              <a:ext uri="{FF2B5EF4-FFF2-40B4-BE49-F238E27FC236}">
                <a16:creationId xmlns:a16="http://schemas.microsoft.com/office/drawing/2014/main" id="{32E70440-FB22-4891-990B-81A8B206FD8D}"/>
              </a:ext>
            </a:extLst>
          </p:cNvPr>
          <p:cNvSpPr txBox="1"/>
          <p:nvPr/>
        </p:nvSpPr>
        <p:spPr>
          <a:xfrm>
            <a:off x="2429832" y="983181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7600</a:t>
            </a:r>
            <a:endParaRPr lang="zh-CN" altLang="en-US" sz="13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A5976295-C29C-46DD-AF7F-EEDF9EBCE9D5}"/>
              </a:ext>
            </a:extLst>
          </p:cNvPr>
          <p:cNvSpPr txBox="1"/>
          <p:nvPr/>
        </p:nvSpPr>
        <p:spPr>
          <a:xfrm>
            <a:off x="4571364" y="983181"/>
            <a:ext cx="8388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城域</a:t>
            </a: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endParaRPr lang="zh-CN" altLang="en-US" sz="13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id="{4C3846CB-637E-4839-983A-ACB04D963DEE}"/>
              </a:ext>
            </a:extLst>
          </p:cNvPr>
          <p:cNvSpPr txBox="1"/>
          <p:nvPr/>
        </p:nvSpPr>
        <p:spPr>
          <a:xfrm>
            <a:off x="7979495" y="983181"/>
            <a:ext cx="7137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总头</a:t>
            </a:r>
          </a:p>
        </p:txBody>
      </p:sp>
      <p:sp>
        <p:nvSpPr>
          <p:cNvPr id="62" name="AutoShape 18">
            <a:extLst>
              <a:ext uri="{FF2B5EF4-FFF2-40B4-BE49-F238E27FC236}">
                <a16:creationId xmlns:a16="http://schemas.microsoft.com/office/drawing/2014/main" id="{146C0629-88D1-4D8F-BB66-BF194F240FD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720292" y="974554"/>
            <a:ext cx="121293" cy="1969761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3" name="AutoShape 18">
            <a:extLst>
              <a:ext uri="{FF2B5EF4-FFF2-40B4-BE49-F238E27FC236}">
                <a16:creationId xmlns:a16="http://schemas.microsoft.com/office/drawing/2014/main" id="{10289A2F-7707-4209-9739-7AC4856575B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963303" y="1304885"/>
            <a:ext cx="187598" cy="1309098"/>
          </a:xfrm>
          <a:prstGeom prst="can">
            <a:avLst>
              <a:gd name="adj" fmla="val 37673"/>
            </a:avLst>
          </a:prstGeom>
          <a:solidFill>
            <a:srgbClr val="F79908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4" name="AutoShape 18">
            <a:extLst>
              <a:ext uri="{FF2B5EF4-FFF2-40B4-BE49-F238E27FC236}">
                <a16:creationId xmlns:a16="http://schemas.microsoft.com/office/drawing/2014/main" id="{65726D42-1C88-4C80-8580-C12B8C45A5C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389679" y="-546200"/>
            <a:ext cx="264932" cy="5011270"/>
          </a:xfrm>
          <a:prstGeom prst="can">
            <a:avLst>
              <a:gd name="adj" fmla="val 37673"/>
            </a:avLst>
          </a:prstGeom>
          <a:solidFill>
            <a:srgbClr val="53DC33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5" name="AutoShape 18">
            <a:extLst>
              <a:ext uri="{FF2B5EF4-FFF2-40B4-BE49-F238E27FC236}">
                <a16:creationId xmlns:a16="http://schemas.microsoft.com/office/drawing/2014/main" id="{EBE579E0-6C4E-42AC-98E4-F3890BD45F0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51846" y="1775578"/>
            <a:ext cx="198530" cy="367715"/>
          </a:xfrm>
          <a:prstGeom prst="can">
            <a:avLst>
              <a:gd name="adj" fmla="val 44870"/>
            </a:avLst>
          </a:prstGeom>
          <a:solidFill>
            <a:srgbClr val="F79908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6" name="AutoShape 18">
            <a:extLst>
              <a:ext uri="{FF2B5EF4-FFF2-40B4-BE49-F238E27FC236}">
                <a16:creationId xmlns:a16="http://schemas.microsoft.com/office/drawing/2014/main" id="{198EEE57-7A73-4563-817D-1A4FD4C1C32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98689" y="1767645"/>
            <a:ext cx="139063" cy="383580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7" name="TextBox 67">
            <a:extLst>
              <a:ext uri="{FF2B5EF4-FFF2-40B4-BE49-F238E27FC236}">
                <a16:creationId xmlns:a16="http://schemas.microsoft.com/office/drawing/2014/main" id="{1B89201A-3E81-488F-A879-C66E5771B4B4}"/>
              </a:ext>
            </a:extLst>
          </p:cNvPr>
          <p:cNvSpPr txBox="1"/>
          <p:nvPr/>
        </p:nvSpPr>
        <p:spPr>
          <a:xfrm>
            <a:off x="775741" y="183247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8" name="TextBox 68">
            <a:extLst>
              <a:ext uri="{FF2B5EF4-FFF2-40B4-BE49-F238E27FC236}">
                <a16:creationId xmlns:a16="http://schemas.microsoft.com/office/drawing/2014/main" id="{3EF79E6F-8289-473E-B76C-64FADB2253C4}"/>
              </a:ext>
            </a:extLst>
          </p:cNvPr>
          <p:cNvSpPr txBox="1"/>
          <p:nvPr/>
        </p:nvSpPr>
        <p:spPr>
          <a:xfrm>
            <a:off x="2398668" y="1832477"/>
            <a:ext cx="616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VC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9" name="TextBox 69">
            <a:extLst>
              <a:ext uri="{FF2B5EF4-FFF2-40B4-BE49-F238E27FC236}">
                <a16:creationId xmlns:a16="http://schemas.microsoft.com/office/drawing/2014/main" id="{C67ECCF4-E8BB-45DC-A1D2-B651AB3FC650}"/>
              </a:ext>
            </a:extLst>
          </p:cNvPr>
          <p:cNvSpPr txBox="1"/>
          <p:nvPr/>
        </p:nvSpPr>
        <p:spPr>
          <a:xfrm>
            <a:off x="4464171" y="1832477"/>
            <a:ext cx="905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OTN/</a:t>
            </a:r>
            <a:r>
              <a:rPr lang="en-US" altLang="zh-CN" sz="1200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ODUk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0" name="TextBox 70">
            <a:extLst>
              <a:ext uri="{FF2B5EF4-FFF2-40B4-BE49-F238E27FC236}">
                <a16:creationId xmlns:a16="http://schemas.microsoft.com/office/drawing/2014/main" id="{6F0BC069-8734-4F5C-AE9E-7EF5C75ED268}"/>
              </a:ext>
            </a:extLst>
          </p:cNvPr>
          <p:cNvSpPr txBox="1"/>
          <p:nvPr/>
        </p:nvSpPr>
        <p:spPr>
          <a:xfrm>
            <a:off x="7967307" y="1832477"/>
            <a:ext cx="355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VC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1" name="TextBox 71">
            <a:extLst>
              <a:ext uri="{FF2B5EF4-FFF2-40B4-BE49-F238E27FC236}">
                <a16:creationId xmlns:a16="http://schemas.microsoft.com/office/drawing/2014/main" id="{83038DAA-36AB-4818-A9DA-DF5AB38D18C9}"/>
              </a:ext>
            </a:extLst>
          </p:cNvPr>
          <p:cNvSpPr txBox="1"/>
          <p:nvPr/>
        </p:nvSpPr>
        <p:spPr>
          <a:xfrm>
            <a:off x="8224748" y="1832477"/>
            <a:ext cx="604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2" name="TextBox 72">
            <a:extLst>
              <a:ext uri="{FF2B5EF4-FFF2-40B4-BE49-F238E27FC236}">
                <a16:creationId xmlns:a16="http://schemas.microsoft.com/office/drawing/2014/main" id="{71DAA92A-B3BF-4365-82C2-399A4BE70908}"/>
              </a:ext>
            </a:extLst>
          </p:cNvPr>
          <p:cNvSpPr txBox="1"/>
          <p:nvPr/>
        </p:nvSpPr>
        <p:spPr>
          <a:xfrm>
            <a:off x="254932" y="1586460"/>
            <a:ext cx="52080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光收</a:t>
            </a: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+EOS+OTN</a:t>
            </a:r>
            <a:endParaRPr lang="zh-CN" altLang="en-US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FEB2AFB9-CA28-4994-9D1E-906097107420}"/>
              </a:ext>
            </a:extLst>
          </p:cNvPr>
          <p:cNvSpPr/>
          <p:nvPr/>
        </p:nvSpPr>
        <p:spPr>
          <a:xfrm>
            <a:off x="48299" y="1862359"/>
            <a:ext cx="215900" cy="2096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4" name="TextBox 152">
            <a:extLst>
              <a:ext uri="{FF2B5EF4-FFF2-40B4-BE49-F238E27FC236}">
                <a16:creationId xmlns:a16="http://schemas.microsoft.com/office/drawing/2014/main" id="{56BF85EE-BF7D-4249-A19D-D3084C916687}"/>
              </a:ext>
            </a:extLst>
          </p:cNvPr>
          <p:cNvSpPr txBox="1"/>
          <p:nvPr/>
        </p:nvSpPr>
        <p:spPr>
          <a:xfrm>
            <a:off x="54190" y="1847799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050" b="1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3</a:t>
            </a:r>
            <a:endParaRPr lang="zh-CN" altLang="en-US" sz="1050" b="1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6" name="文本框 75">
            <a:extLst>
              <a:ext uri="{FF2B5EF4-FFF2-40B4-BE49-F238E27FC236}">
                <a16:creationId xmlns:a16="http://schemas.microsoft.com/office/drawing/2014/main" id="{DAA77B12-A651-4B98-8EC1-61092D3F3EE1}"/>
              </a:ext>
            </a:extLst>
          </p:cNvPr>
          <p:cNvSpPr txBox="1"/>
          <p:nvPr/>
        </p:nvSpPr>
        <p:spPr>
          <a:xfrm>
            <a:off x="847224" y="2185988"/>
            <a:ext cx="71686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GPN601G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GPN605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GPN710</a:t>
            </a:r>
            <a:endParaRPr lang="zh-CN" altLang="en-US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DD67C7E9-1B14-4C05-9772-9343B672FAB0}"/>
              </a:ext>
            </a:extLst>
          </p:cNvPr>
          <p:cNvSpPr txBox="1"/>
          <p:nvPr/>
        </p:nvSpPr>
        <p:spPr>
          <a:xfrm>
            <a:off x="1662511" y="2289862"/>
            <a:ext cx="7280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EOS-8FX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DMD-8GE</a:t>
            </a:r>
            <a:endParaRPr lang="zh-CN" altLang="en-US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19533314-8153-46AF-B62C-A0AA96730725}"/>
              </a:ext>
            </a:extLst>
          </p:cNvPr>
          <p:cNvSpPr txBox="1"/>
          <p:nvPr/>
        </p:nvSpPr>
        <p:spPr>
          <a:xfrm>
            <a:off x="2318132" y="2190272"/>
            <a:ext cx="75052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OMU2G5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+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OTN-8AT2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46CE0B40-4321-46CA-9BEB-8ACB0917AA18}"/>
              </a:ext>
            </a:extLst>
          </p:cNvPr>
          <p:cNvSpPr txBox="1"/>
          <p:nvPr/>
        </p:nvSpPr>
        <p:spPr>
          <a:xfrm>
            <a:off x="6558350" y="2179695"/>
            <a:ext cx="75052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OMU2G5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+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OTN-8AT2</a:t>
            </a:r>
          </a:p>
        </p:txBody>
      </p: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E11A13FC-CBD9-49E3-BADB-59ACF68FD2A8}"/>
              </a:ext>
            </a:extLst>
          </p:cNvPr>
          <p:cNvCxnSpPr/>
          <p:nvPr/>
        </p:nvCxnSpPr>
        <p:spPr>
          <a:xfrm>
            <a:off x="765615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33A3050B-D470-4C30-B291-D3D4E5834C58}"/>
              </a:ext>
            </a:extLst>
          </p:cNvPr>
          <p:cNvCxnSpPr/>
          <p:nvPr/>
        </p:nvCxnSpPr>
        <p:spPr>
          <a:xfrm>
            <a:off x="1593249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2BDC4865-66D5-4814-A553-2501B8DD8AF6}"/>
              </a:ext>
            </a:extLst>
          </p:cNvPr>
          <p:cNvCxnSpPr/>
          <p:nvPr/>
        </p:nvCxnSpPr>
        <p:spPr>
          <a:xfrm>
            <a:off x="2400333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6341EBCE-3274-4123-956E-DA480D9DF70A}"/>
              </a:ext>
            </a:extLst>
          </p:cNvPr>
          <p:cNvCxnSpPr/>
          <p:nvPr/>
        </p:nvCxnSpPr>
        <p:spPr>
          <a:xfrm>
            <a:off x="3005183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6A6E77E9-FCA9-4E69-B44E-CC8A8EC80DEA}"/>
              </a:ext>
            </a:extLst>
          </p:cNvPr>
          <p:cNvCxnSpPr/>
          <p:nvPr/>
        </p:nvCxnSpPr>
        <p:spPr>
          <a:xfrm>
            <a:off x="3806650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36FC833B-F15F-4CF7-B8C7-A3B2671E4C1C}"/>
              </a:ext>
            </a:extLst>
          </p:cNvPr>
          <p:cNvCxnSpPr/>
          <p:nvPr/>
        </p:nvCxnSpPr>
        <p:spPr>
          <a:xfrm>
            <a:off x="6110740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785499AF-156B-4D15-B1ED-ECA729ADEF88}"/>
              </a:ext>
            </a:extLst>
          </p:cNvPr>
          <p:cNvCxnSpPr/>
          <p:nvPr/>
        </p:nvCxnSpPr>
        <p:spPr>
          <a:xfrm>
            <a:off x="8004116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AC4AE4E1-D0E1-4CE7-91EC-C15E60A4C97A}"/>
              </a:ext>
            </a:extLst>
          </p:cNvPr>
          <p:cNvCxnSpPr/>
          <p:nvPr/>
        </p:nvCxnSpPr>
        <p:spPr>
          <a:xfrm>
            <a:off x="8632473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id="{43E00E45-3051-4845-9DAA-5E767AAB1AE4}"/>
              </a:ext>
            </a:extLst>
          </p:cNvPr>
          <p:cNvSpPr txBox="1"/>
          <p:nvPr/>
        </p:nvSpPr>
        <p:spPr>
          <a:xfrm>
            <a:off x="125548" y="2764765"/>
            <a:ext cx="4345295" cy="25160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带宽分配：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以下业务通过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VC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上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，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以下的业务站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80% 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按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80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光方向计算，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64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端口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，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16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端口 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；上联最大带宽 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6.4G+4.6G=11G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；单纯平均带宽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1.1G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，但处于槽位应用灵活性考虑背板最小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2.5G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背板和上联问题：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前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8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槽版本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622M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，后四槽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2.5G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；单槽背板带宽较小；上联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1-2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个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OTU2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可以提供多组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STM-16,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但受背板限制只能上联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个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STM-16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的业务；从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SDH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上联方案结果看一组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OTU2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跑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满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4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个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STM-16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最为合理；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板卡问题：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DMD-8GE</a:t>
            </a: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：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能够满足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接入，完成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EOS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封装，满足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个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300M EOS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的同时还能满足部分小带宽业务的接入，但没有多路大带宽接入的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EOS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板卡；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EOF-8FX</a:t>
            </a: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：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作为小带宽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EOS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接入板卡，平均接入带宽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32M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，没有背板收敛配合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DMD-8GE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完成小带宽低成本接入即可；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OTN-8AT2</a:t>
            </a: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：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上联板卡背板带宽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2.5G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，小颗粒需要配合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OMU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才能使用；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90D7AEA9-6176-4D27-BB3D-689F984C7D62}"/>
              </a:ext>
            </a:extLst>
          </p:cNvPr>
          <p:cNvSpPr txBox="1"/>
          <p:nvPr/>
        </p:nvSpPr>
        <p:spPr>
          <a:xfrm>
            <a:off x="4646301" y="2770594"/>
            <a:ext cx="4345295" cy="23544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带宽分配：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总头位置的业务需要的是业务汇聚能力，需要完成市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-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县的大带宽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业务汇聚，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个县需要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的整框汇聚能力；同时需要完成市区内的业务接入的小带宽汇聚以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30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条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计算需要，整框需要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个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汇聚和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30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个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汇聚；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背板和上联问题：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汇聚点业务需要背板带宽足够大，上联的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OTU2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业务必须全部能够落地，总头位置需要的是少量单板完成更多的业务接入，对背板要求较高；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2.5G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机器以上背板最佳；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OTU2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所有业务可以落地最佳；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板卡问题：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DMD-8GE</a:t>
            </a: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：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只能完成少量大带宽业务汇聚，目前无法完成整框汇聚；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EOSC126</a:t>
            </a: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：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只能完成多路小带宽业务汇聚，且背板带宽较小；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非汇聚点对点业务只看背板能力，相对却是较少；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OTN-8AT2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：上联带宽小，配合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OMU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成本高；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58448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FB2656-5440-44A7-BF7C-C6B7A546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不同端到端承载方式下的接入方案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DB4343F-A0ED-40E6-975F-F2481C5446F8}"/>
              </a:ext>
            </a:extLst>
          </p:cNvPr>
          <p:cNvCxnSpPr>
            <a:cxnSpLocks/>
          </p:cNvCxnSpPr>
          <p:nvPr/>
        </p:nvCxnSpPr>
        <p:spPr>
          <a:xfrm>
            <a:off x="2012742" y="1459599"/>
            <a:ext cx="600597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8" name="组合 58">
            <a:extLst>
              <a:ext uri="{FF2B5EF4-FFF2-40B4-BE49-F238E27FC236}">
                <a16:creationId xmlns:a16="http://schemas.microsoft.com/office/drawing/2014/main" id="{15BA089C-8E09-4E18-B9C1-9CE8C67A5AF1}"/>
              </a:ext>
            </a:extLst>
          </p:cNvPr>
          <p:cNvGrpSpPr/>
          <p:nvPr/>
        </p:nvGrpSpPr>
        <p:grpSpPr>
          <a:xfrm>
            <a:off x="2785158" y="1244009"/>
            <a:ext cx="568951" cy="431181"/>
            <a:chOff x="1529465" y="3031295"/>
            <a:chExt cx="542204" cy="397707"/>
          </a:xfrm>
        </p:grpSpPr>
        <p:sp>
          <p:nvSpPr>
            <p:cNvPr id="9" name="AutoShape 26">
              <a:extLst>
                <a:ext uri="{FF2B5EF4-FFF2-40B4-BE49-F238E27FC236}">
                  <a16:creationId xmlns:a16="http://schemas.microsoft.com/office/drawing/2014/main" id="{DAEB78B9-CEF8-421B-B590-04E4AEC4BEC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8073" y="3036758"/>
              <a:ext cx="522532" cy="38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1FD34A88-897E-4AA9-86F1-38BD2A1F3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073" y="3175518"/>
              <a:ext cx="524991" cy="253484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81" y="42"/>
                </a:cxn>
                <a:cxn ang="0">
                  <a:pos x="174" y="52"/>
                </a:cxn>
                <a:cxn ang="0">
                  <a:pos x="107" y="93"/>
                </a:cxn>
                <a:cxn ang="0">
                  <a:pos x="74" y="93"/>
                </a:cxn>
                <a:cxn ang="0">
                  <a:pos x="7" y="52"/>
                </a:cxn>
                <a:cxn ang="0">
                  <a:pos x="0" y="42"/>
                </a:cxn>
                <a:cxn ang="0">
                  <a:pos x="0" y="0"/>
                </a:cxn>
                <a:cxn ang="0">
                  <a:pos x="181" y="0"/>
                </a:cxn>
              </a:cxnLst>
              <a:rect l="0" t="0" r="r" b="b"/>
              <a:pathLst>
                <a:path w="181" h="98">
                  <a:moveTo>
                    <a:pt x="181" y="0"/>
                  </a:moveTo>
                  <a:cubicBezTo>
                    <a:pt x="181" y="42"/>
                    <a:pt x="181" y="42"/>
                    <a:pt x="181" y="42"/>
                  </a:cubicBezTo>
                  <a:cubicBezTo>
                    <a:pt x="181" y="46"/>
                    <a:pt x="179" y="50"/>
                    <a:pt x="174" y="5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98" y="98"/>
                    <a:pt x="83" y="98"/>
                    <a:pt x="74" y="9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2" y="50"/>
                    <a:pt x="0" y="46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006C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id="{3A406475-1146-429A-8B33-B871CC996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65" y="3031295"/>
              <a:ext cx="542204" cy="289539"/>
            </a:xfrm>
            <a:custGeom>
              <a:avLst/>
              <a:gdLst/>
              <a:ahLst/>
              <a:cxnLst>
                <a:cxn ang="0">
                  <a:pos x="110" y="106"/>
                </a:cxn>
                <a:cxn ang="0">
                  <a:pos x="77" y="106"/>
                </a:cxn>
                <a:cxn ang="0">
                  <a:pos x="10" y="66"/>
                </a:cxn>
                <a:cxn ang="0">
                  <a:pos x="10" y="46"/>
                </a:cxn>
                <a:cxn ang="0">
                  <a:pos x="77" y="6"/>
                </a:cxn>
                <a:cxn ang="0">
                  <a:pos x="110" y="6"/>
                </a:cxn>
                <a:cxn ang="0">
                  <a:pos x="177" y="46"/>
                </a:cxn>
                <a:cxn ang="0">
                  <a:pos x="177" y="66"/>
                </a:cxn>
                <a:cxn ang="0">
                  <a:pos x="110" y="106"/>
                </a:cxn>
              </a:cxnLst>
              <a:rect l="0" t="0" r="r" b="b"/>
              <a:pathLst>
                <a:path w="187" h="112">
                  <a:moveTo>
                    <a:pt x="110" y="106"/>
                  </a:moveTo>
                  <a:cubicBezTo>
                    <a:pt x="101" y="112"/>
                    <a:pt x="86" y="112"/>
                    <a:pt x="77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61"/>
                    <a:pt x="0" y="52"/>
                    <a:pt x="10" y="4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86" y="0"/>
                    <a:pt x="101" y="0"/>
                    <a:pt x="110" y="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87" y="52"/>
                    <a:pt x="187" y="61"/>
                    <a:pt x="177" y="66"/>
                  </a:cubicBezTo>
                  <a:lnTo>
                    <a:pt x="110" y="106"/>
                  </a:lnTo>
                  <a:close/>
                </a:path>
              </a:pathLst>
            </a:custGeom>
            <a:solidFill>
              <a:srgbClr val="00A1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149F30CD-D546-404F-BE92-7B96D4932B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1185" y="3093571"/>
              <a:ext cx="298766" cy="157334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83" y="40"/>
                </a:cxn>
                <a:cxn ang="0">
                  <a:pos x="76" y="41"/>
                </a:cxn>
                <a:cxn ang="0">
                  <a:pos x="75" y="52"/>
                </a:cxn>
                <a:cxn ang="0">
                  <a:pos x="57" y="41"/>
                </a:cxn>
                <a:cxn ang="0">
                  <a:pos x="58" y="41"/>
                </a:cxn>
                <a:cxn ang="0">
                  <a:pos x="66" y="38"/>
                </a:cxn>
                <a:cxn ang="0">
                  <a:pos x="94" y="21"/>
                </a:cxn>
                <a:cxn ang="0">
                  <a:pos x="94" y="32"/>
                </a:cxn>
                <a:cxn ang="0">
                  <a:pos x="102" y="32"/>
                </a:cxn>
                <a:cxn ang="0">
                  <a:pos x="103" y="12"/>
                </a:cxn>
                <a:cxn ang="0">
                  <a:pos x="70" y="12"/>
                </a:cxn>
                <a:cxn ang="0">
                  <a:pos x="70" y="17"/>
                </a:cxn>
                <a:cxn ang="0">
                  <a:pos x="88" y="17"/>
                </a:cxn>
                <a:cxn ang="0">
                  <a:pos x="71" y="27"/>
                </a:cxn>
                <a:cxn ang="0">
                  <a:pos x="71" y="26"/>
                </a:cxn>
                <a:cxn ang="0">
                  <a:pos x="66" y="22"/>
                </a:cxn>
                <a:cxn ang="0">
                  <a:pos x="39" y="6"/>
                </a:cxn>
                <a:cxn ang="0">
                  <a:pos x="57" y="5"/>
                </a:cxn>
                <a:cxn ang="0">
                  <a:pos x="57" y="0"/>
                </a:cxn>
                <a:cxn ang="0">
                  <a:pos x="24" y="1"/>
                </a:cxn>
                <a:cxn ang="0">
                  <a:pos x="24" y="21"/>
                </a:cxn>
                <a:cxn ang="0">
                  <a:pos x="31" y="21"/>
                </a:cxn>
                <a:cxn ang="0">
                  <a:pos x="32" y="9"/>
                </a:cxn>
                <a:cxn ang="0">
                  <a:pos x="48" y="19"/>
                </a:cxn>
                <a:cxn ang="0">
                  <a:pos x="47" y="19"/>
                </a:cxn>
                <a:cxn ang="0">
                  <a:pos x="39" y="22"/>
                </a:cxn>
                <a:cxn ang="0">
                  <a:pos x="36" y="24"/>
                </a:cxn>
                <a:cxn ang="0">
                  <a:pos x="8" y="40"/>
                </a:cxn>
                <a:cxn ang="0">
                  <a:pos x="9" y="30"/>
                </a:cxn>
                <a:cxn ang="0">
                  <a:pos x="1" y="30"/>
                </a:cxn>
                <a:cxn ang="0">
                  <a:pos x="0" y="50"/>
                </a:cxn>
                <a:cxn ang="0">
                  <a:pos x="33" y="49"/>
                </a:cxn>
                <a:cxn ang="0">
                  <a:pos x="33" y="44"/>
                </a:cxn>
                <a:cxn ang="0">
                  <a:pos x="14" y="44"/>
                </a:cxn>
                <a:cxn ang="0">
                  <a:pos x="33" y="33"/>
                </a:cxn>
                <a:cxn ang="0">
                  <a:pos x="34" y="34"/>
                </a:cxn>
                <a:cxn ang="0">
                  <a:pos x="38" y="39"/>
                </a:cxn>
                <a:cxn ang="0">
                  <a:pos x="42" y="40"/>
                </a:cxn>
                <a:cxn ang="0">
                  <a:pos x="68" y="55"/>
                </a:cxn>
                <a:cxn ang="0">
                  <a:pos x="50" y="56"/>
                </a:cxn>
                <a:cxn ang="0">
                  <a:pos x="50" y="61"/>
                </a:cxn>
                <a:cxn ang="0">
                  <a:pos x="83" y="60"/>
                </a:cxn>
                <a:cxn ang="0">
                  <a:pos x="52" y="36"/>
                </a:cxn>
                <a:cxn ang="0">
                  <a:pos x="45" y="34"/>
                </a:cxn>
                <a:cxn ang="0">
                  <a:pos x="46" y="26"/>
                </a:cxn>
                <a:cxn ang="0">
                  <a:pos x="52" y="24"/>
                </a:cxn>
                <a:cxn ang="0">
                  <a:pos x="59" y="26"/>
                </a:cxn>
                <a:cxn ang="0">
                  <a:pos x="59" y="34"/>
                </a:cxn>
                <a:cxn ang="0">
                  <a:pos x="52" y="36"/>
                </a:cxn>
              </a:cxnLst>
              <a:rect l="0" t="0" r="r" b="b"/>
              <a:pathLst>
                <a:path w="103" h="61">
                  <a:moveTo>
                    <a:pt x="83" y="60"/>
                  </a:moveTo>
                  <a:cubicBezTo>
                    <a:pt x="83" y="59"/>
                    <a:pt x="83" y="41"/>
                    <a:pt x="83" y="40"/>
                  </a:cubicBezTo>
                  <a:cubicBezTo>
                    <a:pt x="82" y="40"/>
                    <a:pt x="77" y="41"/>
                    <a:pt x="76" y="41"/>
                  </a:cubicBezTo>
                  <a:cubicBezTo>
                    <a:pt x="75" y="42"/>
                    <a:pt x="75" y="52"/>
                    <a:pt x="75" y="5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61" y="40"/>
                    <a:pt x="64" y="39"/>
                    <a:pt x="66" y="38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31"/>
                    <a:pt x="94" y="32"/>
                  </a:cubicBezTo>
                  <a:cubicBezTo>
                    <a:pt x="96" y="32"/>
                    <a:pt x="100" y="32"/>
                    <a:pt x="102" y="32"/>
                  </a:cubicBezTo>
                  <a:cubicBezTo>
                    <a:pt x="102" y="31"/>
                    <a:pt x="103" y="13"/>
                    <a:pt x="103" y="12"/>
                  </a:cubicBezTo>
                  <a:cubicBezTo>
                    <a:pt x="101" y="12"/>
                    <a:pt x="72" y="12"/>
                    <a:pt x="70" y="12"/>
                  </a:cubicBezTo>
                  <a:cubicBezTo>
                    <a:pt x="70" y="13"/>
                    <a:pt x="70" y="17"/>
                    <a:pt x="70" y="17"/>
                  </a:cubicBezTo>
                  <a:cubicBezTo>
                    <a:pt x="72" y="17"/>
                    <a:pt x="88" y="17"/>
                    <a:pt x="88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5"/>
                    <a:pt x="68" y="23"/>
                    <a:pt x="66" y="2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55" y="5"/>
                    <a:pt x="57" y="5"/>
                  </a:cubicBezTo>
                  <a:cubicBezTo>
                    <a:pt x="57" y="5"/>
                    <a:pt x="57" y="1"/>
                    <a:pt x="57" y="0"/>
                  </a:cubicBezTo>
                  <a:cubicBezTo>
                    <a:pt x="55" y="0"/>
                    <a:pt x="26" y="1"/>
                    <a:pt x="24" y="1"/>
                  </a:cubicBezTo>
                  <a:cubicBezTo>
                    <a:pt x="24" y="2"/>
                    <a:pt x="23" y="20"/>
                    <a:pt x="24" y="21"/>
                  </a:cubicBezTo>
                  <a:cubicBezTo>
                    <a:pt x="25" y="21"/>
                    <a:pt x="30" y="21"/>
                    <a:pt x="31" y="21"/>
                  </a:cubicBezTo>
                  <a:cubicBezTo>
                    <a:pt x="31" y="19"/>
                    <a:pt x="32" y="9"/>
                    <a:pt x="32" y="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20"/>
                    <a:pt x="41" y="21"/>
                    <a:pt x="39" y="22"/>
                  </a:cubicBezTo>
                  <a:cubicBezTo>
                    <a:pt x="39" y="22"/>
                    <a:pt x="37" y="24"/>
                    <a:pt x="36" y="2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9" y="31"/>
                    <a:pt x="9" y="30"/>
                  </a:cubicBezTo>
                  <a:cubicBezTo>
                    <a:pt x="7" y="30"/>
                    <a:pt x="2" y="30"/>
                    <a:pt x="1" y="30"/>
                  </a:cubicBezTo>
                  <a:cubicBezTo>
                    <a:pt x="1" y="31"/>
                    <a:pt x="0" y="49"/>
                    <a:pt x="0" y="50"/>
                  </a:cubicBezTo>
                  <a:cubicBezTo>
                    <a:pt x="2" y="49"/>
                    <a:pt x="33" y="49"/>
                    <a:pt x="33" y="49"/>
                  </a:cubicBezTo>
                  <a:cubicBezTo>
                    <a:pt x="33" y="48"/>
                    <a:pt x="33" y="45"/>
                    <a:pt x="33" y="44"/>
                  </a:cubicBezTo>
                  <a:cubicBezTo>
                    <a:pt x="32" y="44"/>
                    <a:pt x="14" y="44"/>
                    <a:pt x="14" y="44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6"/>
                    <a:pt x="36" y="37"/>
                    <a:pt x="38" y="39"/>
                  </a:cubicBezTo>
                  <a:cubicBezTo>
                    <a:pt x="38" y="39"/>
                    <a:pt x="42" y="40"/>
                    <a:pt x="42" y="40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5"/>
                    <a:pt x="52" y="56"/>
                    <a:pt x="50" y="56"/>
                  </a:cubicBezTo>
                  <a:cubicBezTo>
                    <a:pt x="50" y="57"/>
                    <a:pt x="50" y="60"/>
                    <a:pt x="50" y="61"/>
                  </a:cubicBezTo>
                  <a:cubicBezTo>
                    <a:pt x="52" y="61"/>
                    <a:pt x="81" y="60"/>
                    <a:pt x="83" y="60"/>
                  </a:cubicBezTo>
                  <a:close/>
                  <a:moveTo>
                    <a:pt x="52" y="36"/>
                  </a:moveTo>
                  <a:cubicBezTo>
                    <a:pt x="50" y="36"/>
                    <a:pt x="47" y="35"/>
                    <a:pt x="45" y="34"/>
                  </a:cubicBezTo>
                  <a:cubicBezTo>
                    <a:pt x="42" y="32"/>
                    <a:pt x="42" y="29"/>
                    <a:pt x="46" y="26"/>
                  </a:cubicBezTo>
                  <a:cubicBezTo>
                    <a:pt x="47" y="25"/>
                    <a:pt x="50" y="25"/>
                    <a:pt x="52" y="24"/>
                  </a:cubicBezTo>
                  <a:cubicBezTo>
                    <a:pt x="55" y="24"/>
                    <a:pt x="58" y="25"/>
                    <a:pt x="59" y="26"/>
                  </a:cubicBezTo>
                  <a:cubicBezTo>
                    <a:pt x="63" y="28"/>
                    <a:pt x="63" y="32"/>
                    <a:pt x="59" y="34"/>
                  </a:cubicBezTo>
                  <a:cubicBezTo>
                    <a:pt x="57" y="35"/>
                    <a:pt x="55" y="36"/>
                    <a:pt x="52" y="3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aphicFrame>
          <p:nvGraphicFramePr>
            <p:cNvPr id="13" name="Object 4">
              <a:extLst>
                <a:ext uri="{FF2B5EF4-FFF2-40B4-BE49-F238E27FC236}">
                  <a16:creationId xmlns:a16="http://schemas.microsoft.com/office/drawing/2014/main" id="{BBE940EA-A08A-4B17-9E97-54AD4E4523A3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571601" y="3214690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98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13" name="Object 4">
                          <a:extLst>
                            <a:ext uri="{FF2B5EF4-FFF2-40B4-BE49-F238E27FC236}">
                              <a16:creationId xmlns:a16="http://schemas.microsoft.com/office/drawing/2014/main" id="{BBE940EA-A08A-4B17-9E97-54AD4E4523A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01" y="3214690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5">
              <a:extLst>
                <a:ext uri="{FF2B5EF4-FFF2-40B4-BE49-F238E27FC236}">
                  <a16:creationId xmlns:a16="http://schemas.microsoft.com/office/drawing/2014/main" id="{06C7DF9F-0012-4821-A0EB-0F89564D8653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857356" y="3214685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599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14" name="Object 5">
                          <a:extLst>
                            <a:ext uri="{FF2B5EF4-FFF2-40B4-BE49-F238E27FC236}">
                              <a16:creationId xmlns:a16="http://schemas.microsoft.com/office/drawing/2014/main" id="{06C7DF9F-0012-4821-A0EB-0F89564D865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356" y="3214685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5" name="Picture 1306" descr="图片24">
            <a:extLst>
              <a:ext uri="{FF2B5EF4-FFF2-40B4-BE49-F238E27FC236}">
                <a16:creationId xmlns:a16="http://schemas.microsoft.com/office/drawing/2014/main" id="{4E7828B5-ADB2-43CC-B200-3FACA72CC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263" y="1230159"/>
            <a:ext cx="507697" cy="4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06" descr="图片24">
            <a:extLst>
              <a:ext uri="{FF2B5EF4-FFF2-40B4-BE49-F238E27FC236}">
                <a16:creationId xmlns:a16="http://schemas.microsoft.com/office/drawing/2014/main" id="{9B68BA44-D228-4045-831A-D901554F5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359" y="1230159"/>
            <a:ext cx="507697" cy="4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58">
            <a:extLst>
              <a:ext uri="{FF2B5EF4-FFF2-40B4-BE49-F238E27FC236}">
                <a16:creationId xmlns:a16="http://schemas.microsoft.com/office/drawing/2014/main" id="{4EBCA643-7C5A-4FBA-94FB-02A4300705C5}"/>
              </a:ext>
            </a:extLst>
          </p:cNvPr>
          <p:cNvGrpSpPr/>
          <p:nvPr/>
        </p:nvGrpSpPr>
        <p:grpSpPr>
          <a:xfrm>
            <a:off x="7985131" y="1244009"/>
            <a:ext cx="568951" cy="431181"/>
            <a:chOff x="1529465" y="3031295"/>
            <a:chExt cx="542204" cy="397707"/>
          </a:xfrm>
        </p:grpSpPr>
        <p:sp>
          <p:nvSpPr>
            <p:cNvPr id="18" name="AutoShape 26">
              <a:extLst>
                <a:ext uri="{FF2B5EF4-FFF2-40B4-BE49-F238E27FC236}">
                  <a16:creationId xmlns:a16="http://schemas.microsoft.com/office/drawing/2014/main" id="{A41DD5D2-38A2-45B8-832D-9B88516686C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8073" y="3036758"/>
              <a:ext cx="522532" cy="38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CE6BF749-4D8B-45AF-8137-8BBDEF430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073" y="3175518"/>
              <a:ext cx="524991" cy="253484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81" y="42"/>
                </a:cxn>
                <a:cxn ang="0">
                  <a:pos x="174" y="52"/>
                </a:cxn>
                <a:cxn ang="0">
                  <a:pos x="107" y="93"/>
                </a:cxn>
                <a:cxn ang="0">
                  <a:pos x="74" y="93"/>
                </a:cxn>
                <a:cxn ang="0">
                  <a:pos x="7" y="52"/>
                </a:cxn>
                <a:cxn ang="0">
                  <a:pos x="0" y="42"/>
                </a:cxn>
                <a:cxn ang="0">
                  <a:pos x="0" y="0"/>
                </a:cxn>
                <a:cxn ang="0">
                  <a:pos x="181" y="0"/>
                </a:cxn>
              </a:cxnLst>
              <a:rect l="0" t="0" r="r" b="b"/>
              <a:pathLst>
                <a:path w="181" h="98">
                  <a:moveTo>
                    <a:pt x="181" y="0"/>
                  </a:moveTo>
                  <a:cubicBezTo>
                    <a:pt x="181" y="42"/>
                    <a:pt x="181" y="42"/>
                    <a:pt x="181" y="42"/>
                  </a:cubicBezTo>
                  <a:cubicBezTo>
                    <a:pt x="181" y="46"/>
                    <a:pt x="179" y="50"/>
                    <a:pt x="174" y="5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98" y="98"/>
                    <a:pt x="83" y="98"/>
                    <a:pt x="74" y="9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2" y="50"/>
                    <a:pt x="0" y="46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006C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7D32FC84-1214-42F7-B912-8B0CC38CC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65" y="3031295"/>
              <a:ext cx="542204" cy="289539"/>
            </a:xfrm>
            <a:custGeom>
              <a:avLst/>
              <a:gdLst/>
              <a:ahLst/>
              <a:cxnLst>
                <a:cxn ang="0">
                  <a:pos x="110" y="106"/>
                </a:cxn>
                <a:cxn ang="0">
                  <a:pos x="77" y="106"/>
                </a:cxn>
                <a:cxn ang="0">
                  <a:pos x="10" y="66"/>
                </a:cxn>
                <a:cxn ang="0">
                  <a:pos x="10" y="46"/>
                </a:cxn>
                <a:cxn ang="0">
                  <a:pos x="77" y="6"/>
                </a:cxn>
                <a:cxn ang="0">
                  <a:pos x="110" y="6"/>
                </a:cxn>
                <a:cxn ang="0">
                  <a:pos x="177" y="46"/>
                </a:cxn>
                <a:cxn ang="0">
                  <a:pos x="177" y="66"/>
                </a:cxn>
                <a:cxn ang="0">
                  <a:pos x="110" y="106"/>
                </a:cxn>
              </a:cxnLst>
              <a:rect l="0" t="0" r="r" b="b"/>
              <a:pathLst>
                <a:path w="187" h="112">
                  <a:moveTo>
                    <a:pt x="110" y="106"/>
                  </a:moveTo>
                  <a:cubicBezTo>
                    <a:pt x="101" y="112"/>
                    <a:pt x="86" y="112"/>
                    <a:pt x="77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61"/>
                    <a:pt x="0" y="52"/>
                    <a:pt x="10" y="4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86" y="0"/>
                    <a:pt x="101" y="0"/>
                    <a:pt x="110" y="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87" y="52"/>
                    <a:pt x="187" y="61"/>
                    <a:pt x="177" y="66"/>
                  </a:cubicBezTo>
                  <a:lnTo>
                    <a:pt x="110" y="106"/>
                  </a:lnTo>
                  <a:close/>
                </a:path>
              </a:pathLst>
            </a:custGeom>
            <a:solidFill>
              <a:srgbClr val="00A1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E13943D2-029F-45D0-89C5-BDC18DD78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1185" y="3093571"/>
              <a:ext cx="298766" cy="157334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83" y="40"/>
                </a:cxn>
                <a:cxn ang="0">
                  <a:pos x="76" y="41"/>
                </a:cxn>
                <a:cxn ang="0">
                  <a:pos x="75" y="52"/>
                </a:cxn>
                <a:cxn ang="0">
                  <a:pos x="57" y="41"/>
                </a:cxn>
                <a:cxn ang="0">
                  <a:pos x="58" y="41"/>
                </a:cxn>
                <a:cxn ang="0">
                  <a:pos x="66" y="38"/>
                </a:cxn>
                <a:cxn ang="0">
                  <a:pos x="94" y="21"/>
                </a:cxn>
                <a:cxn ang="0">
                  <a:pos x="94" y="32"/>
                </a:cxn>
                <a:cxn ang="0">
                  <a:pos x="102" y="32"/>
                </a:cxn>
                <a:cxn ang="0">
                  <a:pos x="103" y="12"/>
                </a:cxn>
                <a:cxn ang="0">
                  <a:pos x="70" y="12"/>
                </a:cxn>
                <a:cxn ang="0">
                  <a:pos x="70" y="17"/>
                </a:cxn>
                <a:cxn ang="0">
                  <a:pos x="88" y="17"/>
                </a:cxn>
                <a:cxn ang="0">
                  <a:pos x="71" y="27"/>
                </a:cxn>
                <a:cxn ang="0">
                  <a:pos x="71" y="26"/>
                </a:cxn>
                <a:cxn ang="0">
                  <a:pos x="66" y="22"/>
                </a:cxn>
                <a:cxn ang="0">
                  <a:pos x="39" y="6"/>
                </a:cxn>
                <a:cxn ang="0">
                  <a:pos x="57" y="5"/>
                </a:cxn>
                <a:cxn ang="0">
                  <a:pos x="57" y="0"/>
                </a:cxn>
                <a:cxn ang="0">
                  <a:pos x="24" y="1"/>
                </a:cxn>
                <a:cxn ang="0">
                  <a:pos x="24" y="21"/>
                </a:cxn>
                <a:cxn ang="0">
                  <a:pos x="31" y="21"/>
                </a:cxn>
                <a:cxn ang="0">
                  <a:pos x="32" y="9"/>
                </a:cxn>
                <a:cxn ang="0">
                  <a:pos x="48" y="19"/>
                </a:cxn>
                <a:cxn ang="0">
                  <a:pos x="47" y="19"/>
                </a:cxn>
                <a:cxn ang="0">
                  <a:pos x="39" y="22"/>
                </a:cxn>
                <a:cxn ang="0">
                  <a:pos x="36" y="24"/>
                </a:cxn>
                <a:cxn ang="0">
                  <a:pos x="8" y="40"/>
                </a:cxn>
                <a:cxn ang="0">
                  <a:pos x="9" y="30"/>
                </a:cxn>
                <a:cxn ang="0">
                  <a:pos x="1" y="30"/>
                </a:cxn>
                <a:cxn ang="0">
                  <a:pos x="0" y="50"/>
                </a:cxn>
                <a:cxn ang="0">
                  <a:pos x="33" y="49"/>
                </a:cxn>
                <a:cxn ang="0">
                  <a:pos x="33" y="44"/>
                </a:cxn>
                <a:cxn ang="0">
                  <a:pos x="14" y="44"/>
                </a:cxn>
                <a:cxn ang="0">
                  <a:pos x="33" y="33"/>
                </a:cxn>
                <a:cxn ang="0">
                  <a:pos x="34" y="34"/>
                </a:cxn>
                <a:cxn ang="0">
                  <a:pos x="38" y="39"/>
                </a:cxn>
                <a:cxn ang="0">
                  <a:pos x="42" y="40"/>
                </a:cxn>
                <a:cxn ang="0">
                  <a:pos x="68" y="55"/>
                </a:cxn>
                <a:cxn ang="0">
                  <a:pos x="50" y="56"/>
                </a:cxn>
                <a:cxn ang="0">
                  <a:pos x="50" y="61"/>
                </a:cxn>
                <a:cxn ang="0">
                  <a:pos x="83" y="60"/>
                </a:cxn>
                <a:cxn ang="0">
                  <a:pos x="52" y="36"/>
                </a:cxn>
                <a:cxn ang="0">
                  <a:pos x="45" y="34"/>
                </a:cxn>
                <a:cxn ang="0">
                  <a:pos x="46" y="26"/>
                </a:cxn>
                <a:cxn ang="0">
                  <a:pos x="52" y="24"/>
                </a:cxn>
                <a:cxn ang="0">
                  <a:pos x="59" y="26"/>
                </a:cxn>
                <a:cxn ang="0">
                  <a:pos x="59" y="34"/>
                </a:cxn>
                <a:cxn ang="0">
                  <a:pos x="52" y="36"/>
                </a:cxn>
              </a:cxnLst>
              <a:rect l="0" t="0" r="r" b="b"/>
              <a:pathLst>
                <a:path w="103" h="61">
                  <a:moveTo>
                    <a:pt x="83" y="60"/>
                  </a:moveTo>
                  <a:cubicBezTo>
                    <a:pt x="83" y="59"/>
                    <a:pt x="83" y="41"/>
                    <a:pt x="83" y="40"/>
                  </a:cubicBezTo>
                  <a:cubicBezTo>
                    <a:pt x="82" y="40"/>
                    <a:pt x="77" y="41"/>
                    <a:pt x="76" y="41"/>
                  </a:cubicBezTo>
                  <a:cubicBezTo>
                    <a:pt x="75" y="42"/>
                    <a:pt x="75" y="52"/>
                    <a:pt x="75" y="5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61" y="40"/>
                    <a:pt x="64" y="39"/>
                    <a:pt x="66" y="38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31"/>
                    <a:pt x="94" y="32"/>
                  </a:cubicBezTo>
                  <a:cubicBezTo>
                    <a:pt x="96" y="32"/>
                    <a:pt x="100" y="32"/>
                    <a:pt x="102" y="32"/>
                  </a:cubicBezTo>
                  <a:cubicBezTo>
                    <a:pt x="102" y="31"/>
                    <a:pt x="103" y="13"/>
                    <a:pt x="103" y="12"/>
                  </a:cubicBezTo>
                  <a:cubicBezTo>
                    <a:pt x="101" y="12"/>
                    <a:pt x="72" y="12"/>
                    <a:pt x="70" y="12"/>
                  </a:cubicBezTo>
                  <a:cubicBezTo>
                    <a:pt x="70" y="13"/>
                    <a:pt x="70" y="17"/>
                    <a:pt x="70" y="17"/>
                  </a:cubicBezTo>
                  <a:cubicBezTo>
                    <a:pt x="72" y="17"/>
                    <a:pt x="88" y="17"/>
                    <a:pt x="88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5"/>
                    <a:pt x="68" y="23"/>
                    <a:pt x="66" y="2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55" y="5"/>
                    <a:pt x="57" y="5"/>
                  </a:cubicBezTo>
                  <a:cubicBezTo>
                    <a:pt x="57" y="5"/>
                    <a:pt x="57" y="1"/>
                    <a:pt x="57" y="0"/>
                  </a:cubicBezTo>
                  <a:cubicBezTo>
                    <a:pt x="55" y="0"/>
                    <a:pt x="26" y="1"/>
                    <a:pt x="24" y="1"/>
                  </a:cubicBezTo>
                  <a:cubicBezTo>
                    <a:pt x="24" y="2"/>
                    <a:pt x="23" y="20"/>
                    <a:pt x="24" y="21"/>
                  </a:cubicBezTo>
                  <a:cubicBezTo>
                    <a:pt x="25" y="21"/>
                    <a:pt x="30" y="21"/>
                    <a:pt x="31" y="21"/>
                  </a:cubicBezTo>
                  <a:cubicBezTo>
                    <a:pt x="31" y="19"/>
                    <a:pt x="32" y="9"/>
                    <a:pt x="32" y="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20"/>
                    <a:pt x="41" y="21"/>
                    <a:pt x="39" y="22"/>
                  </a:cubicBezTo>
                  <a:cubicBezTo>
                    <a:pt x="39" y="22"/>
                    <a:pt x="37" y="24"/>
                    <a:pt x="36" y="2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9" y="31"/>
                    <a:pt x="9" y="30"/>
                  </a:cubicBezTo>
                  <a:cubicBezTo>
                    <a:pt x="7" y="30"/>
                    <a:pt x="2" y="30"/>
                    <a:pt x="1" y="30"/>
                  </a:cubicBezTo>
                  <a:cubicBezTo>
                    <a:pt x="1" y="31"/>
                    <a:pt x="0" y="49"/>
                    <a:pt x="0" y="50"/>
                  </a:cubicBezTo>
                  <a:cubicBezTo>
                    <a:pt x="2" y="49"/>
                    <a:pt x="33" y="49"/>
                    <a:pt x="33" y="49"/>
                  </a:cubicBezTo>
                  <a:cubicBezTo>
                    <a:pt x="33" y="48"/>
                    <a:pt x="33" y="45"/>
                    <a:pt x="33" y="44"/>
                  </a:cubicBezTo>
                  <a:cubicBezTo>
                    <a:pt x="32" y="44"/>
                    <a:pt x="14" y="44"/>
                    <a:pt x="14" y="44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6"/>
                    <a:pt x="36" y="37"/>
                    <a:pt x="38" y="39"/>
                  </a:cubicBezTo>
                  <a:cubicBezTo>
                    <a:pt x="38" y="39"/>
                    <a:pt x="42" y="40"/>
                    <a:pt x="42" y="40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5"/>
                    <a:pt x="52" y="56"/>
                    <a:pt x="50" y="56"/>
                  </a:cubicBezTo>
                  <a:cubicBezTo>
                    <a:pt x="50" y="57"/>
                    <a:pt x="50" y="60"/>
                    <a:pt x="50" y="61"/>
                  </a:cubicBezTo>
                  <a:cubicBezTo>
                    <a:pt x="52" y="61"/>
                    <a:pt x="81" y="60"/>
                    <a:pt x="83" y="60"/>
                  </a:cubicBezTo>
                  <a:close/>
                  <a:moveTo>
                    <a:pt x="52" y="36"/>
                  </a:moveTo>
                  <a:cubicBezTo>
                    <a:pt x="50" y="36"/>
                    <a:pt x="47" y="35"/>
                    <a:pt x="45" y="34"/>
                  </a:cubicBezTo>
                  <a:cubicBezTo>
                    <a:pt x="42" y="32"/>
                    <a:pt x="42" y="29"/>
                    <a:pt x="46" y="26"/>
                  </a:cubicBezTo>
                  <a:cubicBezTo>
                    <a:pt x="47" y="25"/>
                    <a:pt x="50" y="25"/>
                    <a:pt x="52" y="24"/>
                  </a:cubicBezTo>
                  <a:cubicBezTo>
                    <a:pt x="55" y="24"/>
                    <a:pt x="58" y="25"/>
                    <a:pt x="59" y="26"/>
                  </a:cubicBezTo>
                  <a:cubicBezTo>
                    <a:pt x="63" y="28"/>
                    <a:pt x="63" y="32"/>
                    <a:pt x="59" y="34"/>
                  </a:cubicBezTo>
                  <a:cubicBezTo>
                    <a:pt x="57" y="35"/>
                    <a:pt x="55" y="36"/>
                    <a:pt x="52" y="3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aphicFrame>
          <p:nvGraphicFramePr>
            <p:cNvPr id="22" name="Object 4">
              <a:extLst>
                <a:ext uri="{FF2B5EF4-FFF2-40B4-BE49-F238E27FC236}">
                  <a16:creationId xmlns:a16="http://schemas.microsoft.com/office/drawing/2014/main" id="{BDE28BA3-2430-4B4D-B801-40458FC00667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571601" y="3214690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00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22" name="Object 4">
                          <a:extLst>
                            <a:ext uri="{FF2B5EF4-FFF2-40B4-BE49-F238E27FC236}">
                              <a16:creationId xmlns:a16="http://schemas.microsoft.com/office/drawing/2014/main" id="{BDE28BA3-2430-4B4D-B801-40458FC0066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01" y="3214690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5">
              <a:extLst>
                <a:ext uri="{FF2B5EF4-FFF2-40B4-BE49-F238E27FC236}">
                  <a16:creationId xmlns:a16="http://schemas.microsoft.com/office/drawing/2014/main" id="{CDF3D151-574A-4842-B364-A9CA9912D84A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857356" y="3214685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601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23" name="Object 5">
                          <a:extLst>
                            <a:ext uri="{FF2B5EF4-FFF2-40B4-BE49-F238E27FC236}">
                              <a16:creationId xmlns:a16="http://schemas.microsoft.com/office/drawing/2014/main" id="{CDF3D151-574A-4842-B364-A9CA9912D84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356" y="3214685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4" name="Picture 2772" descr="图片114">
            <a:extLst>
              <a:ext uri="{FF2B5EF4-FFF2-40B4-BE49-F238E27FC236}">
                <a16:creationId xmlns:a16="http://schemas.microsoft.com/office/drawing/2014/main" id="{9F4031C9-84BE-4F36-BEC6-F85541BBB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54" y="1320297"/>
            <a:ext cx="746288" cy="2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40">
            <a:extLst>
              <a:ext uri="{FF2B5EF4-FFF2-40B4-BE49-F238E27FC236}">
                <a16:creationId xmlns:a16="http://schemas.microsoft.com/office/drawing/2014/main" id="{55D14EB5-471A-4C7C-AF00-E6FC29750741}"/>
              </a:ext>
            </a:extLst>
          </p:cNvPr>
          <p:cNvSpPr txBox="1"/>
          <p:nvPr/>
        </p:nvSpPr>
        <p:spPr>
          <a:xfrm>
            <a:off x="1328285" y="983181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终端</a:t>
            </a:r>
          </a:p>
        </p:txBody>
      </p:sp>
      <p:sp>
        <p:nvSpPr>
          <p:cNvPr id="29" name="TextBox 41">
            <a:extLst>
              <a:ext uri="{FF2B5EF4-FFF2-40B4-BE49-F238E27FC236}">
                <a16:creationId xmlns:a16="http://schemas.microsoft.com/office/drawing/2014/main" id="{32E70440-FB22-4891-990B-81A8B206FD8D}"/>
              </a:ext>
            </a:extLst>
          </p:cNvPr>
          <p:cNvSpPr txBox="1"/>
          <p:nvPr/>
        </p:nvSpPr>
        <p:spPr>
          <a:xfrm>
            <a:off x="2807753" y="983181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7600</a:t>
            </a:r>
            <a:endParaRPr lang="zh-CN" altLang="en-US" sz="13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A5976295-C29C-46DD-AF7F-EEDF9EBCE9D5}"/>
              </a:ext>
            </a:extLst>
          </p:cNvPr>
          <p:cNvSpPr txBox="1"/>
          <p:nvPr/>
        </p:nvSpPr>
        <p:spPr>
          <a:xfrm>
            <a:off x="4769248" y="983181"/>
            <a:ext cx="8388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城域</a:t>
            </a: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endParaRPr lang="zh-CN" altLang="en-US" sz="13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id="{4C3846CB-637E-4839-983A-ACB04D963DEE}"/>
              </a:ext>
            </a:extLst>
          </p:cNvPr>
          <p:cNvSpPr txBox="1"/>
          <p:nvPr/>
        </p:nvSpPr>
        <p:spPr>
          <a:xfrm>
            <a:off x="8030230" y="983181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总头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C2A19129-1E2A-4A6A-9B6F-ADC2B8FA86F6}"/>
              </a:ext>
            </a:extLst>
          </p:cNvPr>
          <p:cNvSpPr txBox="1"/>
          <p:nvPr/>
        </p:nvSpPr>
        <p:spPr>
          <a:xfrm>
            <a:off x="1090220" y="2329375"/>
            <a:ext cx="8931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MSAP-E6080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GPN-6080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A016453-A752-4E22-B0E7-19A4866C39D6}"/>
              </a:ext>
            </a:extLst>
          </p:cNvPr>
          <p:cNvSpPr txBox="1"/>
          <p:nvPr/>
        </p:nvSpPr>
        <p:spPr>
          <a:xfrm>
            <a:off x="2041747" y="2289862"/>
            <a:ext cx="6703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STM1S-4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STM4S-4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7B3AA66-6004-4ACA-ABE6-B5FCD9519547}"/>
              </a:ext>
            </a:extLst>
          </p:cNvPr>
          <p:cNvSpPr txBox="1"/>
          <p:nvPr/>
        </p:nvSpPr>
        <p:spPr>
          <a:xfrm>
            <a:off x="4599150" y="2287660"/>
            <a:ext cx="10999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接入层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设备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ODU0/1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交叉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BEB1191-7940-4B06-AB6A-644388545724}"/>
              </a:ext>
            </a:extLst>
          </p:cNvPr>
          <p:cNvSpPr txBox="1"/>
          <p:nvPr/>
        </p:nvSpPr>
        <p:spPr>
          <a:xfrm>
            <a:off x="7988802" y="2185988"/>
            <a:ext cx="72808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EOS-8FX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DMD-8GE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EOSC126</a:t>
            </a:r>
            <a:endParaRPr lang="zh-CN" altLang="en-US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9" name="TextBox 51">
            <a:extLst>
              <a:ext uri="{FF2B5EF4-FFF2-40B4-BE49-F238E27FC236}">
                <a16:creationId xmlns:a16="http://schemas.microsoft.com/office/drawing/2014/main" id="{9E475538-1F85-47D1-896A-6D7639D474E7}"/>
              </a:ext>
            </a:extLst>
          </p:cNvPr>
          <p:cNvSpPr txBox="1"/>
          <p:nvPr/>
        </p:nvSpPr>
        <p:spPr>
          <a:xfrm>
            <a:off x="398635" y="1558537"/>
            <a:ext cx="51199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MSTP+EOS+OTN</a:t>
            </a:r>
          </a:p>
        </p:txBody>
      </p:sp>
      <p:sp>
        <p:nvSpPr>
          <p:cNvPr id="50" name="AutoShape 18">
            <a:extLst>
              <a:ext uri="{FF2B5EF4-FFF2-40B4-BE49-F238E27FC236}">
                <a16:creationId xmlns:a16="http://schemas.microsoft.com/office/drawing/2014/main" id="{4E936C3C-7EBF-4AAA-B610-C10D830544F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67623" y="1031204"/>
            <a:ext cx="110267" cy="1853632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" name="AutoShape 18">
            <a:extLst>
              <a:ext uri="{FF2B5EF4-FFF2-40B4-BE49-F238E27FC236}">
                <a16:creationId xmlns:a16="http://schemas.microsoft.com/office/drawing/2014/main" id="{60757830-3093-4BC9-8CA7-EF64FA9440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441662" y="1444432"/>
            <a:ext cx="187598" cy="1027175"/>
          </a:xfrm>
          <a:prstGeom prst="can">
            <a:avLst>
              <a:gd name="adj" fmla="val 37673"/>
            </a:avLst>
          </a:prstGeom>
          <a:solidFill>
            <a:srgbClr val="F79908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2" name="AutoShape 18">
            <a:extLst>
              <a:ext uri="{FF2B5EF4-FFF2-40B4-BE49-F238E27FC236}">
                <a16:creationId xmlns:a16="http://schemas.microsoft.com/office/drawing/2014/main" id="{2D7B165F-970C-4E02-8ED4-E9947686D73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274787" y="-664074"/>
            <a:ext cx="264932" cy="5244189"/>
          </a:xfrm>
          <a:prstGeom prst="can">
            <a:avLst>
              <a:gd name="adj" fmla="val 37673"/>
            </a:avLst>
          </a:prstGeom>
          <a:solidFill>
            <a:srgbClr val="53DC33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3" name="AutoShape 18">
            <a:extLst>
              <a:ext uri="{FF2B5EF4-FFF2-40B4-BE49-F238E27FC236}">
                <a16:creationId xmlns:a16="http://schemas.microsoft.com/office/drawing/2014/main" id="{E7FA25CE-D51B-4DA4-93A8-524B0EDEA94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09673" y="1833694"/>
            <a:ext cx="180482" cy="248652"/>
          </a:xfrm>
          <a:prstGeom prst="can">
            <a:avLst>
              <a:gd name="adj" fmla="val 37673"/>
            </a:avLst>
          </a:prstGeom>
          <a:solidFill>
            <a:srgbClr val="F79908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4" name="AutoShape 18">
            <a:extLst>
              <a:ext uri="{FF2B5EF4-FFF2-40B4-BE49-F238E27FC236}">
                <a16:creationId xmlns:a16="http://schemas.microsoft.com/office/drawing/2014/main" id="{D1D30540-31F3-4934-8738-2DD31FF3170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48710" y="1737468"/>
            <a:ext cx="126422" cy="441103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5" name="TextBox 57">
            <a:extLst>
              <a:ext uri="{FF2B5EF4-FFF2-40B4-BE49-F238E27FC236}">
                <a16:creationId xmlns:a16="http://schemas.microsoft.com/office/drawing/2014/main" id="{9F59C489-3B22-407A-B081-26111C7E141A}"/>
              </a:ext>
            </a:extLst>
          </p:cNvPr>
          <p:cNvSpPr txBox="1"/>
          <p:nvPr/>
        </p:nvSpPr>
        <p:spPr>
          <a:xfrm>
            <a:off x="1285334" y="1831062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6" name="TextBox 58">
            <a:extLst>
              <a:ext uri="{FF2B5EF4-FFF2-40B4-BE49-F238E27FC236}">
                <a16:creationId xmlns:a16="http://schemas.microsoft.com/office/drawing/2014/main" id="{3A058302-E65B-42B8-A725-21F0C9D34295}"/>
              </a:ext>
            </a:extLst>
          </p:cNvPr>
          <p:cNvSpPr txBox="1"/>
          <p:nvPr/>
        </p:nvSpPr>
        <p:spPr>
          <a:xfrm>
            <a:off x="2070253" y="1831062"/>
            <a:ext cx="533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VC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7" name="TextBox 59">
            <a:extLst>
              <a:ext uri="{FF2B5EF4-FFF2-40B4-BE49-F238E27FC236}">
                <a16:creationId xmlns:a16="http://schemas.microsoft.com/office/drawing/2014/main" id="{2A9EA05F-614F-4CBB-A4A0-3ACCE6C3D439}"/>
              </a:ext>
            </a:extLst>
          </p:cNvPr>
          <p:cNvSpPr txBox="1"/>
          <p:nvPr/>
        </p:nvSpPr>
        <p:spPr>
          <a:xfrm>
            <a:off x="4633326" y="1831062"/>
            <a:ext cx="905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OTN/</a:t>
            </a:r>
            <a:r>
              <a:rPr lang="en-US" altLang="zh-CN" sz="1200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ODUk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8" name="TextBox 60">
            <a:extLst>
              <a:ext uri="{FF2B5EF4-FFF2-40B4-BE49-F238E27FC236}">
                <a16:creationId xmlns:a16="http://schemas.microsoft.com/office/drawing/2014/main" id="{BFA824D3-5A13-407A-BF6F-C1CFC513311F}"/>
              </a:ext>
            </a:extLst>
          </p:cNvPr>
          <p:cNvSpPr txBox="1"/>
          <p:nvPr/>
        </p:nvSpPr>
        <p:spPr>
          <a:xfrm>
            <a:off x="7917242" y="1831062"/>
            <a:ext cx="355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VC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9" name="TextBox 61">
            <a:extLst>
              <a:ext uri="{FF2B5EF4-FFF2-40B4-BE49-F238E27FC236}">
                <a16:creationId xmlns:a16="http://schemas.microsoft.com/office/drawing/2014/main" id="{9AB1F01D-AA14-4F72-A375-EFCC2E9993CE}"/>
              </a:ext>
            </a:extLst>
          </p:cNvPr>
          <p:cNvSpPr txBox="1"/>
          <p:nvPr/>
        </p:nvSpPr>
        <p:spPr>
          <a:xfrm>
            <a:off x="8130110" y="1831062"/>
            <a:ext cx="548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748F9351-4509-49B4-8A4C-02BF6682C4E8}"/>
              </a:ext>
            </a:extLst>
          </p:cNvPr>
          <p:cNvSpPr/>
          <p:nvPr/>
        </p:nvSpPr>
        <p:spPr>
          <a:xfrm>
            <a:off x="135079" y="1857112"/>
            <a:ext cx="215900" cy="2096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1" name="TextBox 151">
            <a:extLst>
              <a:ext uri="{FF2B5EF4-FFF2-40B4-BE49-F238E27FC236}">
                <a16:creationId xmlns:a16="http://schemas.microsoft.com/office/drawing/2014/main" id="{8C5C15B1-F489-4EE1-B41D-5145FC359712}"/>
              </a:ext>
            </a:extLst>
          </p:cNvPr>
          <p:cNvSpPr txBox="1"/>
          <p:nvPr/>
        </p:nvSpPr>
        <p:spPr>
          <a:xfrm>
            <a:off x="150975" y="1849084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050" b="1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4</a:t>
            </a:r>
            <a:endParaRPr lang="zh-CN" altLang="en-US" sz="1050" b="1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046EC6D3-CC5F-430B-8F35-D6B08A936D0D}"/>
              </a:ext>
            </a:extLst>
          </p:cNvPr>
          <p:cNvSpPr txBox="1"/>
          <p:nvPr/>
        </p:nvSpPr>
        <p:spPr>
          <a:xfrm>
            <a:off x="2703213" y="2190272"/>
            <a:ext cx="75052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OMU2G5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+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OTN-8AT2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9BDD2E6D-ECBC-4DE2-ABDA-A410A520816D}"/>
              </a:ext>
            </a:extLst>
          </p:cNvPr>
          <p:cNvSpPr txBox="1"/>
          <p:nvPr/>
        </p:nvSpPr>
        <p:spPr>
          <a:xfrm>
            <a:off x="7299092" y="2178323"/>
            <a:ext cx="75052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OMU2G5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+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OTN-8AT2</a:t>
            </a: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C554C858-17F1-4363-8F76-285516A5F7F3}"/>
              </a:ext>
            </a:extLst>
          </p:cNvPr>
          <p:cNvCxnSpPr/>
          <p:nvPr/>
        </p:nvCxnSpPr>
        <p:spPr>
          <a:xfrm>
            <a:off x="1146615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FB625188-07DF-4E2D-93AB-084E5CD939C6}"/>
              </a:ext>
            </a:extLst>
          </p:cNvPr>
          <p:cNvCxnSpPr/>
          <p:nvPr/>
        </p:nvCxnSpPr>
        <p:spPr>
          <a:xfrm>
            <a:off x="2021874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59395A48-6D72-418C-B6CB-D2BD9068CA68}"/>
              </a:ext>
            </a:extLst>
          </p:cNvPr>
          <p:cNvCxnSpPr/>
          <p:nvPr/>
        </p:nvCxnSpPr>
        <p:spPr>
          <a:xfrm>
            <a:off x="2790858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E80B9CC4-5855-4FCD-A550-F6AB5ADD0B7B}"/>
              </a:ext>
            </a:extLst>
          </p:cNvPr>
          <p:cNvCxnSpPr/>
          <p:nvPr/>
        </p:nvCxnSpPr>
        <p:spPr>
          <a:xfrm>
            <a:off x="3348083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7A8F2AD0-F14F-4496-8072-73D1458F8713}"/>
              </a:ext>
            </a:extLst>
          </p:cNvPr>
          <p:cNvCxnSpPr/>
          <p:nvPr/>
        </p:nvCxnSpPr>
        <p:spPr>
          <a:xfrm>
            <a:off x="4092400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F5BAFB8B-06F2-4E5C-88FE-98E7FF02E537}"/>
              </a:ext>
            </a:extLst>
          </p:cNvPr>
          <p:cNvCxnSpPr/>
          <p:nvPr/>
        </p:nvCxnSpPr>
        <p:spPr>
          <a:xfrm>
            <a:off x="6177415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168309F2-3994-432D-9CD1-C8A1698BFA5C}"/>
              </a:ext>
            </a:extLst>
          </p:cNvPr>
          <p:cNvCxnSpPr/>
          <p:nvPr/>
        </p:nvCxnSpPr>
        <p:spPr>
          <a:xfrm>
            <a:off x="8004116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9754E878-627B-4F19-B814-441465B1D485}"/>
              </a:ext>
            </a:extLst>
          </p:cNvPr>
          <p:cNvCxnSpPr/>
          <p:nvPr/>
        </p:nvCxnSpPr>
        <p:spPr>
          <a:xfrm>
            <a:off x="8632473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1" name="文本框 70">
            <a:extLst>
              <a:ext uri="{FF2B5EF4-FFF2-40B4-BE49-F238E27FC236}">
                <a16:creationId xmlns:a16="http://schemas.microsoft.com/office/drawing/2014/main" id="{9945ED56-E240-4D55-B462-2318BC09D899}"/>
              </a:ext>
            </a:extLst>
          </p:cNvPr>
          <p:cNvSpPr txBox="1"/>
          <p:nvPr/>
        </p:nvSpPr>
        <p:spPr>
          <a:xfrm>
            <a:off x="214352" y="2798407"/>
            <a:ext cx="87152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zh-CN" altLang="en-US" sz="1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方案特点：</a:t>
            </a:r>
            <a:endParaRPr lang="en-US" altLang="zh-CN" sz="12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终端设备完成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EOS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封装，单条、或多条刚性以太网业务，支持多业务传输；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STM-1/4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通过不同板卡接入，通过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TDM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背板经过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OMU2G5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进行交叉上联至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OTN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网的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VC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接口；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OMU2G5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进行一次业务调度，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OTN-8AT2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完成二次调度，总头位置通过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GPN7600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进行业务落地。专线落地通过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EOS-8FE/FX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DMD-8GE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板卡，汇聚业务通过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EOSC126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（小带宽）、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DMD-8GE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（大带宽）；大带宽业务需要重新开发终端设备完成；与方案一对比从局端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EOS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封装调整到终端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EOS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封装，安全性提高，但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OTN 2.5G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背板是瓶颈；</a:t>
            </a:r>
            <a:endParaRPr lang="en-US" altLang="zh-CN" sz="12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endParaRPr lang="en-US" altLang="zh-CN" sz="12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存在的问题：</a:t>
            </a:r>
            <a:endParaRPr lang="en-US" altLang="zh-CN" sz="12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1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背板带宽小、汇聚能力差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的问题依然存在；</a:t>
            </a:r>
            <a:endParaRPr lang="en-US" altLang="zh-CN" sz="12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2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大带宽的</a:t>
            </a:r>
            <a:r>
              <a:rPr lang="en-US" altLang="zh-CN" sz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STM-4</a:t>
            </a:r>
            <a:r>
              <a:rPr lang="zh-CN" altLang="en-US" sz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上行的终端设备需要开发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，大带宽刚性多业务接入暂时无设备可以解决；</a:t>
            </a:r>
            <a:endParaRPr lang="en-US" altLang="zh-CN" sz="12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3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OTN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上联盘背板只有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2.5G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背板，带宽较小过背板业务不能跑满上联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OTU2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接口；</a:t>
            </a:r>
            <a:endParaRPr lang="en-US" altLang="zh-CN" sz="12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4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、总头位置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EOSC126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只能完成小带宽业务汇聚，目前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DMD-8GE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虽然能完成大带宽业务汇聚，但又不支持板间汇聚；总头位置解决方案不完善，同时背板带宽也成为总头位置汇聚业务的瓶颈；</a:t>
            </a:r>
            <a:endParaRPr lang="en-US" altLang="zh-CN" sz="12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34958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FB2656-5440-44A7-BF7C-C6B7A546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不同端到端承载方式下的接入方案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DB4343F-A0ED-40E6-975F-F2481C5446F8}"/>
              </a:ext>
            </a:extLst>
          </p:cNvPr>
          <p:cNvCxnSpPr>
            <a:cxnSpLocks/>
          </p:cNvCxnSpPr>
          <p:nvPr/>
        </p:nvCxnSpPr>
        <p:spPr>
          <a:xfrm>
            <a:off x="2012742" y="1459599"/>
            <a:ext cx="600597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8" name="组合 58">
            <a:extLst>
              <a:ext uri="{FF2B5EF4-FFF2-40B4-BE49-F238E27FC236}">
                <a16:creationId xmlns:a16="http://schemas.microsoft.com/office/drawing/2014/main" id="{15BA089C-8E09-4E18-B9C1-9CE8C67A5AF1}"/>
              </a:ext>
            </a:extLst>
          </p:cNvPr>
          <p:cNvGrpSpPr/>
          <p:nvPr/>
        </p:nvGrpSpPr>
        <p:grpSpPr>
          <a:xfrm>
            <a:off x="2785158" y="1244009"/>
            <a:ext cx="568951" cy="431181"/>
            <a:chOff x="1529465" y="3031295"/>
            <a:chExt cx="542204" cy="397707"/>
          </a:xfrm>
        </p:grpSpPr>
        <p:sp>
          <p:nvSpPr>
            <p:cNvPr id="9" name="AutoShape 26">
              <a:extLst>
                <a:ext uri="{FF2B5EF4-FFF2-40B4-BE49-F238E27FC236}">
                  <a16:creationId xmlns:a16="http://schemas.microsoft.com/office/drawing/2014/main" id="{DAEB78B9-CEF8-421B-B590-04E4AEC4BEC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8073" y="3036758"/>
              <a:ext cx="522532" cy="38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1FD34A88-897E-4AA9-86F1-38BD2A1F3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073" y="3175518"/>
              <a:ext cx="524991" cy="253484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81" y="42"/>
                </a:cxn>
                <a:cxn ang="0">
                  <a:pos x="174" y="52"/>
                </a:cxn>
                <a:cxn ang="0">
                  <a:pos x="107" y="93"/>
                </a:cxn>
                <a:cxn ang="0">
                  <a:pos x="74" y="93"/>
                </a:cxn>
                <a:cxn ang="0">
                  <a:pos x="7" y="52"/>
                </a:cxn>
                <a:cxn ang="0">
                  <a:pos x="0" y="42"/>
                </a:cxn>
                <a:cxn ang="0">
                  <a:pos x="0" y="0"/>
                </a:cxn>
                <a:cxn ang="0">
                  <a:pos x="181" y="0"/>
                </a:cxn>
              </a:cxnLst>
              <a:rect l="0" t="0" r="r" b="b"/>
              <a:pathLst>
                <a:path w="181" h="98">
                  <a:moveTo>
                    <a:pt x="181" y="0"/>
                  </a:moveTo>
                  <a:cubicBezTo>
                    <a:pt x="181" y="42"/>
                    <a:pt x="181" y="42"/>
                    <a:pt x="181" y="42"/>
                  </a:cubicBezTo>
                  <a:cubicBezTo>
                    <a:pt x="181" y="46"/>
                    <a:pt x="179" y="50"/>
                    <a:pt x="174" y="5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98" y="98"/>
                    <a:pt x="83" y="98"/>
                    <a:pt x="74" y="9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2" y="50"/>
                    <a:pt x="0" y="46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006C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id="{3A406475-1146-429A-8B33-B871CC996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65" y="3031295"/>
              <a:ext cx="542204" cy="289539"/>
            </a:xfrm>
            <a:custGeom>
              <a:avLst/>
              <a:gdLst/>
              <a:ahLst/>
              <a:cxnLst>
                <a:cxn ang="0">
                  <a:pos x="110" y="106"/>
                </a:cxn>
                <a:cxn ang="0">
                  <a:pos x="77" y="106"/>
                </a:cxn>
                <a:cxn ang="0">
                  <a:pos x="10" y="66"/>
                </a:cxn>
                <a:cxn ang="0">
                  <a:pos x="10" y="46"/>
                </a:cxn>
                <a:cxn ang="0">
                  <a:pos x="77" y="6"/>
                </a:cxn>
                <a:cxn ang="0">
                  <a:pos x="110" y="6"/>
                </a:cxn>
                <a:cxn ang="0">
                  <a:pos x="177" y="46"/>
                </a:cxn>
                <a:cxn ang="0">
                  <a:pos x="177" y="66"/>
                </a:cxn>
                <a:cxn ang="0">
                  <a:pos x="110" y="106"/>
                </a:cxn>
              </a:cxnLst>
              <a:rect l="0" t="0" r="r" b="b"/>
              <a:pathLst>
                <a:path w="187" h="112">
                  <a:moveTo>
                    <a:pt x="110" y="106"/>
                  </a:moveTo>
                  <a:cubicBezTo>
                    <a:pt x="101" y="112"/>
                    <a:pt x="86" y="112"/>
                    <a:pt x="77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61"/>
                    <a:pt x="0" y="52"/>
                    <a:pt x="10" y="4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86" y="0"/>
                    <a:pt x="101" y="0"/>
                    <a:pt x="110" y="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87" y="52"/>
                    <a:pt x="187" y="61"/>
                    <a:pt x="177" y="66"/>
                  </a:cubicBezTo>
                  <a:lnTo>
                    <a:pt x="110" y="106"/>
                  </a:lnTo>
                  <a:close/>
                </a:path>
              </a:pathLst>
            </a:custGeom>
            <a:solidFill>
              <a:srgbClr val="00A1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149F30CD-D546-404F-BE92-7B96D4932B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1185" y="3093571"/>
              <a:ext cx="298766" cy="157334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83" y="40"/>
                </a:cxn>
                <a:cxn ang="0">
                  <a:pos x="76" y="41"/>
                </a:cxn>
                <a:cxn ang="0">
                  <a:pos x="75" y="52"/>
                </a:cxn>
                <a:cxn ang="0">
                  <a:pos x="57" y="41"/>
                </a:cxn>
                <a:cxn ang="0">
                  <a:pos x="58" y="41"/>
                </a:cxn>
                <a:cxn ang="0">
                  <a:pos x="66" y="38"/>
                </a:cxn>
                <a:cxn ang="0">
                  <a:pos x="94" y="21"/>
                </a:cxn>
                <a:cxn ang="0">
                  <a:pos x="94" y="32"/>
                </a:cxn>
                <a:cxn ang="0">
                  <a:pos x="102" y="32"/>
                </a:cxn>
                <a:cxn ang="0">
                  <a:pos x="103" y="12"/>
                </a:cxn>
                <a:cxn ang="0">
                  <a:pos x="70" y="12"/>
                </a:cxn>
                <a:cxn ang="0">
                  <a:pos x="70" y="17"/>
                </a:cxn>
                <a:cxn ang="0">
                  <a:pos x="88" y="17"/>
                </a:cxn>
                <a:cxn ang="0">
                  <a:pos x="71" y="27"/>
                </a:cxn>
                <a:cxn ang="0">
                  <a:pos x="71" y="26"/>
                </a:cxn>
                <a:cxn ang="0">
                  <a:pos x="66" y="22"/>
                </a:cxn>
                <a:cxn ang="0">
                  <a:pos x="39" y="6"/>
                </a:cxn>
                <a:cxn ang="0">
                  <a:pos x="57" y="5"/>
                </a:cxn>
                <a:cxn ang="0">
                  <a:pos x="57" y="0"/>
                </a:cxn>
                <a:cxn ang="0">
                  <a:pos x="24" y="1"/>
                </a:cxn>
                <a:cxn ang="0">
                  <a:pos x="24" y="21"/>
                </a:cxn>
                <a:cxn ang="0">
                  <a:pos x="31" y="21"/>
                </a:cxn>
                <a:cxn ang="0">
                  <a:pos x="32" y="9"/>
                </a:cxn>
                <a:cxn ang="0">
                  <a:pos x="48" y="19"/>
                </a:cxn>
                <a:cxn ang="0">
                  <a:pos x="47" y="19"/>
                </a:cxn>
                <a:cxn ang="0">
                  <a:pos x="39" y="22"/>
                </a:cxn>
                <a:cxn ang="0">
                  <a:pos x="36" y="24"/>
                </a:cxn>
                <a:cxn ang="0">
                  <a:pos x="8" y="40"/>
                </a:cxn>
                <a:cxn ang="0">
                  <a:pos x="9" y="30"/>
                </a:cxn>
                <a:cxn ang="0">
                  <a:pos x="1" y="30"/>
                </a:cxn>
                <a:cxn ang="0">
                  <a:pos x="0" y="50"/>
                </a:cxn>
                <a:cxn ang="0">
                  <a:pos x="33" y="49"/>
                </a:cxn>
                <a:cxn ang="0">
                  <a:pos x="33" y="44"/>
                </a:cxn>
                <a:cxn ang="0">
                  <a:pos x="14" y="44"/>
                </a:cxn>
                <a:cxn ang="0">
                  <a:pos x="33" y="33"/>
                </a:cxn>
                <a:cxn ang="0">
                  <a:pos x="34" y="34"/>
                </a:cxn>
                <a:cxn ang="0">
                  <a:pos x="38" y="39"/>
                </a:cxn>
                <a:cxn ang="0">
                  <a:pos x="42" y="40"/>
                </a:cxn>
                <a:cxn ang="0">
                  <a:pos x="68" y="55"/>
                </a:cxn>
                <a:cxn ang="0">
                  <a:pos x="50" y="56"/>
                </a:cxn>
                <a:cxn ang="0">
                  <a:pos x="50" y="61"/>
                </a:cxn>
                <a:cxn ang="0">
                  <a:pos x="83" y="60"/>
                </a:cxn>
                <a:cxn ang="0">
                  <a:pos x="52" y="36"/>
                </a:cxn>
                <a:cxn ang="0">
                  <a:pos x="45" y="34"/>
                </a:cxn>
                <a:cxn ang="0">
                  <a:pos x="46" y="26"/>
                </a:cxn>
                <a:cxn ang="0">
                  <a:pos x="52" y="24"/>
                </a:cxn>
                <a:cxn ang="0">
                  <a:pos x="59" y="26"/>
                </a:cxn>
                <a:cxn ang="0">
                  <a:pos x="59" y="34"/>
                </a:cxn>
                <a:cxn ang="0">
                  <a:pos x="52" y="36"/>
                </a:cxn>
              </a:cxnLst>
              <a:rect l="0" t="0" r="r" b="b"/>
              <a:pathLst>
                <a:path w="103" h="61">
                  <a:moveTo>
                    <a:pt x="83" y="60"/>
                  </a:moveTo>
                  <a:cubicBezTo>
                    <a:pt x="83" y="59"/>
                    <a:pt x="83" y="41"/>
                    <a:pt x="83" y="40"/>
                  </a:cubicBezTo>
                  <a:cubicBezTo>
                    <a:pt x="82" y="40"/>
                    <a:pt x="77" y="41"/>
                    <a:pt x="76" y="41"/>
                  </a:cubicBezTo>
                  <a:cubicBezTo>
                    <a:pt x="75" y="42"/>
                    <a:pt x="75" y="52"/>
                    <a:pt x="75" y="5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61" y="40"/>
                    <a:pt x="64" y="39"/>
                    <a:pt x="66" y="38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31"/>
                    <a:pt x="94" y="32"/>
                  </a:cubicBezTo>
                  <a:cubicBezTo>
                    <a:pt x="96" y="32"/>
                    <a:pt x="100" y="32"/>
                    <a:pt x="102" y="32"/>
                  </a:cubicBezTo>
                  <a:cubicBezTo>
                    <a:pt x="102" y="31"/>
                    <a:pt x="103" y="13"/>
                    <a:pt x="103" y="12"/>
                  </a:cubicBezTo>
                  <a:cubicBezTo>
                    <a:pt x="101" y="12"/>
                    <a:pt x="72" y="12"/>
                    <a:pt x="70" y="12"/>
                  </a:cubicBezTo>
                  <a:cubicBezTo>
                    <a:pt x="70" y="13"/>
                    <a:pt x="70" y="17"/>
                    <a:pt x="70" y="17"/>
                  </a:cubicBezTo>
                  <a:cubicBezTo>
                    <a:pt x="72" y="17"/>
                    <a:pt x="88" y="17"/>
                    <a:pt x="88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5"/>
                    <a:pt x="68" y="23"/>
                    <a:pt x="66" y="2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55" y="5"/>
                    <a:pt x="57" y="5"/>
                  </a:cubicBezTo>
                  <a:cubicBezTo>
                    <a:pt x="57" y="5"/>
                    <a:pt x="57" y="1"/>
                    <a:pt x="57" y="0"/>
                  </a:cubicBezTo>
                  <a:cubicBezTo>
                    <a:pt x="55" y="0"/>
                    <a:pt x="26" y="1"/>
                    <a:pt x="24" y="1"/>
                  </a:cubicBezTo>
                  <a:cubicBezTo>
                    <a:pt x="24" y="2"/>
                    <a:pt x="23" y="20"/>
                    <a:pt x="24" y="21"/>
                  </a:cubicBezTo>
                  <a:cubicBezTo>
                    <a:pt x="25" y="21"/>
                    <a:pt x="30" y="21"/>
                    <a:pt x="31" y="21"/>
                  </a:cubicBezTo>
                  <a:cubicBezTo>
                    <a:pt x="31" y="19"/>
                    <a:pt x="32" y="9"/>
                    <a:pt x="32" y="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20"/>
                    <a:pt x="41" y="21"/>
                    <a:pt x="39" y="22"/>
                  </a:cubicBezTo>
                  <a:cubicBezTo>
                    <a:pt x="39" y="22"/>
                    <a:pt x="37" y="24"/>
                    <a:pt x="36" y="2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9" y="31"/>
                    <a:pt x="9" y="30"/>
                  </a:cubicBezTo>
                  <a:cubicBezTo>
                    <a:pt x="7" y="30"/>
                    <a:pt x="2" y="30"/>
                    <a:pt x="1" y="30"/>
                  </a:cubicBezTo>
                  <a:cubicBezTo>
                    <a:pt x="1" y="31"/>
                    <a:pt x="0" y="49"/>
                    <a:pt x="0" y="50"/>
                  </a:cubicBezTo>
                  <a:cubicBezTo>
                    <a:pt x="2" y="49"/>
                    <a:pt x="33" y="49"/>
                    <a:pt x="33" y="49"/>
                  </a:cubicBezTo>
                  <a:cubicBezTo>
                    <a:pt x="33" y="48"/>
                    <a:pt x="33" y="45"/>
                    <a:pt x="33" y="44"/>
                  </a:cubicBezTo>
                  <a:cubicBezTo>
                    <a:pt x="32" y="44"/>
                    <a:pt x="14" y="44"/>
                    <a:pt x="14" y="44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6"/>
                    <a:pt x="36" y="37"/>
                    <a:pt x="38" y="39"/>
                  </a:cubicBezTo>
                  <a:cubicBezTo>
                    <a:pt x="38" y="39"/>
                    <a:pt x="42" y="40"/>
                    <a:pt x="42" y="40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5"/>
                    <a:pt x="52" y="56"/>
                    <a:pt x="50" y="56"/>
                  </a:cubicBezTo>
                  <a:cubicBezTo>
                    <a:pt x="50" y="57"/>
                    <a:pt x="50" y="60"/>
                    <a:pt x="50" y="61"/>
                  </a:cubicBezTo>
                  <a:cubicBezTo>
                    <a:pt x="52" y="61"/>
                    <a:pt x="81" y="60"/>
                    <a:pt x="83" y="60"/>
                  </a:cubicBezTo>
                  <a:close/>
                  <a:moveTo>
                    <a:pt x="52" y="36"/>
                  </a:moveTo>
                  <a:cubicBezTo>
                    <a:pt x="50" y="36"/>
                    <a:pt x="47" y="35"/>
                    <a:pt x="45" y="34"/>
                  </a:cubicBezTo>
                  <a:cubicBezTo>
                    <a:pt x="42" y="32"/>
                    <a:pt x="42" y="29"/>
                    <a:pt x="46" y="26"/>
                  </a:cubicBezTo>
                  <a:cubicBezTo>
                    <a:pt x="47" y="25"/>
                    <a:pt x="50" y="25"/>
                    <a:pt x="52" y="24"/>
                  </a:cubicBezTo>
                  <a:cubicBezTo>
                    <a:pt x="55" y="24"/>
                    <a:pt x="58" y="25"/>
                    <a:pt x="59" y="26"/>
                  </a:cubicBezTo>
                  <a:cubicBezTo>
                    <a:pt x="63" y="28"/>
                    <a:pt x="63" y="32"/>
                    <a:pt x="59" y="34"/>
                  </a:cubicBezTo>
                  <a:cubicBezTo>
                    <a:pt x="57" y="35"/>
                    <a:pt x="55" y="36"/>
                    <a:pt x="52" y="3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aphicFrame>
          <p:nvGraphicFramePr>
            <p:cNvPr id="13" name="Object 4">
              <a:extLst>
                <a:ext uri="{FF2B5EF4-FFF2-40B4-BE49-F238E27FC236}">
                  <a16:creationId xmlns:a16="http://schemas.microsoft.com/office/drawing/2014/main" id="{BBE940EA-A08A-4B17-9E97-54AD4E4523A3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571601" y="3214690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2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13" name="Object 4">
                          <a:extLst>
                            <a:ext uri="{FF2B5EF4-FFF2-40B4-BE49-F238E27FC236}">
                              <a16:creationId xmlns:a16="http://schemas.microsoft.com/office/drawing/2014/main" id="{BBE940EA-A08A-4B17-9E97-54AD4E4523A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01" y="3214690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5">
              <a:extLst>
                <a:ext uri="{FF2B5EF4-FFF2-40B4-BE49-F238E27FC236}">
                  <a16:creationId xmlns:a16="http://schemas.microsoft.com/office/drawing/2014/main" id="{06C7DF9F-0012-4821-A0EB-0F89564D8653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857356" y="3214685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3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14" name="Object 5">
                          <a:extLst>
                            <a:ext uri="{FF2B5EF4-FFF2-40B4-BE49-F238E27FC236}">
                              <a16:creationId xmlns:a16="http://schemas.microsoft.com/office/drawing/2014/main" id="{06C7DF9F-0012-4821-A0EB-0F89564D865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356" y="3214685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5" name="Picture 1306" descr="图片24">
            <a:extLst>
              <a:ext uri="{FF2B5EF4-FFF2-40B4-BE49-F238E27FC236}">
                <a16:creationId xmlns:a16="http://schemas.microsoft.com/office/drawing/2014/main" id="{4E7828B5-ADB2-43CC-B200-3FACA72CC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263" y="1230159"/>
            <a:ext cx="507697" cy="4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06" descr="图片24">
            <a:extLst>
              <a:ext uri="{FF2B5EF4-FFF2-40B4-BE49-F238E27FC236}">
                <a16:creationId xmlns:a16="http://schemas.microsoft.com/office/drawing/2014/main" id="{9B68BA44-D228-4045-831A-D901554F5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359" y="1230159"/>
            <a:ext cx="507697" cy="4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58">
            <a:extLst>
              <a:ext uri="{FF2B5EF4-FFF2-40B4-BE49-F238E27FC236}">
                <a16:creationId xmlns:a16="http://schemas.microsoft.com/office/drawing/2014/main" id="{4EBCA643-7C5A-4FBA-94FB-02A4300705C5}"/>
              </a:ext>
            </a:extLst>
          </p:cNvPr>
          <p:cNvGrpSpPr/>
          <p:nvPr/>
        </p:nvGrpSpPr>
        <p:grpSpPr>
          <a:xfrm>
            <a:off x="7985131" y="1244009"/>
            <a:ext cx="568951" cy="431181"/>
            <a:chOff x="1529465" y="3031295"/>
            <a:chExt cx="542204" cy="397707"/>
          </a:xfrm>
        </p:grpSpPr>
        <p:sp>
          <p:nvSpPr>
            <p:cNvPr id="18" name="AutoShape 26">
              <a:extLst>
                <a:ext uri="{FF2B5EF4-FFF2-40B4-BE49-F238E27FC236}">
                  <a16:creationId xmlns:a16="http://schemas.microsoft.com/office/drawing/2014/main" id="{A41DD5D2-38A2-45B8-832D-9B88516686C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8073" y="3036758"/>
              <a:ext cx="522532" cy="38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CE6BF749-4D8B-45AF-8137-8BBDEF430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073" y="3175518"/>
              <a:ext cx="524991" cy="253484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81" y="42"/>
                </a:cxn>
                <a:cxn ang="0">
                  <a:pos x="174" y="52"/>
                </a:cxn>
                <a:cxn ang="0">
                  <a:pos x="107" y="93"/>
                </a:cxn>
                <a:cxn ang="0">
                  <a:pos x="74" y="93"/>
                </a:cxn>
                <a:cxn ang="0">
                  <a:pos x="7" y="52"/>
                </a:cxn>
                <a:cxn ang="0">
                  <a:pos x="0" y="42"/>
                </a:cxn>
                <a:cxn ang="0">
                  <a:pos x="0" y="0"/>
                </a:cxn>
                <a:cxn ang="0">
                  <a:pos x="181" y="0"/>
                </a:cxn>
              </a:cxnLst>
              <a:rect l="0" t="0" r="r" b="b"/>
              <a:pathLst>
                <a:path w="181" h="98">
                  <a:moveTo>
                    <a:pt x="181" y="0"/>
                  </a:moveTo>
                  <a:cubicBezTo>
                    <a:pt x="181" y="42"/>
                    <a:pt x="181" y="42"/>
                    <a:pt x="181" y="42"/>
                  </a:cubicBezTo>
                  <a:cubicBezTo>
                    <a:pt x="181" y="46"/>
                    <a:pt x="179" y="50"/>
                    <a:pt x="174" y="5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98" y="98"/>
                    <a:pt x="83" y="98"/>
                    <a:pt x="74" y="9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2" y="50"/>
                    <a:pt x="0" y="46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006C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7D32FC84-1214-42F7-B912-8B0CC38CC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65" y="3031295"/>
              <a:ext cx="542204" cy="289539"/>
            </a:xfrm>
            <a:custGeom>
              <a:avLst/>
              <a:gdLst/>
              <a:ahLst/>
              <a:cxnLst>
                <a:cxn ang="0">
                  <a:pos x="110" y="106"/>
                </a:cxn>
                <a:cxn ang="0">
                  <a:pos x="77" y="106"/>
                </a:cxn>
                <a:cxn ang="0">
                  <a:pos x="10" y="66"/>
                </a:cxn>
                <a:cxn ang="0">
                  <a:pos x="10" y="46"/>
                </a:cxn>
                <a:cxn ang="0">
                  <a:pos x="77" y="6"/>
                </a:cxn>
                <a:cxn ang="0">
                  <a:pos x="110" y="6"/>
                </a:cxn>
                <a:cxn ang="0">
                  <a:pos x="177" y="46"/>
                </a:cxn>
                <a:cxn ang="0">
                  <a:pos x="177" y="66"/>
                </a:cxn>
                <a:cxn ang="0">
                  <a:pos x="110" y="106"/>
                </a:cxn>
              </a:cxnLst>
              <a:rect l="0" t="0" r="r" b="b"/>
              <a:pathLst>
                <a:path w="187" h="112">
                  <a:moveTo>
                    <a:pt x="110" y="106"/>
                  </a:moveTo>
                  <a:cubicBezTo>
                    <a:pt x="101" y="112"/>
                    <a:pt x="86" y="112"/>
                    <a:pt x="77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61"/>
                    <a:pt x="0" y="52"/>
                    <a:pt x="10" y="4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86" y="0"/>
                    <a:pt x="101" y="0"/>
                    <a:pt x="110" y="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87" y="52"/>
                    <a:pt x="187" y="61"/>
                    <a:pt x="177" y="66"/>
                  </a:cubicBezTo>
                  <a:lnTo>
                    <a:pt x="110" y="106"/>
                  </a:lnTo>
                  <a:close/>
                </a:path>
              </a:pathLst>
            </a:custGeom>
            <a:solidFill>
              <a:srgbClr val="00A1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E13943D2-029F-45D0-89C5-BDC18DD78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1185" y="3093571"/>
              <a:ext cx="298766" cy="157334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83" y="40"/>
                </a:cxn>
                <a:cxn ang="0">
                  <a:pos x="76" y="41"/>
                </a:cxn>
                <a:cxn ang="0">
                  <a:pos x="75" y="52"/>
                </a:cxn>
                <a:cxn ang="0">
                  <a:pos x="57" y="41"/>
                </a:cxn>
                <a:cxn ang="0">
                  <a:pos x="58" y="41"/>
                </a:cxn>
                <a:cxn ang="0">
                  <a:pos x="66" y="38"/>
                </a:cxn>
                <a:cxn ang="0">
                  <a:pos x="94" y="21"/>
                </a:cxn>
                <a:cxn ang="0">
                  <a:pos x="94" y="32"/>
                </a:cxn>
                <a:cxn ang="0">
                  <a:pos x="102" y="32"/>
                </a:cxn>
                <a:cxn ang="0">
                  <a:pos x="103" y="12"/>
                </a:cxn>
                <a:cxn ang="0">
                  <a:pos x="70" y="12"/>
                </a:cxn>
                <a:cxn ang="0">
                  <a:pos x="70" y="17"/>
                </a:cxn>
                <a:cxn ang="0">
                  <a:pos x="88" y="17"/>
                </a:cxn>
                <a:cxn ang="0">
                  <a:pos x="71" y="27"/>
                </a:cxn>
                <a:cxn ang="0">
                  <a:pos x="71" y="26"/>
                </a:cxn>
                <a:cxn ang="0">
                  <a:pos x="66" y="22"/>
                </a:cxn>
                <a:cxn ang="0">
                  <a:pos x="39" y="6"/>
                </a:cxn>
                <a:cxn ang="0">
                  <a:pos x="57" y="5"/>
                </a:cxn>
                <a:cxn ang="0">
                  <a:pos x="57" y="0"/>
                </a:cxn>
                <a:cxn ang="0">
                  <a:pos x="24" y="1"/>
                </a:cxn>
                <a:cxn ang="0">
                  <a:pos x="24" y="21"/>
                </a:cxn>
                <a:cxn ang="0">
                  <a:pos x="31" y="21"/>
                </a:cxn>
                <a:cxn ang="0">
                  <a:pos x="32" y="9"/>
                </a:cxn>
                <a:cxn ang="0">
                  <a:pos x="48" y="19"/>
                </a:cxn>
                <a:cxn ang="0">
                  <a:pos x="47" y="19"/>
                </a:cxn>
                <a:cxn ang="0">
                  <a:pos x="39" y="22"/>
                </a:cxn>
                <a:cxn ang="0">
                  <a:pos x="36" y="24"/>
                </a:cxn>
                <a:cxn ang="0">
                  <a:pos x="8" y="40"/>
                </a:cxn>
                <a:cxn ang="0">
                  <a:pos x="9" y="30"/>
                </a:cxn>
                <a:cxn ang="0">
                  <a:pos x="1" y="30"/>
                </a:cxn>
                <a:cxn ang="0">
                  <a:pos x="0" y="50"/>
                </a:cxn>
                <a:cxn ang="0">
                  <a:pos x="33" y="49"/>
                </a:cxn>
                <a:cxn ang="0">
                  <a:pos x="33" y="44"/>
                </a:cxn>
                <a:cxn ang="0">
                  <a:pos x="14" y="44"/>
                </a:cxn>
                <a:cxn ang="0">
                  <a:pos x="33" y="33"/>
                </a:cxn>
                <a:cxn ang="0">
                  <a:pos x="34" y="34"/>
                </a:cxn>
                <a:cxn ang="0">
                  <a:pos x="38" y="39"/>
                </a:cxn>
                <a:cxn ang="0">
                  <a:pos x="42" y="40"/>
                </a:cxn>
                <a:cxn ang="0">
                  <a:pos x="68" y="55"/>
                </a:cxn>
                <a:cxn ang="0">
                  <a:pos x="50" y="56"/>
                </a:cxn>
                <a:cxn ang="0">
                  <a:pos x="50" y="61"/>
                </a:cxn>
                <a:cxn ang="0">
                  <a:pos x="83" y="60"/>
                </a:cxn>
                <a:cxn ang="0">
                  <a:pos x="52" y="36"/>
                </a:cxn>
                <a:cxn ang="0">
                  <a:pos x="45" y="34"/>
                </a:cxn>
                <a:cxn ang="0">
                  <a:pos x="46" y="26"/>
                </a:cxn>
                <a:cxn ang="0">
                  <a:pos x="52" y="24"/>
                </a:cxn>
                <a:cxn ang="0">
                  <a:pos x="59" y="26"/>
                </a:cxn>
                <a:cxn ang="0">
                  <a:pos x="59" y="34"/>
                </a:cxn>
                <a:cxn ang="0">
                  <a:pos x="52" y="36"/>
                </a:cxn>
              </a:cxnLst>
              <a:rect l="0" t="0" r="r" b="b"/>
              <a:pathLst>
                <a:path w="103" h="61">
                  <a:moveTo>
                    <a:pt x="83" y="60"/>
                  </a:moveTo>
                  <a:cubicBezTo>
                    <a:pt x="83" y="59"/>
                    <a:pt x="83" y="41"/>
                    <a:pt x="83" y="40"/>
                  </a:cubicBezTo>
                  <a:cubicBezTo>
                    <a:pt x="82" y="40"/>
                    <a:pt x="77" y="41"/>
                    <a:pt x="76" y="41"/>
                  </a:cubicBezTo>
                  <a:cubicBezTo>
                    <a:pt x="75" y="42"/>
                    <a:pt x="75" y="52"/>
                    <a:pt x="75" y="5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61" y="40"/>
                    <a:pt x="64" y="39"/>
                    <a:pt x="66" y="38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31"/>
                    <a:pt x="94" y="32"/>
                  </a:cubicBezTo>
                  <a:cubicBezTo>
                    <a:pt x="96" y="32"/>
                    <a:pt x="100" y="32"/>
                    <a:pt x="102" y="32"/>
                  </a:cubicBezTo>
                  <a:cubicBezTo>
                    <a:pt x="102" y="31"/>
                    <a:pt x="103" y="13"/>
                    <a:pt x="103" y="12"/>
                  </a:cubicBezTo>
                  <a:cubicBezTo>
                    <a:pt x="101" y="12"/>
                    <a:pt x="72" y="12"/>
                    <a:pt x="70" y="12"/>
                  </a:cubicBezTo>
                  <a:cubicBezTo>
                    <a:pt x="70" y="13"/>
                    <a:pt x="70" y="17"/>
                    <a:pt x="70" y="17"/>
                  </a:cubicBezTo>
                  <a:cubicBezTo>
                    <a:pt x="72" y="17"/>
                    <a:pt x="88" y="17"/>
                    <a:pt x="88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5"/>
                    <a:pt x="68" y="23"/>
                    <a:pt x="66" y="2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55" y="5"/>
                    <a:pt x="57" y="5"/>
                  </a:cubicBezTo>
                  <a:cubicBezTo>
                    <a:pt x="57" y="5"/>
                    <a:pt x="57" y="1"/>
                    <a:pt x="57" y="0"/>
                  </a:cubicBezTo>
                  <a:cubicBezTo>
                    <a:pt x="55" y="0"/>
                    <a:pt x="26" y="1"/>
                    <a:pt x="24" y="1"/>
                  </a:cubicBezTo>
                  <a:cubicBezTo>
                    <a:pt x="24" y="2"/>
                    <a:pt x="23" y="20"/>
                    <a:pt x="24" y="21"/>
                  </a:cubicBezTo>
                  <a:cubicBezTo>
                    <a:pt x="25" y="21"/>
                    <a:pt x="30" y="21"/>
                    <a:pt x="31" y="21"/>
                  </a:cubicBezTo>
                  <a:cubicBezTo>
                    <a:pt x="31" y="19"/>
                    <a:pt x="32" y="9"/>
                    <a:pt x="32" y="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20"/>
                    <a:pt x="41" y="21"/>
                    <a:pt x="39" y="22"/>
                  </a:cubicBezTo>
                  <a:cubicBezTo>
                    <a:pt x="39" y="22"/>
                    <a:pt x="37" y="24"/>
                    <a:pt x="36" y="2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9" y="31"/>
                    <a:pt x="9" y="30"/>
                  </a:cubicBezTo>
                  <a:cubicBezTo>
                    <a:pt x="7" y="30"/>
                    <a:pt x="2" y="30"/>
                    <a:pt x="1" y="30"/>
                  </a:cubicBezTo>
                  <a:cubicBezTo>
                    <a:pt x="1" y="31"/>
                    <a:pt x="0" y="49"/>
                    <a:pt x="0" y="50"/>
                  </a:cubicBezTo>
                  <a:cubicBezTo>
                    <a:pt x="2" y="49"/>
                    <a:pt x="33" y="49"/>
                    <a:pt x="33" y="49"/>
                  </a:cubicBezTo>
                  <a:cubicBezTo>
                    <a:pt x="33" y="48"/>
                    <a:pt x="33" y="45"/>
                    <a:pt x="33" y="44"/>
                  </a:cubicBezTo>
                  <a:cubicBezTo>
                    <a:pt x="32" y="44"/>
                    <a:pt x="14" y="44"/>
                    <a:pt x="14" y="44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6"/>
                    <a:pt x="36" y="37"/>
                    <a:pt x="38" y="39"/>
                  </a:cubicBezTo>
                  <a:cubicBezTo>
                    <a:pt x="38" y="39"/>
                    <a:pt x="42" y="40"/>
                    <a:pt x="42" y="40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5"/>
                    <a:pt x="52" y="56"/>
                    <a:pt x="50" y="56"/>
                  </a:cubicBezTo>
                  <a:cubicBezTo>
                    <a:pt x="50" y="57"/>
                    <a:pt x="50" y="60"/>
                    <a:pt x="50" y="61"/>
                  </a:cubicBezTo>
                  <a:cubicBezTo>
                    <a:pt x="52" y="61"/>
                    <a:pt x="81" y="60"/>
                    <a:pt x="83" y="60"/>
                  </a:cubicBezTo>
                  <a:close/>
                  <a:moveTo>
                    <a:pt x="52" y="36"/>
                  </a:moveTo>
                  <a:cubicBezTo>
                    <a:pt x="50" y="36"/>
                    <a:pt x="47" y="35"/>
                    <a:pt x="45" y="34"/>
                  </a:cubicBezTo>
                  <a:cubicBezTo>
                    <a:pt x="42" y="32"/>
                    <a:pt x="42" y="29"/>
                    <a:pt x="46" y="26"/>
                  </a:cubicBezTo>
                  <a:cubicBezTo>
                    <a:pt x="47" y="25"/>
                    <a:pt x="50" y="25"/>
                    <a:pt x="52" y="24"/>
                  </a:cubicBezTo>
                  <a:cubicBezTo>
                    <a:pt x="55" y="24"/>
                    <a:pt x="58" y="25"/>
                    <a:pt x="59" y="26"/>
                  </a:cubicBezTo>
                  <a:cubicBezTo>
                    <a:pt x="63" y="28"/>
                    <a:pt x="63" y="32"/>
                    <a:pt x="59" y="34"/>
                  </a:cubicBezTo>
                  <a:cubicBezTo>
                    <a:pt x="57" y="35"/>
                    <a:pt x="55" y="36"/>
                    <a:pt x="52" y="3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aphicFrame>
          <p:nvGraphicFramePr>
            <p:cNvPr id="22" name="Object 4">
              <a:extLst>
                <a:ext uri="{FF2B5EF4-FFF2-40B4-BE49-F238E27FC236}">
                  <a16:creationId xmlns:a16="http://schemas.microsoft.com/office/drawing/2014/main" id="{BDE28BA3-2430-4B4D-B801-40458FC00667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571601" y="3214690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4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22" name="Object 4">
                          <a:extLst>
                            <a:ext uri="{FF2B5EF4-FFF2-40B4-BE49-F238E27FC236}">
                              <a16:creationId xmlns:a16="http://schemas.microsoft.com/office/drawing/2014/main" id="{BDE28BA3-2430-4B4D-B801-40458FC0066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01" y="3214690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5">
              <a:extLst>
                <a:ext uri="{FF2B5EF4-FFF2-40B4-BE49-F238E27FC236}">
                  <a16:creationId xmlns:a16="http://schemas.microsoft.com/office/drawing/2014/main" id="{CDF3D151-574A-4842-B364-A9CA9912D84A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857356" y="3214685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625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23" name="Object 5">
                          <a:extLst>
                            <a:ext uri="{FF2B5EF4-FFF2-40B4-BE49-F238E27FC236}">
                              <a16:creationId xmlns:a16="http://schemas.microsoft.com/office/drawing/2014/main" id="{CDF3D151-574A-4842-B364-A9CA9912D84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356" y="3214685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4" name="Picture 2772" descr="图片114">
            <a:extLst>
              <a:ext uri="{FF2B5EF4-FFF2-40B4-BE49-F238E27FC236}">
                <a16:creationId xmlns:a16="http://schemas.microsoft.com/office/drawing/2014/main" id="{9F4031C9-84BE-4F36-BEC6-F85541BBB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54" y="1320297"/>
            <a:ext cx="746288" cy="2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40">
            <a:extLst>
              <a:ext uri="{FF2B5EF4-FFF2-40B4-BE49-F238E27FC236}">
                <a16:creationId xmlns:a16="http://schemas.microsoft.com/office/drawing/2014/main" id="{55D14EB5-471A-4C7C-AF00-E6FC29750741}"/>
              </a:ext>
            </a:extLst>
          </p:cNvPr>
          <p:cNvSpPr txBox="1"/>
          <p:nvPr/>
        </p:nvSpPr>
        <p:spPr>
          <a:xfrm>
            <a:off x="1328285" y="983181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终端</a:t>
            </a:r>
          </a:p>
        </p:txBody>
      </p:sp>
      <p:sp>
        <p:nvSpPr>
          <p:cNvPr id="29" name="TextBox 41">
            <a:extLst>
              <a:ext uri="{FF2B5EF4-FFF2-40B4-BE49-F238E27FC236}">
                <a16:creationId xmlns:a16="http://schemas.microsoft.com/office/drawing/2014/main" id="{32E70440-FB22-4891-990B-81A8B206FD8D}"/>
              </a:ext>
            </a:extLst>
          </p:cNvPr>
          <p:cNvSpPr txBox="1"/>
          <p:nvPr/>
        </p:nvSpPr>
        <p:spPr>
          <a:xfrm>
            <a:off x="2807753" y="983181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7600</a:t>
            </a:r>
            <a:endParaRPr lang="zh-CN" altLang="en-US" sz="13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A5976295-C29C-46DD-AF7F-EEDF9EBCE9D5}"/>
              </a:ext>
            </a:extLst>
          </p:cNvPr>
          <p:cNvSpPr txBox="1"/>
          <p:nvPr/>
        </p:nvSpPr>
        <p:spPr>
          <a:xfrm>
            <a:off x="4769248" y="983181"/>
            <a:ext cx="8388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城域</a:t>
            </a: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endParaRPr lang="zh-CN" altLang="en-US" sz="13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id="{4C3846CB-637E-4839-983A-ACB04D963DEE}"/>
              </a:ext>
            </a:extLst>
          </p:cNvPr>
          <p:cNvSpPr txBox="1"/>
          <p:nvPr/>
        </p:nvSpPr>
        <p:spPr>
          <a:xfrm>
            <a:off x="8030230" y="983181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总头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C2A19129-1E2A-4A6A-9B6F-ADC2B8FA86F6}"/>
              </a:ext>
            </a:extLst>
          </p:cNvPr>
          <p:cNvSpPr txBox="1"/>
          <p:nvPr/>
        </p:nvSpPr>
        <p:spPr>
          <a:xfrm>
            <a:off x="1090220" y="2329375"/>
            <a:ext cx="89319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MSAP-E6080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GPN-6080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A016453-A752-4E22-B0E7-19A4866C39D6}"/>
              </a:ext>
            </a:extLst>
          </p:cNvPr>
          <p:cNvSpPr txBox="1"/>
          <p:nvPr/>
        </p:nvSpPr>
        <p:spPr>
          <a:xfrm>
            <a:off x="2041747" y="2289862"/>
            <a:ext cx="6703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STM1S-4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STM4S-4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7B3AA66-6004-4ACA-ABE6-B5FCD9519547}"/>
              </a:ext>
            </a:extLst>
          </p:cNvPr>
          <p:cNvSpPr txBox="1"/>
          <p:nvPr/>
        </p:nvSpPr>
        <p:spPr>
          <a:xfrm>
            <a:off x="4599150" y="2287660"/>
            <a:ext cx="10999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接入层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设备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ODU0/1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交叉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CBEB1191-7940-4B06-AB6A-644388545724}"/>
              </a:ext>
            </a:extLst>
          </p:cNvPr>
          <p:cNvSpPr txBox="1"/>
          <p:nvPr/>
        </p:nvSpPr>
        <p:spPr>
          <a:xfrm>
            <a:off x="7988802" y="2185988"/>
            <a:ext cx="728084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EOS-8FX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DMD-8GE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EOSC126</a:t>
            </a:r>
            <a:endParaRPr lang="zh-CN" altLang="en-US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9" name="TextBox 51">
            <a:extLst>
              <a:ext uri="{FF2B5EF4-FFF2-40B4-BE49-F238E27FC236}">
                <a16:creationId xmlns:a16="http://schemas.microsoft.com/office/drawing/2014/main" id="{9E475538-1F85-47D1-896A-6D7639D474E7}"/>
              </a:ext>
            </a:extLst>
          </p:cNvPr>
          <p:cNvSpPr txBox="1"/>
          <p:nvPr/>
        </p:nvSpPr>
        <p:spPr>
          <a:xfrm>
            <a:off x="398635" y="1558537"/>
            <a:ext cx="51199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MSTP+EOS+OTN</a:t>
            </a:r>
          </a:p>
        </p:txBody>
      </p:sp>
      <p:sp>
        <p:nvSpPr>
          <p:cNvPr id="50" name="AutoShape 18">
            <a:extLst>
              <a:ext uri="{FF2B5EF4-FFF2-40B4-BE49-F238E27FC236}">
                <a16:creationId xmlns:a16="http://schemas.microsoft.com/office/drawing/2014/main" id="{4E936C3C-7EBF-4AAA-B610-C10D830544F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67623" y="1031204"/>
            <a:ext cx="110267" cy="1853632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" name="AutoShape 18">
            <a:extLst>
              <a:ext uri="{FF2B5EF4-FFF2-40B4-BE49-F238E27FC236}">
                <a16:creationId xmlns:a16="http://schemas.microsoft.com/office/drawing/2014/main" id="{60757830-3093-4BC9-8CA7-EF64FA94400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441662" y="1444432"/>
            <a:ext cx="187598" cy="1027175"/>
          </a:xfrm>
          <a:prstGeom prst="can">
            <a:avLst>
              <a:gd name="adj" fmla="val 37673"/>
            </a:avLst>
          </a:prstGeom>
          <a:solidFill>
            <a:srgbClr val="F79908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2" name="AutoShape 18">
            <a:extLst>
              <a:ext uri="{FF2B5EF4-FFF2-40B4-BE49-F238E27FC236}">
                <a16:creationId xmlns:a16="http://schemas.microsoft.com/office/drawing/2014/main" id="{2D7B165F-970C-4E02-8ED4-E9947686D73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274787" y="-664074"/>
            <a:ext cx="264932" cy="5244189"/>
          </a:xfrm>
          <a:prstGeom prst="can">
            <a:avLst>
              <a:gd name="adj" fmla="val 37673"/>
            </a:avLst>
          </a:prstGeom>
          <a:solidFill>
            <a:srgbClr val="53DC33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3" name="AutoShape 18">
            <a:extLst>
              <a:ext uri="{FF2B5EF4-FFF2-40B4-BE49-F238E27FC236}">
                <a16:creationId xmlns:a16="http://schemas.microsoft.com/office/drawing/2014/main" id="{E7FA25CE-D51B-4DA4-93A8-524B0EDEA94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09673" y="1833694"/>
            <a:ext cx="180482" cy="248652"/>
          </a:xfrm>
          <a:prstGeom prst="can">
            <a:avLst>
              <a:gd name="adj" fmla="val 37673"/>
            </a:avLst>
          </a:prstGeom>
          <a:solidFill>
            <a:srgbClr val="F79908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4" name="AutoShape 18">
            <a:extLst>
              <a:ext uri="{FF2B5EF4-FFF2-40B4-BE49-F238E27FC236}">
                <a16:creationId xmlns:a16="http://schemas.microsoft.com/office/drawing/2014/main" id="{D1D30540-31F3-4934-8738-2DD31FF3170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48710" y="1737468"/>
            <a:ext cx="126422" cy="441103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5" name="TextBox 57">
            <a:extLst>
              <a:ext uri="{FF2B5EF4-FFF2-40B4-BE49-F238E27FC236}">
                <a16:creationId xmlns:a16="http://schemas.microsoft.com/office/drawing/2014/main" id="{9F59C489-3B22-407A-B081-26111C7E141A}"/>
              </a:ext>
            </a:extLst>
          </p:cNvPr>
          <p:cNvSpPr txBox="1"/>
          <p:nvPr/>
        </p:nvSpPr>
        <p:spPr>
          <a:xfrm>
            <a:off x="1285334" y="1831062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6" name="TextBox 58">
            <a:extLst>
              <a:ext uri="{FF2B5EF4-FFF2-40B4-BE49-F238E27FC236}">
                <a16:creationId xmlns:a16="http://schemas.microsoft.com/office/drawing/2014/main" id="{3A058302-E65B-42B8-A725-21F0C9D34295}"/>
              </a:ext>
            </a:extLst>
          </p:cNvPr>
          <p:cNvSpPr txBox="1"/>
          <p:nvPr/>
        </p:nvSpPr>
        <p:spPr>
          <a:xfrm>
            <a:off x="2070253" y="1831062"/>
            <a:ext cx="533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VC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7" name="TextBox 59">
            <a:extLst>
              <a:ext uri="{FF2B5EF4-FFF2-40B4-BE49-F238E27FC236}">
                <a16:creationId xmlns:a16="http://schemas.microsoft.com/office/drawing/2014/main" id="{2A9EA05F-614F-4CBB-A4A0-3ACCE6C3D439}"/>
              </a:ext>
            </a:extLst>
          </p:cNvPr>
          <p:cNvSpPr txBox="1"/>
          <p:nvPr/>
        </p:nvSpPr>
        <p:spPr>
          <a:xfrm>
            <a:off x="4633326" y="1831062"/>
            <a:ext cx="905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OTN/</a:t>
            </a:r>
            <a:r>
              <a:rPr lang="en-US" altLang="zh-CN" sz="1200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ODUk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8" name="TextBox 60">
            <a:extLst>
              <a:ext uri="{FF2B5EF4-FFF2-40B4-BE49-F238E27FC236}">
                <a16:creationId xmlns:a16="http://schemas.microsoft.com/office/drawing/2014/main" id="{BFA824D3-5A13-407A-BF6F-C1CFC513311F}"/>
              </a:ext>
            </a:extLst>
          </p:cNvPr>
          <p:cNvSpPr txBox="1"/>
          <p:nvPr/>
        </p:nvSpPr>
        <p:spPr>
          <a:xfrm>
            <a:off x="7917242" y="1831062"/>
            <a:ext cx="355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VC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9" name="TextBox 61">
            <a:extLst>
              <a:ext uri="{FF2B5EF4-FFF2-40B4-BE49-F238E27FC236}">
                <a16:creationId xmlns:a16="http://schemas.microsoft.com/office/drawing/2014/main" id="{9AB1F01D-AA14-4F72-A375-EFCC2E9993CE}"/>
              </a:ext>
            </a:extLst>
          </p:cNvPr>
          <p:cNvSpPr txBox="1"/>
          <p:nvPr/>
        </p:nvSpPr>
        <p:spPr>
          <a:xfrm>
            <a:off x="8130110" y="1831062"/>
            <a:ext cx="548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0" name="椭圆 59">
            <a:extLst>
              <a:ext uri="{FF2B5EF4-FFF2-40B4-BE49-F238E27FC236}">
                <a16:creationId xmlns:a16="http://schemas.microsoft.com/office/drawing/2014/main" id="{748F9351-4509-49B4-8A4C-02BF6682C4E8}"/>
              </a:ext>
            </a:extLst>
          </p:cNvPr>
          <p:cNvSpPr/>
          <p:nvPr/>
        </p:nvSpPr>
        <p:spPr>
          <a:xfrm>
            <a:off x="135079" y="1857112"/>
            <a:ext cx="215900" cy="2096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1" name="TextBox 151">
            <a:extLst>
              <a:ext uri="{FF2B5EF4-FFF2-40B4-BE49-F238E27FC236}">
                <a16:creationId xmlns:a16="http://schemas.microsoft.com/office/drawing/2014/main" id="{8C5C15B1-F489-4EE1-B41D-5145FC359712}"/>
              </a:ext>
            </a:extLst>
          </p:cNvPr>
          <p:cNvSpPr txBox="1"/>
          <p:nvPr/>
        </p:nvSpPr>
        <p:spPr>
          <a:xfrm>
            <a:off x="150975" y="1849084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050" b="1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4</a:t>
            </a:r>
            <a:endParaRPr lang="zh-CN" altLang="en-US" sz="1050" b="1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046EC6D3-CC5F-430B-8F35-D6B08A936D0D}"/>
              </a:ext>
            </a:extLst>
          </p:cNvPr>
          <p:cNvSpPr txBox="1"/>
          <p:nvPr/>
        </p:nvSpPr>
        <p:spPr>
          <a:xfrm>
            <a:off x="2703213" y="2190272"/>
            <a:ext cx="75052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OMU2G5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+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OTN-8AT2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9BDD2E6D-ECBC-4DE2-ABDA-A410A520816D}"/>
              </a:ext>
            </a:extLst>
          </p:cNvPr>
          <p:cNvSpPr txBox="1"/>
          <p:nvPr/>
        </p:nvSpPr>
        <p:spPr>
          <a:xfrm>
            <a:off x="7299092" y="2178323"/>
            <a:ext cx="75052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OMU2G5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+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OTN-8AT2</a:t>
            </a:r>
          </a:p>
        </p:txBody>
      </p: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C554C858-17F1-4363-8F76-285516A5F7F3}"/>
              </a:ext>
            </a:extLst>
          </p:cNvPr>
          <p:cNvCxnSpPr/>
          <p:nvPr/>
        </p:nvCxnSpPr>
        <p:spPr>
          <a:xfrm>
            <a:off x="1146615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直接连接符 63">
            <a:extLst>
              <a:ext uri="{FF2B5EF4-FFF2-40B4-BE49-F238E27FC236}">
                <a16:creationId xmlns:a16="http://schemas.microsoft.com/office/drawing/2014/main" id="{FB625188-07DF-4E2D-93AB-084E5CD939C6}"/>
              </a:ext>
            </a:extLst>
          </p:cNvPr>
          <p:cNvCxnSpPr/>
          <p:nvPr/>
        </p:nvCxnSpPr>
        <p:spPr>
          <a:xfrm>
            <a:off x="2021874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直接连接符 64">
            <a:extLst>
              <a:ext uri="{FF2B5EF4-FFF2-40B4-BE49-F238E27FC236}">
                <a16:creationId xmlns:a16="http://schemas.microsoft.com/office/drawing/2014/main" id="{59395A48-6D72-418C-B6CB-D2BD9068CA68}"/>
              </a:ext>
            </a:extLst>
          </p:cNvPr>
          <p:cNvCxnSpPr/>
          <p:nvPr/>
        </p:nvCxnSpPr>
        <p:spPr>
          <a:xfrm>
            <a:off x="2790858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id="{E80B9CC4-5855-4FCD-A550-F6AB5ADD0B7B}"/>
              </a:ext>
            </a:extLst>
          </p:cNvPr>
          <p:cNvCxnSpPr/>
          <p:nvPr/>
        </p:nvCxnSpPr>
        <p:spPr>
          <a:xfrm>
            <a:off x="3348083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id="{7A8F2AD0-F14F-4496-8072-73D1458F8713}"/>
              </a:ext>
            </a:extLst>
          </p:cNvPr>
          <p:cNvCxnSpPr/>
          <p:nvPr/>
        </p:nvCxnSpPr>
        <p:spPr>
          <a:xfrm>
            <a:off x="4092400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id="{F5BAFB8B-06F2-4E5C-88FE-98E7FF02E537}"/>
              </a:ext>
            </a:extLst>
          </p:cNvPr>
          <p:cNvCxnSpPr/>
          <p:nvPr/>
        </p:nvCxnSpPr>
        <p:spPr>
          <a:xfrm>
            <a:off x="6177415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id="{168309F2-3994-432D-9CD1-C8A1698BFA5C}"/>
              </a:ext>
            </a:extLst>
          </p:cNvPr>
          <p:cNvCxnSpPr/>
          <p:nvPr/>
        </p:nvCxnSpPr>
        <p:spPr>
          <a:xfrm>
            <a:off x="8004116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9754E878-627B-4F19-B814-441465B1D485}"/>
              </a:ext>
            </a:extLst>
          </p:cNvPr>
          <p:cNvCxnSpPr/>
          <p:nvPr/>
        </p:nvCxnSpPr>
        <p:spPr>
          <a:xfrm>
            <a:off x="8632473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文本框 71">
            <a:extLst>
              <a:ext uri="{FF2B5EF4-FFF2-40B4-BE49-F238E27FC236}">
                <a16:creationId xmlns:a16="http://schemas.microsoft.com/office/drawing/2014/main" id="{1636244E-D2AD-404C-A353-10210E24D259}"/>
              </a:ext>
            </a:extLst>
          </p:cNvPr>
          <p:cNvSpPr txBox="1"/>
          <p:nvPr/>
        </p:nvSpPr>
        <p:spPr>
          <a:xfrm>
            <a:off x="125548" y="2764765"/>
            <a:ext cx="4345295" cy="23544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带宽分配：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以下业务通过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VC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上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，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以下的业务站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80% 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按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80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光方向计算，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64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端口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，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16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端口 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；上联最大带宽 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6.4G+4.6G=11G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；单纯平均带宽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1.1G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，但处于槽位应用灵活性考虑背板最小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2.5G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背板和上联问题：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前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8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槽版本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622M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，后四槽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2.5G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；单槽背板带宽较小；上联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1-2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个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OTU2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可以提供多组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STM-16,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但受背板限制只能上联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个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STM-16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的业务；从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SDH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上联方案结果看一组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OTU2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跑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 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满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4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个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STM-16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最为合理；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板卡问题：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STM1S-4</a:t>
            </a: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：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接入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4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路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STM-1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业务，背板无收敛，全部业务槽位可用，此板卡可配合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STM4S-4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完成小带宽业务接入；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STM4S-4</a:t>
            </a: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：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只能用于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13-16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业务槽，作为今后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622M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业务接入板卡显然槽位较少，需要修改背板提高此板卡的应用槽位；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OTN-8AT2</a:t>
            </a: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：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上联板卡背板带宽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2.5G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，小颗粒需要配合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OMU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才能使用；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F4534F9F-D4FF-493A-86A7-D7FF5627CC3B}"/>
              </a:ext>
            </a:extLst>
          </p:cNvPr>
          <p:cNvSpPr txBox="1"/>
          <p:nvPr/>
        </p:nvSpPr>
        <p:spPr>
          <a:xfrm>
            <a:off x="4646301" y="2770594"/>
            <a:ext cx="4345295" cy="23544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带宽分配：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总头位置的业务需要的是业务汇聚能力，需要完成市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-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县的大带宽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业务汇聚，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个县需要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的整框汇聚能力；同时需要完成市区内的业务接入的小带宽汇聚以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30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条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计算需要，整框需要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个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汇聚和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30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个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汇聚；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背板和上联问题：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汇聚点业务需要背板带宽足够大，上联的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OTU2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业务必须全部能够落地，总头位置需要的是少量单板完成更多的业务接入，对背板要求较高；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2.5G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机器以上背板最佳；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OTU2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所有业务可以落地最佳；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板卡问题：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DMD-8GE</a:t>
            </a: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：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只能完成少量大带宽业务汇聚，目前无法完成整框汇聚；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EOSC126</a:t>
            </a: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：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只能完成多路小带宽业务汇聚，且背板带宽较小；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非汇聚点对点业务只看背板能力，相对却是较少；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OTN-8AT2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：上联带宽小，配合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OMU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成本高；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5946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5006" y="195486"/>
            <a:ext cx="7495271" cy="421556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OTN</a:t>
            </a:r>
            <a:r>
              <a:rPr lang="zh-CN" altLang="en-US" dirty="0"/>
              <a:t>网络概述与分层结构</a:t>
            </a:r>
            <a:endParaRPr lang="zh-CN" altLang="en-US" sz="1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FD4E57B-A526-451D-B4B1-5EAFC88FA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5876" y="3632772"/>
            <a:ext cx="2232248" cy="131524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DF4C7A0-76C0-4B59-8562-696412290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971119"/>
            <a:ext cx="2232248" cy="131524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DE5B2AD-C4A1-4719-9684-39E06AD79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342" y="1971119"/>
            <a:ext cx="2232248" cy="1315242"/>
          </a:xfrm>
          <a:prstGeom prst="rect">
            <a:avLst/>
          </a:prstGeom>
        </p:spPr>
      </p:pic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B7CD2D54-F314-4397-AE9E-7A281064761A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987824" y="2628740"/>
            <a:ext cx="216024" cy="0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AD6F2A4-71C3-4C9B-8E4E-B983921CFE65}"/>
              </a:ext>
            </a:extLst>
          </p:cNvPr>
          <p:cNvCxnSpPr/>
          <p:nvPr/>
        </p:nvCxnSpPr>
        <p:spPr>
          <a:xfrm>
            <a:off x="3203848" y="2628740"/>
            <a:ext cx="0" cy="16616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FD636CD7-D38E-4F9A-89C4-D151391A6E7D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3203848" y="4290393"/>
            <a:ext cx="252028" cy="0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FC414042-40FF-457F-9D79-3DD3CC01986C}"/>
              </a:ext>
            </a:extLst>
          </p:cNvPr>
          <p:cNvCxnSpPr>
            <a:cxnSpLocks/>
          </p:cNvCxnSpPr>
          <p:nvPr/>
        </p:nvCxnSpPr>
        <p:spPr>
          <a:xfrm rot="10800000">
            <a:off x="5921318" y="2628740"/>
            <a:ext cx="216024" cy="0"/>
          </a:xfrm>
          <a:prstGeom prst="line">
            <a:avLst/>
          </a:prstGeom>
          <a:ln w="28575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4EBA668E-C76A-47CC-9EE6-11F8513F67E4}"/>
              </a:ext>
            </a:extLst>
          </p:cNvPr>
          <p:cNvCxnSpPr>
            <a:cxnSpLocks/>
          </p:cNvCxnSpPr>
          <p:nvPr/>
        </p:nvCxnSpPr>
        <p:spPr>
          <a:xfrm rot="10800000">
            <a:off x="5921317" y="2628740"/>
            <a:ext cx="0" cy="16616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EDFD5698-BBBC-4A3D-B375-36289FFC4B73}"/>
              </a:ext>
            </a:extLst>
          </p:cNvPr>
          <p:cNvCxnSpPr>
            <a:cxnSpLocks/>
          </p:cNvCxnSpPr>
          <p:nvPr/>
        </p:nvCxnSpPr>
        <p:spPr>
          <a:xfrm rot="10800000" flipH="1">
            <a:off x="5669288" y="4290393"/>
            <a:ext cx="252028" cy="0"/>
          </a:xfrm>
          <a:prstGeom prst="line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CDD559B6-C499-4559-BBEA-AEA4ED383C1B}"/>
              </a:ext>
            </a:extLst>
          </p:cNvPr>
          <p:cNvCxnSpPr>
            <a:endCxn id="10" idx="1"/>
          </p:cNvCxnSpPr>
          <p:nvPr/>
        </p:nvCxnSpPr>
        <p:spPr>
          <a:xfrm>
            <a:off x="395536" y="2628740"/>
            <a:ext cx="36004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76C1F9B8-AA91-460E-BA0A-FC7915D01EC3}"/>
              </a:ext>
            </a:extLst>
          </p:cNvPr>
          <p:cNvCxnSpPr>
            <a:endCxn id="11" idx="3"/>
          </p:cNvCxnSpPr>
          <p:nvPr/>
        </p:nvCxnSpPr>
        <p:spPr>
          <a:xfrm flipH="1">
            <a:off x="8369590" y="2628740"/>
            <a:ext cx="37887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194961E1-8615-40D0-909D-249639B08785}"/>
              </a:ext>
            </a:extLst>
          </p:cNvPr>
          <p:cNvCxnSpPr/>
          <p:nvPr/>
        </p:nvCxnSpPr>
        <p:spPr>
          <a:xfrm flipV="1">
            <a:off x="395536" y="1635646"/>
            <a:ext cx="0" cy="9930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52AD1980-FF5B-4B9A-B2C9-CBD0CEA8C0CC}"/>
              </a:ext>
            </a:extLst>
          </p:cNvPr>
          <p:cNvCxnSpPr/>
          <p:nvPr/>
        </p:nvCxnSpPr>
        <p:spPr>
          <a:xfrm>
            <a:off x="395536" y="1635646"/>
            <a:ext cx="835292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23B52A41-A25C-44AE-906B-592A920714F8}"/>
              </a:ext>
            </a:extLst>
          </p:cNvPr>
          <p:cNvCxnSpPr/>
          <p:nvPr/>
        </p:nvCxnSpPr>
        <p:spPr>
          <a:xfrm>
            <a:off x="8748464" y="1635646"/>
            <a:ext cx="0" cy="9930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对话气泡: 椭圆形 63">
            <a:extLst>
              <a:ext uri="{FF2B5EF4-FFF2-40B4-BE49-F238E27FC236}">
                <a16:creationId xmlns:a16="http://schemas.microsoft.com/office/drawing/2014/main" id="{31AB9958-7D14-4B10-BD39-1324D0EDE644}"/>
              </a:ext>
            </a:extLst>
          </p:cNvPr>
          <p:cNvSpPr/>
          <p:nvPr/>
        </p:nvSpPr>
        <p:spPr>
          <a:xfrm>
            <a:off x="5796141" y="1203600"/>
            <a:ext cx="1584168" cy="588195"/>
          </a:xfrm>
          <a:prstGeom prst="wedgeEllipseCallout">
            <a:avLst>
              <a:gd name="adj1" fmla="val -20352"/>
              <a:gd name="adj2" fmla="val 76396"/>
            </a:avLst>
          </a:prstGeom>
          <a:solidFill>
            <a:schemeClr val="tx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时钟同步：使传输网络时钟同步</a:t>
            </a:r>
          </a:p>
        </p:txBody>
      </p:sp>
      <p:sp>
        <p:nvSpPr>
          <p:cNvPr id="37" name="对话气泡: 椭圆形 36">
            <a:extLst>
              <a:ext uri="{FF2B5EF4-FFF2-40B4-BE49-F238E27FC236}">
                <a16:creationId xmlns:a16="http://schemas.microsoft.com/office/drawing/2014/main" id="{B38A12AD-6971-44FC-9DE3-5CF18B76D52E}"/>
              </a:ext>
            </a:extLst>
          </p:cNvPr>
          <p:cNvSpPr/>
          <p:nvPr/>
        </p:nvSpPr>
        <p:spPr>
          <a:xfrm>
            <a:off x="7452320" y="1180475"/>
            <a:ext cx="1584168" cy="588195"/>
          </a:xfrm>
          <a:prstGeom prst="wedgeEllipseCallout">
            <a:avLst>
              <a:gd name="adj1" fmla="val -60145"/>
              <a:gd name="adj2" fmla="val 83462"/>
            </a:avLst>
          </a:prstGeom>
          <a:solidFill>
            <a:schemeClr val="tx2">
              <a:lumMod val="20000"/>
              <a:lumOff val="8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dirty="0">
                <a:solidFill>
                  <a:srgbClr val="FF0000"/>
                </a:solidFill>
              </a:rPr>
              <a:t>网管系统：实时监控和管理网络运行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7F7115AA-48C5-4737-B71D-179AE4E4DE3D}"/>
              </a:ext>
            </a:extLst>
          </p:cNvPr>
          <p:cNvSpPr txBox="1"/>
          <p:nvPr/>
        </p:nvSpPr>
        <p:spPr>
          <a:xfrm>
            <a:off x="755576" y="4155926"/>
            <a:ext cx="208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/>
              <a:t>业务上下：</a:t>
            </a:r>
            <a:endParaRPr lang="en-US" altLang="zh-CN" sz="1400" dirty="0"/>
          </a:p>
          <a:p>
            <a:pPr algn="ctr"/>
            <a:r>
              <a:rPr lang="en-US" altLang="zh-CN" sz="1400" dirty="0"/>
              <a:t>2M/34M/140M/ETH/ATM</a:t>
            </a:r>
            <a:endParaRPr lang="zh-CN" altLang="en-US" sz="1400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494CB1E-3267-408C-9C53-4DCB7A924109}"/>
              </a:ext>
            </a:extLst>
          </p:cNvPr>
          <p:cNvSpPr txBox="1"/>
          <p:nvPr/>
        </p:nvSpPr>
        <p:spPr>
          <a:xfrm>
            <a:off x="6284580" y="4155926"/>
            <a:ext cx="208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dirty="0"/>
              <a:t>业务上下：</a:t>
            </a:r>
            <a:endParaRPr lang="en-US" altLang="zh-CN" sz="1400" dirty="0"/>
          </a:p>
          <a:p>
            <a:pPr algn="ctr"/>
            <a:r>
              <a:rPr lang="en-US" altLang="zh-CN" sz="1400" dirty="0"/>
              <a:t>2M/34M/140M/ETH/ATM</a:t>
            </a:r>
            <a:endParaRPr lang="zh-CN" altLang="en-US" sz="1400" dirty="0"/>
          </a:p>
        </p:txBody>
      </p:sp>
      <p:sp>
        <p:nvSpPr>
          <p:cNvPr id="66" name="箭头: 上下 65">
            <a:extLst>
              <a:ext uri="{FF2B5EF4-FFF2-40B4-BE49-F238E27FC236}">
                <a16:creationId xmlns:a16="http://schemas.microsoft.com/office/drawing/2014/main" id="{5A71E7FE-5F2D-439C-9998-9C4A41EA1BE3}"/>
              </a:ext>
            </a:extLst>
          </p:cNvPr>
          <p:cNvSpPr/>
          <p:nvPr/>
        </p:nvSpPr>
        <p:spPr>
          <a:xfrm>
            <a:off x="1706436" y="3459566"/>
            <a:ext cx="45719" cy="6243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箭头: 上下 40">
            <a:extLst>
              <a:ext uri="{FF2B5EF4-FFF2-40B4-BE49-F238E27FC236}">
                <a16:creationId xmlns:a16="http://schemas.microsoft.com/office/drawing/2014/main" id="{EF0F2197-177D-4BC4-969F-39B5933A21B0}"/>
              </a:ext>
            </a:extLst>
          </p:cNvPr>
          <p:cNvSpPr/>
          <p:nvPr/>
        </p:nvSpPr>
        <p:spPr>
          <a:xfrm>
            <a:off x="7253466" y="3408967"/>
            <a:ext cx="45719" cy="6243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副标题 1">
            <a:extLst>
              <a:ext uri="{FF2B5EF4-FFF2-40B4-BE49-F238E27FC236}">
                <a16:creationId xmlns:a16="http://schemas.microsoft.com/office/drawing/2014/main" id="{3D81CDCA-2F5C-4DD2-8EB1-9EAF589A4286}"/>
              </a:ext>
            </a:extLst>
          </p:cNvPr>
          <p:cNvSpPr txBox="1">
            <a:spLocks/>
          </p:cNvSpPr>
          <p:nvPr/>
        </p:nvSpPr>
        <p:spPr>
          <a:xfrm>
            <a:off x="233518" y="1131590"/>
            <a:ext cx="5940660" cy="449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b="1" dirty="0"/>
              <a:t>SDH</a:t>
            </a:r>
            <a:r>
              <a:rPr lang="zh-CN" altLang="en-US" sz="1600" b="1" dirty="0"/>
              <a:t>灵活的电交叉，可提供业务带宽已跟不上需求</a:t>
            </a:r>
          </a:p>
        </p:txBody>
      </p:sp>
    </p:spTree>
    <p:extLst>
      <p:ext uri="{BB962C8B-B14F-4D97-AF65-F5344CB8AC3E}">
        <p14:creationId xmlns:p14="http://schemas.microsoft.com/office/powerpoint/2010/main" val="25702320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FB2656-5440-44A7-BF7C-C6B7A546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不同端到端承载方式下的接入方案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DB4343F-A0ED-40E6-975F-F2481C5446F8}"/>
              </a:ext>
            </a:extLst>
          </p:cNvPr>
          <p:cNvCxnSpPr>
            <a:cxnSpLocks/>
          </p:cNvCxnSpPr>
          <p:nvPr/>
        </p:nvCxnSpPr>
        <p:spPr>
          <a:xfrm>
            <a:off x="1928334" y="1459599"/>
            <a:ext cx="600597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8" name="组合 58">
            <a:extLst>
              <a:ext uri="{FF2B5EF4-FFF2-40B4-BE49-F238E27FC236}">
                <a16:creationId xmlns:a16="http://schemas.microsoft.com/office/drawing/2014/main" id="{15BA089C-8E09-4E18-B9C1-9CE8C67A5AF1}"/>
              </a:ext>
            </a:extLst>
          </p:cNvPr>
          <p:cNvGrpSpPr/>
          <p:nvPr/>
        </p:nvGrpSpPr>
        <p:grpSpPr>
          <a:xfrm>
            <a:off x="2700750" y="1244009"/>
            <a:ext cx="568951" cy="431181"/>
            <a:chOff x="1529465" y="3031295"/>
            <a:chExt cx="542204" cy="397707"/>
          </a:xfrm>
        </p:grpSpPr>
        <p:sp>
          <p:nvSpPr>
            <p:cNvPr id="9" name="AutoShape 26">
              <a:extLst>
                <a:ext uri="{FF2B5EF4-FFF2-40B4-BE49-F238E27FC236}">
                  <a16:creationId xmlns:a16="http://schemas.microsoft.com/office/drawing/2014/main" id="{DAEB78B9-CEF8-421B-B590-04E4AEC4BEC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8073" y="3036758"/>
              <a:ext cx="522532" cy="38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1FD34A88-897E-4AA9-86F1-38BD2A1F3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073" y="3175518"/>
              <a:ext cx="524991" cy="253484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81" y="42"/>
                </a:cxn>
                <a:cxn ang="0">
                  <a:pos x="174" y="52"/>
                </a:cxn>
                <a:cxn ang="0">
                  <a:pos x="107" y="93"/>
                </a:cxn>
                <a:cxn ang="0">
                  <a:pos x="74" y="93"/>
                </a:cxn>
                <a:cxn ang="0">
                  <a:pos x="7" y="52"/>
                </a:cxn>
                <a:cxn ang="0">
                  <a:pos x="0" y="42"/>
                </a:cxn>
                <a:cxn ang="0">
                  <a:pos x="0" y="0"/>
                </a:cxn>
                <a:cxn ang="0">
                  <a:pos x="181" y="0"/>
                </a:cxn>
              </a:cxnLst>
              <a:rect l="0" t="0" r="r" b="b"/>
              <a:pathLst>
                <a:path w="181" h="98">
                  <a:moveTo>
                    <a:pt x="181" y="0"/>
                  </a:moveTo>
                  <a:cubicBezTo>
                    <a:pt x="181" y="42"/>
                    <a:pt x="181" y="42"/>
                    <a:pt x="181" y="42"/>
                  </a:cubicBezTo>
                  <a:cubicBezTo>
                    <a:pt x="181" y="46"/>
                    <a:pt x="179" y="50"/>
                    <a:pt x="174" y="5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98" y="98"/>
                    <a:pt x="83" y="98"/>
                    <a:pt x="74" y="9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2" y="50"/>
                    <a:pt x="0" y="46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006C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id="{3A406475-1146-429A-8B33-B871CC996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65" y="3031295"/>
              <a:ext cx="542204" cy="289539"/>
            </a:xfrm>
            <a:custGeom>
              <a:avLst/>
              <a:gdLst/>
              <a:ahLst/>
              <a:cxnLst>
                <a:cxn ang="0">
                  <a:pos x="110" y="106"/>
                </a:cxn>
                <a:cxn ang="0">
                  <a:pos x="77" y="106"/>
                </a:cxn>
                <a:cxn ang="0">
                  <a:pos x="10" y="66"/>
                </a:cxn>
                <a:cxn ang="0">
                  <a:pos x="10" y="46"/>
                </a:cxn>
                <a:cxn ang="0">
                  <a:pos x="77" y="6"/>
                </a:cxn>
                <a:cxn ang="0">
                  <a:pos x="110" y="6"/>
                </a:cxn>
                <a:cxn ang="0">
                  <a:pos x="177" y="46"/>
                </a:cxn>
                <a:cxn ang="0">
                  <a:pos x="177" y="66"/>
                </a:cxn>
                <a:cxn ang="0">
                  <a:pos x="110" y="106"/>
                </a:cxn>
              </a:cxnLst>
              <a:rect l="0" t="0" r="r" b="b"/>
              <a:pathLst>
                <a:path w="187" h="112">
                  <a:moveTo>
                    <a:pt x="110" y="106"/>
                  </a:moveTo>
                  <a:cubicBezTo>
                    <a:pt x="101" y="112"/>
                    <a:pt x="86" y="112"/>
                    <a:pt x="77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61"/>
                    <a:pt x="0" y="52"/>
                    <a:pt x="10" y="4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86" y="0"/>
                    <a:pt x="101" y="0"/>
                    <a:pt x="110" y="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87" y="52"/>
                    <a:pt x="187" y="61"/>
                    <a:pt x="177" y="66"/>
                  </a:cubicBezTo>
                  <a:lnTo>
                    <a:pt x="110" y="106"/>
                  </a:lnTo>
                  <a:close/>
                </a:path>
              </a:pathLst>
            </a:custGeom>
            <a:solidFill>
              <a:srgbClr val="00A1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149F30CD-D546-404F-BE92-7B96D4932B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1185" y="3093571"/>
              <a:ext cx="298766" cy="157334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83" y="40"/>
                </a:cxn>
                <a:cxn ang="0">
                  <a:pos x="76" y="41"/>
                </a:cxn>
                <a:cxn ang="0">
                  <a:pos x="75" y="52"/>
                </a:cxn>
                <a:cxn ang="0">
                  <a:pos x="57" y="41"/>
                </a:cxn>
                <a:cxn ang="0">
                  <a:pos x="58" y="41"/>
                </a:cxn>
                <a:cxn ang="0">
                  <a:pos x="66" y="38"/>
                </a:cxn>
                <a:cxn ang="0">
                  <a:pos x="94" y="21"/>
                </a:cxn>
                <a:cxn ang="0">
                  <a:pos x="94" y="32"/>
                </a:cxn>
                <a:cxn ang="0">
                  <a:pos x="102" y="32"/>
                </a:cxn>
                <a:cxn ang="0">
                  <a:pos x="103" y="12"/>
                </a:cxn>
                <a:cxn ang="0">
                  <a:pos x="70" y="12"/>
                </a:cxn>
                <a:cxn ang="0">
                  <a:pos x="70" y="17"/>
                </a:cxn>
                <a:cxn ang="0">
                  <a:pos x="88" y="17"/>
                </a:cxn>
                <a:cxn ang="0">
                  <a:pos x="71" y="27"/>
                </a:cxn>
                <a:cxn ang="0">
                  <a:pos x="71" y="26"/>
                </a:cxn>
                <a:cxn ang="0">
                  <a:pos x="66" y="22"/>
                </a:cxn>
                <a:cxn ang="0">
                  <a:pos x="39" y="6"/>
                </a:cxn>
                <a:cxn ang="0">
                  <a:pos x="57" y="5"/>
                </a:cxn>
                <a:cxn ang="0">
                  <a:pos x="57" y="0"/>
                </a:cxn>
                <a:cxn ang="0">
                  <a:pos x="24" y="1"/>
                </a:cxn>
                <a:cxn ang="0">
                  <a:pos x="24" y="21"/>
                </a:cxn>
                <a:cxn ang="0">
                  <a:pos x="31" y="21"/>
                </a:cxn>
                <a:cxn ang="0">
                  <a:pos x="32" y="9"/>
                </a:cxn>
                <a:cxn ang="0">
                  <a:pos x="48" y="19"/>
                </a:cxn>
                <a:cxn ang="0">
                  <a:pos x="47" y="19"/>
                </a:cxn>
                <a:cxn ang="0">
                  <a:pos x="39" y="22"/>
                </a:cxn>
                <a:cxn ang="0">
                  <a:pos x="36" y="24"/>
                </a:cxn>
                <a:cxn ang="0">
                  <a:pos x="8" y="40"/>
                </a:cxn>
                <a:cxn ang="0">
                  <a:pos x="9" y="30"/>
                </a:cxn>
                <a:cxn ang="0">
                  <a:pos x="1" y="30"/>
                </a:cxn>
                <a:cxn ang="0">
                  <a:pos x="0" y="50"/>
                </a:cxn>
                <a:cxn ang="0">
                  <a:pos x="33" y="49"/>
                </a:cxn>
                <a:cxn ang="0">
                  <a:pos x="33" y="44"/>
                </a:cxn>
                <a:cxn ang="0">
                  <a:pos x="14" y="44"/>
                </a:cxn>
                <a:cxn ang="0">
                  <a:pos x="33" y="33"/>
                </a:cxn>
                <a:cxn ang="0">
                  <a:pos x="34" y="34"/>
                </a:cxn>
                <a:cxn ang="0">
                  <a:pos x="38" y="39"/>
                </a:cxn>
                <a:cxn ang="0">
                  <a:pos x="42" y="40"/>
                </a:cxn>
                <a:cxn ang="0">
                  <a:pos x="68" y="55"/>
                </a:cxn>
                <a:cxn ang="0">
                  <a:pos x="50" y="56"/>
                </a:cxn>
                <a:cxn ang="0">
                  <a:pos x="50" y="61"/>
                </a:cxn>
                <a:cxn ang="0">
                  <a:pos x="83" y="60"/>
                </a:cxn>
                <a:cxn ang="0">
                  <a:pos x="52" y="36"/>
                </a:cxn>
                <a:cxn ang="0">
                  <a:pos x="45" y="34"/>
                </a:cxn>
                <a:cxn ang="0">
                  <a:pos x="46" y="26"/>
                </a:cxn>
                <a:cxn ang="0">
                  <a:pos x="52" y="24"/>
                </a:cxn>
                <a:cxn ang="0">
                  <a:pos x="59" y="26"/>
                </a:cxn>
                <a:cxn ang="0">
                  <a:pos x="59" y="34"/>
                </a:cxn>
                <a:cxn ang="0">
                  <a:pos x="52" y="36"/>
                </a:cxn>
              </a:cxnLst>
              <a:rect l="0" t="0" r="r" b="b"/>
              <a:pathLst>
                <a:path w="103" h="61">
                  <a:moveTo>
                    <a:pt x="83" y="60"/>
                  </a:moveTo>
                  <a:cubicBezTo>
                    <a:pt x="83" y="59"/>
                    <a:pt x="83" y="41"/>
                    <a:pt x="83" y="40"/>
                  </a:cubicBezTo>
                  <a:cubicBezTo>
                    <a:pt x="82" y="40"/>
                    <a:pt x="77" y="41"/>
                    <a:pt x="76" y="41"/>
                  </a:cubicBezTo>
                  <a:cubicBezTo>
                    <a:pt x="75" y="42"/>
                    <a:pt x="75" y="52"/>
                    <a:pt x="75" y="5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61" y="40"/>
                    <a:pt x="64" y="39"/>
                    <a:pt x="66" y="38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31"/>
                    <a:pt x="94" y="32"/>
                  </a:cubicBezTo>
                  <a:cubicBezTo>
                    <a:pt x="96" y="32"/>
                    <a:pt x="100" y="32"/>
                    <a:pt x="102" y="32"/>
                  </a:cubicBezTo>
                  <a:cubicBezTo>
                    <a:pt x="102" y="31"/>
                    <a:pt x="103" y="13"/>
                    <a:pt x="103" y="12"/>
                  </a:cubicBezTo>
                  <a:cubicBezTo>
                    <a:pt x="101" y="12"/>
                    <a:pt x="72" y="12"/>
                    <a:pt x="70" y="12"/>
                  </a:cubicBezTo>
                  <a:cubicBezTo>
                    <a:pt x="70" y="13"/>
                    <a:pt x="70" y="17"/>
                    <a:pt x="70" y="17"/>
                  </a:cubicBezTo>
                  <a:cubicBezTo>
                    <a:pt x="72" y="17"/>
                    <a:pt x="88" y="17"/>
                    <a:pt x="88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5"/>
                    <a:pt x="68" y="23"/>
                    <a:pt x="66" y="2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55" y="5"/>
                    <a:pt x="57" y="5"/>
                  </a:cubicBezTo>
                  <a:cubicBezTo>
                    <a:pt x="57" y="5"/>
                    <a:pt x="57" y="1"/>
                    <a:pt x="57" y="0"/>
                  </a:cubicBezTo>
                  <a:cubicBezTo>
                    <a:pt x="55" y="0"/>
                    <a:pt x="26" y="1"/>
                    <a:pt x="24" y="1"/>
                  </a:cubicBezTo>
                  <a:cubicBezTo>
                    <a:pt x="24" y="2"/>
                    <a:pt x="23" y="20"/>
                    <a:pt x="24" y="21"/>
                  </a:cubicBezTo>
                  <a:cubicBezTo>
                    <a:pt x="25" y="21"/>
                    <a:pt x="30" y="21"/>
                    <a:pt x="31" y="21"/>
                  </a:cubicBezTo>
                  <a:cubicBezTo>
                    <a:pt x="31" y="19"/>
                    <a:pt x="32" y="9"/>
                    <a:pt x="32" y="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20"/>
                    <a:pt x="41" y="21"/>
                    <a:pt x="39" y="22"/>
                  </a:cubicBezTo>
                  <a:cubicBezTo>
                    <a:pt x="39" y="22"/>
                    <a:pt x="37" y="24"/>
                    <a:pt x="36" y="2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9" y="31"/>
                    <a:pt x="9" y="30"/>
                  </a:cubicBezTo>
                  <a:cubicBezTo>
                    <a:pt x="7" y="30"/>
                    <a:pt x="2" y="30"/>
                    <a:pt x="1" y="30"/>
                  </a:cubicBezTo>
                  <a:cubicBezTo>
                    <a:pt x="1" y="31"/>
                    <a:pt x="0" y="49"/>
                    <a:pt x="0" y="50"/>
                  </a:cubicBezTo>
                  <a:cubicBezTo>
                    <a:pt x="2" y="49"/>
                    <a:pt x="33" y="49"/>
                    <a:pt x="33" y="49"/>
                  </a:cubicBezTo>
                  <a:cubicBezTo>
                    <a:pt x="33" y="48"/>
                    <a:pt x="33" y="45"/>
                    <a:pt x="33" y="44"/>
                  </a:cubicBezTo>
                  <a:cubicBezTo>
                    <a:pt x="32" y="44"/>
                    <a:pt x="14" y="44"/>
                    <a:pt x="14" y="44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6"/>
                    <a:pt x="36" y="37"/>
                    <a:pt x="38" y="39"/>
                  </a:cubicBezTo>
                  <a:cubicBezTo>
                    <a:pt x="38" y="39"/>
                    <a:pt x="42" y="40"/>
                    <a:pt x="42" y="40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5"/>
                    <a:pt x="52" y="56"/>
                    <a:pt x="50" y="56"/>
                  </a:cubicBezTo>
                  <a:cubicBezTo>
                    <a:pt x="50" y="57"/>
                    <a:pt x="50" y="60"/>
                    <a:pt x="50" y="61"/>
                  </a:cubicBezTo>
                  <a:cubicBezTo>
                    <a:pt x="52" y="61"/>
                    <a:pt x="81" y="60"/>
                    <a:pt x="83" y="60"/>
                  </a:cubicBezTo>
                  <a:close/>
                  <a:moveTo>
                    <a:pt x="52" y="36"/>
                  </a:moveTo>
                  <a:cubicBezTo>
                    <a:pt x="50" y="36"/>
                    <a:pt x="47" y="35"/>
                    <a:pt x="45" y="34"/>
                  </a:cubicBezTo>
                  <a:cubicBezTo>
                    <a:pt x="42" y="32"/>
                    <a:pt x="42" y="29"/>
                    <a:pt x="46" y="26"/>
                  </a:cubicBezTo>
                  <a:cubicBezTo>
                    <a:pt x="47" y="25"/>
                    <a:pt x="50" y="25"/>
                    <a:pt x="52" y="24"/>
                  </a:cubicBezTo>
                  <a:cubicBezTo>
                    <a:pt x="55" y="24"/>
                    <a:pt x="58" y="25"/>
                    <a:pt x="59" y="26"/>
                  </a:cubicBezTo>
                  <a:cubicBezTo>
                    <a:pt x="63" y="28"/>
                    <a:pt x="63" y="32"/>
                    <a:pt x="59" y="34"/>
                  </a:cubicBezTo>
                  <a:cubicBezTo>
                    <a:pt x="57" y="35"/>
                    <a:pt x="55" y="36"/>
                    <a:pt x="52" y="3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aphicFrame>
          <p:nvGraphicFramePr>
            <p:cNvPr id="13" name="Object 4">
              <a:extLst>
                <a:ext uri="{FF2B5EF4-FFF2-40B4-BE49-F238E27FC236}">
                  <a16:creationId xmlns:a16="http://schemas.microsoft.com/office/drawing/2014/main" id="{BBE940EA-A08A-4B17-9E97-54AD4E4523A3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571601" y="3214690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6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13" name="Object 4">
                          <a:extLst>
                            <a:ext uri="{FF2B5EF4-FFF2-40B4-BE49-F238E27FC236}">
                              <a16:creationId xmlns:a16="http://schemas.microsoft.com/office/drawing/2014/main" id="{BBE940EA-A08A-4B17-9E97-54AD4E4523A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01" y="3214690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5">
              <a:extLst>
                <a:ext uri="{FF2B5EF4-FFF2-40B4-BE49-F238E27FC236}">
                  <a16:creationId xmlns:a16="http://schemas.microsoft.com/office/drawing/2014/main" id="{06C7DF9F-0012-4821-A0EB-0F89564D8653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857356" y="3214685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7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14" name="Object 5">
                          <a:extLst>
                            <a:ext uri="{FF2B5EF4-FFF2-40B4-BE49-F238E27FC236}">
                              <a16:creationId xmlns:a16="http://schemas.microsoft.com/office/drawing/2014/main" id="{06C7DF9F-0012-4821-A0EB-0F89564D865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356" y="3214685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5" name="Picture 1306" descr="图片24">
            <a:extLst>
              <a:ext uri="{FF2B5EF4-FFF2-40B4-BE49-F238E27FC236}">
                <a16:creationId xmlns:a16="http://schemas.microsoft.com/office/drawing/2014/main" id="{4E7828B5-ADB2-43CC-B200-3FACA72CC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855" y="1230159"/>
            <a:ext cx="507697" cy="4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06" descr="图片24">
            <a:extLst>
              <a:ext uri="{FF2B5EF4-FFF2-40B4-BE49-F238E27FC236}">
                <a16:creationId xmlns:a16="http://schemas.microsoft.com/office/drawing/2014/main" id="{9B68BA44-D228-4045-831A-D901554F5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951" y="1230159"/>
            <a:ext cx="507697" cy="4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58">
            <a:extLst>
              <a:ext uri="{FF2B5EF4-FFF2-40B4-BE49-F238E27FC236}">
                <a16:creationId xmlns:a16="http://schemas.microsoft.com/office/drawing/2014/main" id="{4EBCA643-7C5A-4FBA-94FB-02A4300705C5}"/>
              </a:ext>
            </a:extLst>
          </p:cNvPr>
          <p:cNvGrpSpPr/>
          <p:nvPr/>
        </p:nvGrpSpPr>
        <p:grpSpPr>
          <a:xfrm>
            <a:off x="7900723" y="1244009"/>
            <a:ext cx="568951" cy="431181"/>
            <a:chOff x="1529465" y="3031295"/>
            <a:chExt cx="542204" cy="397707"/>
          </a:xfrm>
        </p:grpSpPr>
        <p:sp>
          <p:nvSpPr>
            <p:cNvPr id="18" name="AutoShape 26">
              <a:extLst>
                <a:ext uri="{FF2B5EF4-FFF2-40B4-BE49-F238E27FC236}">
                  <a16:creationId xmlns:a16="http://schemas.microsoft.com/office/drawing/2014/main" id="{A41DD5D2-38A2-45B8-832D-9B88516686C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8073" y="3036758"/>
              <a:ext cx="522532" cy="38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CE6BF749-4D8B-45AF-8137-8BBDEF430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073" y="3175518"/>
              <a:ext cx="524991" cy="253484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81" y="42"/>
                </a:cxn>
                <a:cxn ang="0">
                  <a:pos x="174" y="52"/>
                </a:cxn>
                <a:cxn ang="0">
                  <a:pos x="107" y="93"/>
                </a:cxn>
                <a:cxn ang="0">
                  <a:pos x="74" y="93"/>
                </a:cxn>
                <a:cxn ang="0">
                  <a:pos x="7" y="52"/>
                </a:cxn>
                <a:cxn ang="0">
                  <a:pos x="0" y="42"/>
                </a:cxn>
                <a:cxn ang="0">
                  <a:pos x="0" y="0"/>
                </a:cxn>
                <a:cxn ang="0">
                  <a:pos x="181" y="0"/>
                </a:cxn>
              </a:cxnLst>
              <a:rect l="0" t="0" r="r" b="b"/>
              <a:pathLst>
                <a:path w="181" h="98">
                  <a:moveTo>
                    <a:pt x="181" y="0"/>
                  </a:moveTo>
                  <a:cubicBezTo>
                    <a:pt x="181" y="42"/>
                    <a:pt x="181" y="42"/>
                    <a:pt x="181" y="42"/>
                  </a:cubicBezTo>
                  <a:cubicBezTo>
                    <a:pt x="181" y="46"/>
                    <a:pt x="179" y="50"/>
                    <a:pt x="174" y="5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98" y="98"/>
                    <a:pt x="83" y="98"/>
                    <a:pt x="74" y="9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2" y="50"/>
                    <a:pt x="0" y="46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006C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7D32FC84-1214-42F7-B912-8B0CC38CC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65" y="3031295"/>
              <a:ext cx="542204" cy="289539"/>
            </a:xfrm>
            <a:custGeom>
              <a:avLst/>
              <a:gdLst/>
              <a:ahLst/>
              <a:cxnLst>
                <a:cxn ang="0">
                  <a:pos x="110" y="106"/>
                </a:cxn>
                <a:cxn ang="0">
                  <a:pos x="77" y="106"/>
                </a:cxn>
                <a:cxn ang="0">
                  <a:pos x="10" y="66"/>
                </a:cxn>
                <a:cxn ang="0">
                  <a:pos x="10" y="46"/>
                </a:cxn>
                <a:cxn ang="0">
                  <a:pos x="77" y="6"/>
                </a:cxn>
                <a:cxn ang="0">
                  <a:pos x="110" y="6"/>
                </a:cxn>
                <a:cxn ang="0">
                  <a:pos x="177" y="46"/>
                </a:cxn>
                <a:cxn ang="0">
                  <a:pos x="177" y="66"/>
                </a:cxn>
                <a:cxn ang="0">
                  <a:pos x="110" y="106"/>
                </a:cxn>
              </a:cxnLst>
              <a:rect l="0" t="0" r="r" b="b"/>
              <a:pathLst>
                <a:path w="187" h="112">
                  <a:moveTo>
                    <a:pt x="110" y="106"/>
                  </a:moveTo>
                  <a:cubicBezTo>
                    <a:pt x="101" y="112"/>
                    <a:pt x="86" y="112"/>
                    <a:pt x="77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61"/>
                    <a:pt x="0" y="52"/>
                    <a:pt x="10" y="4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86" y="0"/>
                    <a:pt x="101" y="0"/>
                    <a:pt x="110" y="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87" y="52"/>
                    <a:pt x="187" y="61"/>
                    <a:pt x="177" y="66"/>
                  </a:cubicBezTo>
                  <a:lnTo>
                    <a:pt x="110" y="106"/>
                  </a:lnTo>
                  <a:close/>
                </a:path>
              </a:pathLst>
            </a:custGeom>
            <a:solidFill>
              <a:srgbClr val="00A1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E13943D2-029F-45D0-89C5-BDC18DD78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1185" y="3093571"/>
              <a:ext cx="298766" cy="157334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83" y="40"/>
                </a:cxn>
                <a:cxn ang="0">
                  <a:pos x="76" y="41"/>
                </a:cxn>
                <a:cxn ang="0">
                  <a:pos x="75" y="52"/>
                </a:cxn>
                <a:cxn ang="0">
                  <a:pos x="57" y="41"/>
                </a:cxn>
                <a:cxn ang="0">
                  <a:pos x="58" y="41"/>
                </a:cxn>
                <a:cxn ang="0">
                  <a:pos x="66" y="38"/>
                </a:cxn>
                <a:cxn ang="0">
                  <a:pos x="94" y="21"/>
                </a:cxn>
                <a:cxn ang="0">
                  <a:pos x="94" y="32"/>
                </a:cxn>
                <a:cxn ang="0">
                  <a:pos x="102" y="32"/>
                </a:cxn>
                <a:cxn ang="0">
                  <a:pos x="103" y="12"/>
                </a:cxn>
                <a:cxn ang="0">
                  <a:pos x="70" y="12"/>
                </a:cxn>
                <a:cxn ang="0">
                  <a:pos x="70" y="17"/>
                </a:cxn>
                <a:cxn ang="0">
                  <a:pos x="88" y="17"/>
                </a:cxn>
                <a:cxn ang="0">
                  <a:pos x="71" y="27"/>
                </a:cxn>
                <a:cxn ang="0">
                  <a:pos x="71" y="26"/>
                </a:cxn>
                <a:cxn ang="0">
                  <a:pos x="66" y="22"/>
                </a:cxn>
                <a:cxn ang="0">
                  <a:pos x="39" y="6"/>
                </a:cxn>
                <a:cxn ang="0">
                  <a:pos x="57" y="5"/>
                </a:cxn>
                <a:cxn ang="0">
                  <a:pos x="57" y="0"/>
                </a:cxn>
                <a:cxn ang="0">
                  <a:pos x="24" y="1"/>
                </a:cxn>
                <a:cxn ang="0">
                  <a:pos x="24" y="21"/>
                </a:cxn>
                <a:cxn ang="0">
                  <a:pos x="31" y="21"/>
                </a:cxn>
                <a:cxn ang="0">
                  <a:pos x="32" y="9"/>
                </a:cxn>
                <a:cxn ang="0">
                  <a:pos x="48" y="19"/>
                </a:cxn>
                <a:cxn ang="0">
                  <a:pos x="47" y="19"/>
                </a:cxn>
                <a:cxn ang="0">
                  <a:pos x="39" y="22"/>
                </a:cxn>
                <a:cxn ang="0">
                  <a:pos x="36" y="24"/>
                </a:cxn>
                <a:cxn ang="0">
                  <a:pos x="8" y="40"/>
                </a:cxn>
                <a:cxn ang="0">
                  <a:pos x="9" y="30"/>
                </a:cxn>
                <a:cxn ang="0">
                  <a:pos x="1" y="30"/>
                </a:cxn>
                <a:cxn ang="0">
                  <a:pos x="0" y="50"/>
                </a:cxn>
                <a:cxn ang="0">
                  <a:pos x="33" y="49"/>
                </a:cxn>
                <a:cxn ang="0">
                  <a:pos x="33" y="44"/>
                </a:cxn>
                <a:cxn ang="0">
                  <a:pos x="14" y="44"/>
                </a:cxn>
                <a:cxn ang="0">
                  <a:pos x="33" y="33"/>
                </a:cxn>
                <a:cxn ang="0">
                  <a:pos x="34" y="34"/>
                </a:cxn>
                <a:cxn ang="0">
                  <a:pos x="38" y="39"/>
                </a:cxn>
                <a:cxn ang="0">
                  <a:pos x="42" y="40"/>
                </a:cxn>
                <a:cxn ang="0">
                  <a:pos x="68" y="55"/>
                </a:cxn>
                <a:cxn ang="0">
                  <a:pos x="50" y="56"/>
                </a:cxn>
                <a:cxn ang="0">
                  <a:pos x="50" y="61"/>
                </a:cxn>
                <a:cxn ang="0">
                  <a:pos x="83" y="60"/>
                </a:cxn>
                <a:cxn ang="0">
                  <a:pos x="52" y="36"/>
                </a:cxn>
                <a:cxn ang="0">
                  <a:pos x="45" y="34"/>
                </a:cxn>
                <a:cxn ang="0">
                  <a:pos x="46" y="26"/>
                </a:cxn>
                <a:cxn ang="0">
                  <a:pos x="52" y="24"/>
                </a:cxn>
                <a:cxn ang="0">
                  <a:pos x="59" y="26"/>
                </a:cxn>
                <a:cxn ang="0">
                  <a:pos x="59" y="34"/>
                </a:cxn>
                <a:cxn ang="0">
                  <a:pos x="52" y="36"/>
                </a:cxn>
              </a:cxnLst>
              <a:rect l="0" t="0" r="r" b="b"/>
              <a:pathLst>
                <a:path w="103" h="61">
                  <a:moveTo>
                    <a:pt x="83" y="60"/>
                  </a:moveTo>
                  <a:cubicBezTo>
                    <a:pt x="83" y="59"/>
                    <a:pt x="83" y="41"/>
                    <a:pt x="83" y="40"/>
                  </a:cubicBezTo>
                  <a:cubicBezTo>
                    <a:pt x="82" y="40"/>
                    <a:pt x="77" y="41"/>
                    <a:pt x="76" y="41"/>
                  </a:cubicBezTo>
                  <a:cubicBezTo>
                    <a:pt x="75" y="42"/>
                    <a:pt x="75" y="52"/>
                    <a:pt x="75" y="5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61" y="40"/>
                    <a:pt x="64" y="39"/>
                    <a:pt x="66" y="38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31"/>
                    <a:pt x="94" y="32"/>
                  </a:cubicBezTo>
                  <a:cubicBezTo>
                    <a:pt x="96" y="32"/>
                    <a:pt x="100" y="32"/>
                    <a:pt x="102" y="32"/>
                  </a:cubicBezTo>
                  <a:cubicBezTo>
                    <a:pt x="102" y="31"/>
                    <a:pt x="103" y="13"/>
                    <a:pt x="103" y="12"/>
                  </a:cubicBezTo>
                  <a:cubicBezTo>
                    <a:pt x="101" y="12"/>
                    <a:pt x="72" y="12"/>
                    <a:pt x="70" y="12"/>
                  </a:cubicBezTo>
                  <a:cubicBezTo>
                    <a:pt x="70" y="13"/>
                    <a:pt x="70" y="17"/>
                    <a:pt x="70" y="17"/>
                  </a:cubicBezTo>
                  <a:cubicBezTo>
                    <a:pt x="72" y="17"/>
                    <a:pt x="88" y="17"/>
                    <a:pt x="88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5"/>
                    <a:pt x="68" y="23"/>
                    <a:pt x="66" y="2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55" y="5"/>
                    <a:pt x="57" y="5"/>
                  </a:cubicBezTo>
                  <a:cubicBezTo>
                    <a:pt x="57" y="5"/>
                    <a:pt x="57" y="1"/>
                    <a:pt x="57" y="0"/>
                  </a:cubicBezTo>
                  <a:cubicBezTo>
                    <a:pt x="55" y="0"/>
                    <a:pt x="26" y="1"/>
                    <a:pt x="24" y="1"/>
                  </a:cubicBezTo>
                  <a:cubicBezTo>
                    <a:pt x="24" y="2"/>
                    <a:pt x="23" y="20"/>
                    <a:pt x="24" y="21"/>
                  </a:cubicBezTo>
                  <a:cubicBezTo>
                    <a:pt x="25" y="21"/>
                    <a:pt x="30" y="21"/>
                    <a:pt x="31" y="21"/>
                  </a:cubicBezTo>
                  <a:cubicBezTo>
                    <a:pt x="31" y="19"/>
                    <a:pt x="32" y="9"/>
                    <a:pt x="32" y="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20"/>
                    <a:pt x="41" y="21"/>
                    <a:pt x="39" y="22"/>
                  </a:cubicBezTo>
                  <a:cubicBezTo>
                    <a:pt x="39" y="22"/>
                    <a:pt x="37" y="24"/>
                    <a:pt x="36" y="2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9" y="31"/>
                    <a:pt x="9" y="30"/>
                  </a:cubicBezTo>
                  <a:cubicBezTo>
                    <a:pt x="7" y="30"/>
                    <a:pt x="2" y="30"/>
                    <a:pt x="1" y="30"/>
                  </a:cubicBezTo>
                  <a:cubicBezTo>
                    <a:pt x="1" y="31"/>
                    <a:pt x="0" y="49"/>
                    <a:pt x="0" y="50"/>
                  </a:cubicBezTo>
                  <a:cubicBezTo>
                    <a:pt x="2" y="49"/>
                    <a:pt x="33" y="49"/>
                    <a:pt x="33" y="49"/>
                  </a:cubicBezTo>
                  <a:cubicBezTo>
                    <a:pt x="33" y="48"/>
                    <a:pt x="33" y="45"/>
                    <a:pt x="33" y="44"/>
                  </a:cubicBezTo>
                  <a:cubicBezTo>
                    <a:pt x="32" y="44"/>
                    <a:pt x="14" y="44"/>
                    <a:pt x="14" y="44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6"/>
                    <a:pt x="36" y="37"/>
                    <a:pt x="38" y="39"/>
                  </a:cubicBezTo>
                  <a:cubicBezTo>
                    <a:pt x="38" y="39"/>
                    <a:pt x="42" y="40"/>
                    <a:pt x="42" y="40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5"/>
                    <a:pt x="52" y="56"/>
                    <a:pt x="50" y="56"/>
                  </a:cubicBezTo>
                  <a:cubicBezTo>
                    <a:pt x="50" y="57"/>
                    <a:pt x="50" y="60"/>
                    <a:pt x="50" y="61"/>
                  </a:cubicBezTo>
                  <a:cubicBezTo>
                    <a:pt x="52" y="61"/>
                    <a:pt x="81" y="60"/>
                    <a:pt x="83" y="60"/>
                  </a:cubicBezTo>
                  <a:close/>
                  <a:moveTo>
                    <a:pt x="52" y="36"/>
                  </a:moveTo>
                  <a:cubicBezTo>
                    <a:pt x="50" y="36"/>
                    <a:pt x="47" y="35"/>
                    <a:pt x="45" y="34"/>
                  </a:cubicBezTo>
                  <a:cubicBezTo>
                    <a:pt x="42" y="32"/>
                    <a:pt x="42" y="29"/>
                    <a:pt x="46" y="26"/>
                  </a:cubicBezTo>
                  <a:cubicBezTo>
                    <a:pt x="47" y="25"/>
                    <a:pt x="50" y="25"/>
                    <a:pt x="52" y="24"/>
                  </a:cubicBezTo>
                  <a:cubicBezTo>
                    <a:pt x="55" y="24"/>
                    <a:pt x="58" y="25"/>
                    <a:pt x="59" y="26"/>
                  </a:cubicBezTo>
                  <a:cubicBezTo>
                    <a:pt x="63" y="28"/>
                    <a:pt x="63" y="32"/>
                    <a:pt x="59" y="34"/>
                  </a:cubicBezTo>
                  <a:cubicBezTo>
                    <a:pt x="57" y="35"/>
                    <a:pt x="55" y="36"/>
                    <a:pt x="52" y="3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aphicFrame>
          <p:nvGraphicFramePr>
            <p:cNvPr id="22" name="Object 4">
              <a:extLst>
                <a:ext uri="{FF2B5EF4-FFF2-40B4-BE49-F238E27FC236}">
                  <a16:creationId xmlns:a16="http://schemas.microsoft.com/office/drawing/2014/main" id="{BDE28BA3-2430-4B4D-B801-40458FC00667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571601" y="3214690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8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22" name="Object 4">
                          <a:extLst>
                            <a:ext uri="{FF2B5EF4-FFF2-40B4-BE49-F238E27FC236}">
                              <a16:creationId xmlns:a16="http://schemas.microsoft.com/office/drawing/2014/main" id="{BDE28BA3-2430-4B4D-B801-40458FC0066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01" y="3214690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5">
              <a:extLst>
                <a:ext uri="{FF2B5EF4-FFF2-40B4-BE49-F238E27FC236}">
                  <a16:creationId xmlns:a16="http://schemas.microsoft.com/office/drawing/2014/main" id="{CDF3D151-574A-4842-B364-A9CA9912D84A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857356" y="3214685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649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23" name="Object 5">
                          <a:extLst>
                            <a:ext uri="{FF2B5EF4-FFF2-40B4-BE49-F238E27FC236}">
                              <a16:creationId xmlns:a16="http://schemas.microsoft.com/office/drawing/2014/main" id="{CDF3D151-574A-4842-B364-A9CA9912D84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356" y="3214685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4" name="Picture 2772" descr="图片114">
            <a:extLst>
              <a:ext uri="{FF2B5EF4-FFF2-40B4-BE49-F238E27FC236}">
                <a16:creationId xmlns:a16="http://schemas.microsoft.com/office/drawing/2014/main" id="{9F4031C9-84BE-4F36-BEC6-F85541BBB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046" y="1320297"/>
            <a:ext cx="746288" cy="2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40">
            <a:extLst>
              <a:ext uri="{FF2B5EF4-FFF2-40B4-BE49-F238E27FC236}">
                <a16:creationId xmlns:a16="http://schemas.microsoft.com/office/drawing/2014/main" id="{55D14EB5-471A-4C7C-AF00-E6FC29750741}"/>
              </a:ext>
            </a:extLst>
          </p:cNvPr>
          <p:cNvSpPr txBox="1"/>
          <p:nvPr/>
        </p:nvSpPr>
        <p:spPr>
          <a:xfrm>
            <a:off x="1243877" y="983181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终端</a:t>
            </a:r>
          </a:p>
        </p:txBody>
      </p:sp>
      <p:sp>
        <p:nvSpPr>
          <p:cNvPr id="29" name="TextBox 41">
            <a:extLst>
              <a:ext uri="{FF2B5EF4-FFF2-40B4-BE49-F238E27FC236}">
                <a16:creationId xmlns:a16="http://schemas.microsoft.com/office/drawing/2014/main" id="{32E70440-FB22-4891-990B-81A8B206FD8D}"/>
              </a:ext>
            </a:extLst>
          </p:cNvPr>
          <p:cNvSpPr txBox="1"/>
          <p:nvPr/>
        </p:nvSpPr>
        <p:spPr>
          <a:xfrm>
            <a:off x="2723345" y="983181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7600</a:t>
            </a:r>
            <a:endParaRPr lang="zh-CN" altLang="en-US" sz="13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A5976295-C29C-46DD-AF7F-EEDF9EBCE9D5}"/>
              </a:ext>
            </a:extLst>
          </p:cNvPr>
          <p:cNvSpPr txBox="1"/>
          <p:nvPr/>
        </p:nvSpPr>
        <p:spPr>
          <a:xfrm>
            <a:off x="4684840" y="983181"/>
            <a:ext cx="8388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城域</a:t>
            </a: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endParaRPr lang="zh-CN" altLang="en-US" sz="13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id="{4C3846CB-637E-4839-983A-ACB04D963DEE}"/>
              </a:ext>
            </a:extLst>
          </p:cNvPr>
          <p:cNvSpPr txBox="1"/>
          <p:nvPr/>
        </p:nvSpPr>
        <p:spPr>
          <a:xfrm>
            <a:off x="7945822" y="983181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总头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A016453-A752-4E22-B0E7-19A4866C39D6}"/>
              </a:ext>
            </a:extLst>
          </p:cNvPr>
          <p:cNvSpPr txBox="1"/>
          <p:nvPr/>
        </p:nvSpPr>
        <p:spPr>
          <a:xfrm>
            <a:off x="1866351" y="2287660"/>
            <a:ext cx="75052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OTN-8AT2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Any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接口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7B3AA66-6004-4ACA-ABE6-B5FCD9519547}"/>
              </a:ext>
            </a:extLst>
          </p:cNvPr>
          <p:cNvSpPr txBox="1"/>
          <p:nvPr/>
        </p:nvSpPr>
        <p:spPr>
          <a:xfrm>
            <a:off x="4599150" y="2287660"/>
            <a:ext cx="10999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接入层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设备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ODU0/1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交叉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046EC6D3-CC5F-430B-8F35-D6B08A936D0D}"/>
              </a:ext>
            </a:extLst>
          </p:cNvPr>
          <p:cNvSpPr txBox="1"/>
          <p:nvPr/>
        </p:nvSpPr>
        <p:spPr>
          <a:xfrm>
            <a:off x="2624696" y="2391534"/>
            <a:ext cx="7505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OTN-8AT2</a:t>
            </a:r>
          </a:p>
        </p:txBody>
      </p:sp>
      <p:sp>
        <p:nvSpPr>
          <p:cNvPr id="45" name="AutoShape 18">
            <a:extLst>
              <a:ext uri="{FF2B5EF4-FFF2-40B4-BE49-F238E27FC236}">
                <a16:creationId xmlns:a16="http://schemas.microsoft.com/office/drawing/2014/main" id="{17B0DD03-A1A2-4ED6-983D-6CBE9CC6BB0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998919" y="977851"/>
            <a:ext cx="133422" cy="1853632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8" name="AutoShape 18">
            <a:extLst>
              <a:ext uri="{FF2B5EF4-FFF2-40B4-BE49-F238E27FC236}">
                <a16:creationId xmlns:a16="http://schemas.microsoft.com/office/drawing/2014/main" id="{EA04B23D-A636-481A-9F15-A16FBAE9A35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168272" y="-695319"/>
            <a:ext cx="264932" cy="5199974"/>
          </a:xfrm>
          <a:prstGeom prst="can">
            <a:avLst>
              <a:gd name="adj" fmla="val 37673"/>
            </a:avLst>
          </a:prstGeom>
          <a:solidFill>
            <a:srgbClr val="53DC33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4" name="AutoShape 18">
            <a:extLst>
              <a:ext uri="{FF2B5EF4-FFF2-40B4-BE49-F238E27FC236}">
                <a16:creationId xmlns:a16="http://schemas.microsoft.com/office/drawing/2014/main" id="{B1F7233F-6040-4B48-A81C-5A2E5710B83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125879" y="1560562"/>
            <a:ext cx="126421" cy="688210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5" name="TextBox 89">
            <a:extLst>
              <a:ext uri="{FF2B5EF4-FFF2-40B4-BE49-F238E27FC236}">
                <a16:creationId xmlns:a16="http://schemas.microsoft.com/office/drawing/2014/main" id="{B1BAA9C2-6103-4C41-99A0-C2085D7EF69E}"/>
              </a:ext>
            </a:extLst>
          </p:cNvPr>
          <p:cNvSpPr txBox="1"/>
          <p:nvPr/>
        </p:nvSpPr>
        <p:spPr>
          <a:xfrm>
            <a:off x="1234731" y="177770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6" name="TextBox 91">
            <a:extLst>
              <a:ext uri="{FF2B5EF4-FFF2-40B4-BE49-F238E27FC236}">
                <a16:creationId xmlns:a16="http://schemas.microsoft.com/office/drawing/2014/main" id="{7B43EA6E-95B3-4D28-AB42-8B6B73BAE68F}"/>
              </a:ext>
            </a:extLst>
          </p:cNvPr>
          <p:cNvSpPr txBox="1"/>
          <p:nvPr/>
        </p:nvSpPr>
        <p:spPr>
          <a:xfrm>
            <a:off x="4692260" y="1777709"/>
            <a:ext cx="905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OTN/</a:t>
            </a:r>
            <a:r>
              <a:rPr lang="en-US" altLang="zh-CN" sz="1200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ODUk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7" name="TextBox 93">
            <a:extLst>
              <a:ext uri="{FF2B5EF4-FFF2-40B4-BE49-F238E27FC236}">
                <a16:creationId xmlns:a16="http://schemas.microsoft.com/office/drawing/2014/main" id="{60B034FB-622F-49E4-82CC-3D5ECA01A9E2}"/>
              </a:ext>
            </a:extLst>
          </p:cNvPr>
          <p:cNvSpPr txBox="1"/>
          <p:nvPr/>
        </p:nvSpPr>
        <p:spPr>
          <a:xfrm>
            <a:off x="7895203" y="177770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8" name="TextBox 94">
            <a:extLst>
              <a:ext uri="{FF2B5EF4-FFF2-40B4-BE49-F238E27FC236}">
                <a16:creationId xmlns:a16="http://schemas.microsoft.com/office/drawing/2014/main" id="{8FBF2D20-DA38-4D86-ADB1-C68B3FEE90B7}"/>
              </a:ext>
            </a:extLst>
          </p:cNvPr>
          <p:cNvSpPr txBox="1"/>
          <p:nvPr/>
        </p:nvSpPr>
        <p:spPr>
          <a:xfrm>
            <a:off x="322890" y="1786615"/>
            <a:ext cx="7681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光收</a:t>
            </a: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+OTN</a:t>
            </a:r>
            <a:endParaRPr lang="zh-CN" altLang="en-US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0DD0FF41-E339-4EC0-8DC7-82885279DF4F}"/>
              </a:ext>
            </a:extLst>
          </p:cNvPr>
          <p:cNvSpPr/>
          <p:nvPr/>
        </p:nvSpPr>
        <p:spPr>
          <a:xfrm>
            <a:off x="136823" y="1799833"/>
            <a:ext cx="215900" cy="2096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0" name="TextBox 154">
            <a:extLst>
              <a:ext uri="{FF2B5EF4-FFF2-40B4-BE49-F238E27FC236}">
                <a16:creationId xmlns:a16="http://schemas.microsoft.com/office/drawing/2014/main" id="{EF03DEC0-2552-43A7-B15B-7E3C8F22B3A8}"/>
              </a:ext>
            </a:extLst>
          </p:cNvPr>
          <p:cNvSpPr txBox="1"/>
          <p:nvPr/>
        </p:nvSpPr>
        <p:spPr>
          <a:xfrm>
            <a:off x="145694" y="1786615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050" b="1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5</a:t>
            </a:r>
            <a:endParaRPr lang="zh-CN" altLang="en-US" sz="1050" b="1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66A97FE2-10DA-4003-8413-B41D4F11A596}"/>
              </a:ext>
            </a:extLst>
          </p:cNvPr>
          <p:cNvSpPr txBox="1"/>
          <p:nvPr/>
        </p:nvSpPr>
        <p:spPr>
          <a:xfrm>
            <a:off x="1153203" y="2185988"/>
            <a:ext cx="71686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GPN601G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GPN605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GPN710</a:t>
            </a:r>
            <a:endParaRPr lang="zh-CN" altLang="en-US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0B047F6C-C5A2-4445-BBC8-26B130D1C913}"/>
              </a:ext>
            </a:extLst>
          </p:cNvPr>
          <p:cNvSpPr txBox="1"/>
          <p:nvPr/>
        </p:nvSpPr>
        <p:spPr>
          <a:xfrm>
            <a:off x="7805793" y="2287660"/>
            <a:ext cx="75052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OTN-8AT2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Any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接口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C3C00C4C-A7BA-4880-A63D-925C604A63B8}"/>
              </a:ext>
            </a:extLst>
          </p:cNvPr>
          <p:cNvSpPr txBox="1"/>
          <p:nvPr/>
        </p:nvSpPr>
        <p:spPr>
          <a:xfrm>
            <a:off x="7225124" y="2389773"/>
            <a:ext cx="7505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OTN-8AT2</a:t>
            </a:r>
          </a:p>
        </p:txBody>
      </p: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1D3F70E3-CD99-47B0-9CB4-DEF22CB64C4E}"/>
              </a:ext>
            </a:extLst>
          </p:cNvPr>
          <p:cNvCxnSpPr/>
          <p:nvPr/>
        </p:nvCxnSpPr>
        <p:spPr>
          <a:xfrm>
            <a:off x="1146615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FB2361AC-B342-403D-B6F8-352ED74D5D34}"/>
              </a:ext>
            </a:extLst>
          </p:cNvPr>
          <p:cNvCxnSpPr/>
          <p:nvPr/>
        </p:nvCxnSpPr>
        <p:spPr>
          <a:xfrm>
            <a:off x="1926915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D944FD8F-EC36-490C-AC63-78E21AFEBCAB}"/>
              </a:ext>
            </a:extLst>
          </p:cNvPr>
          <p:cNvCxnSpPr/>
          <p:nvPr/>
        </p:nvCxnSpPr>
        <p:spPr>
          <a:xfrm>
            <a:off x="2706453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EAD41A6D-1C0C-4E3A-8698-F96AC7938477}"/>
              </a:ext>
            </a:extLst>
          </p:cNvPr>
          <p:cNvCxnSpPr/>
          <p:nvPr/>
        </p:nvCxnSpPr>
        <p:spPr>
          <a:xfrm>
            <a:off x="3263678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BBF8DC77-6C40-41BD-96CF-5478D341AB7B}"/>
              </a:ext>
            </a:extLst>
          </p:cNvPr>
          <p:cNvCxnSpPr/>
          <p:nvPr/>
        </p:nvCxnSpPr>
        <p:spPr>
          <a:xfrm>
            <a:off x="4007992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A280E974-CEFB-42A8-8A6D-C6FFD32D31B0}"/>
              </a:ext>
            </a:extLst>
          </p:cNvPr>
          <p:cNvCxnSpPr/>
          <p:nvPr/>
        </p:nvCxnSpPr>
        <p:spPr>
          <a:xfrm>
            <a:off x="6093007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E0694AFF-3331-46D5-88B2-137FA07EAED9}"/>
              </a:ext>
            </a:extLst>
          </p:cNvPr>
          <p:cNvCxnSpPr/>
          <p:nvPr/>
        </p:nvCxnSpPr>
        <p:spPr>
          <a:xfrm>
            <a:off x="7877504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54CCC1A8-A10D-4275-B0CA-C843ADF3761D}"/>
              </a:ext>
            </a:extLst>
          </p:cNvPr>
          <p:cNvCxnSpPr/>
          <p:nvPr/>
        </p:nvCxnSpPr>
        <p:spPr>
          <a:xfrm>
            <a:off x="8505861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9" name="文本框 48">
            <a:extLst>
              <a:ext uri="{FF2B5EF4-FFF2-40B4-BE49-F238E27FC236}">
                <a16:creationId xmlns:a16="http://schemas.microsoft.com/office/drawing/2014/main" id="{85D16F01-313D-4E5A-B251-170D4248738D}"/>
              </a:ext>
            </a:extLst>
          </p:cNvPr>
          <p:cNvSpPr txBox="1"/>
          <p:nvPr/>
        </p:nvSpPr>
        <p:spPr>
          <a:xfrm>
            <a:off x="214352" y="2798407"/>
            <a:ext cx="87152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zh-CN" altLang="en-US" sz="1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方案特点：</a:t>
            </a:r>
            <a:endParaRPr lang="en-US" altLang="zh-CN" sz="12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单端口、多端口业务，分组业务分别通过三种终端解决，终端设备完成业务限速，千兆以太网接口直接与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OTN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设备的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any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接口互通，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OTN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板卡完成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ODU0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到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ODU1/2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的复用交叉后直接上联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OTN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网络，总头位置通过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GPN7600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进行业务落地。通过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OTN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板卡将业务以专线方式落地，局端板卡需要完成业务限速；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OTN</a:t>
            </a:r>
            <a:r>
              <a:rPr lang="zh-CN" altLang="en-US" sz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封装在局端安全性欠佳，但此方案的成本优势巨大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12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endParaRPr lang="en-US" altLang="zh-CN" sz="12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存在的问题：</a:t>
            </a:r>
            <a:endParaRPr lang="en-US" altLang="zh-CN" sz="12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1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、目前业务不通过背板，且业务板卡为支线路合一，业务端口造成的板卡更换会影响上联；</a:t>
            </a:r>
            <a:endParaRPr lang="en-US" altLang="zh-CN" sz="12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2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、无法完成机框级业务调度，但在完成纯</a:t>
            </a:r>
            <a:r>
              <a:rPr lang="en-US" altLang="zh-CN" sz="1200" dirty="0" err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ODUk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业务时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ODU0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可完全占满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OTU2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接口，机框级调度问题不明显；</a:t>
            </a:r>
            <a:endParaRPr lang="en-US" altLang="zh-CN" sz="12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3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、终端设备非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OTN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设备，管理需要单独考虑；</a:t>
            </a:r>
            <a:endParaRPr lang="en-US" altLang="zh-CN" sz="12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6379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FB2656-5440-44A7-BF7C-C6B7A546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不同端到端承载方式下的接入方案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DB4343F-A0ED-40E6-975F-F2481C5446F8}"/>
              </a:ext>
            </a:extLst>
          </p:cNvPr>
          <p:cNvCxnSpPr>
            <a:cxnSpLocks/>
          </p:cNvCxnSpPr>
          <p:nvPr/>
        </p:nvCxnSpPr>
        <p:spPr>
          <a:xfrm>
            <a:off x="1928334" y="1459599"/>
            <a:ext cx="600597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8" name="组合 58">
            <a:extLst>
              <a:ext uri="{FF2B5EF4-FFF2-40B4-BE49-F238E27FC236}">
                <a16:creationId xmlns:a16="http://schemas.microsoft.com/office/drawing/2014/main" id="{15BA089C-8E09-4E18-B9C1-9CE8C67A5AF1}"/>
              </a:ext>
            </a:extLst>
          </p:cNvPr>
          <p:cNvGrpSpPr/>
          <p:nvPr/>
        </p:nvGrpSpPr>
        <p:grpSpPr>
          <a:xfrm>
            <a:off x="2700750" y="1244009"/>
            <a:ext cx="568951" cy="431181"/>
            <a:chOff x="1529465" y="3031295"/>
            <a:chExt cx="542204" cy="397707"/>
          </a:xfrm>
        </p:grpSpPr>
        <p:sp>
          <p:nvSpPr>
            <p:cNvPr id="9" name="AutoShape 26">
              <a:extLst>
                <a:ext uri="{FF2B5EF4-FFF2-40B4-BE49-F238E27FC236}">
                  <a16:creationId xmlns:a16="http://schemas.microsoft.com/office/drawing/2014/main" id="{DAEB78B9-CEF8-421B-B590-04E4AEC4BEC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8073" y="3036758"/>
              <a:ext cx="522532" cy="38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1FD34A88-897E-4AA9-86F1-38BD2A1F3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073" y="3175518"/>
              <a:ext cx="524991" cy="253484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81" y="42"/>
                </a:cxn>
                <a:cxn ang="0">
                  <a:pos x="174" y="52"/>
                </a:cxn>
                <a:cxn ang="0">
                  <a:pos x="107" y="93"/>
                </a:cxn>
                <a:cxn ang="0">
                  <a:pos x="74" y="93"/>
                </a:cxn>
                <a:cxn ang="0">
                  <a:pos x="7" y="52"/>
                </a:cxn>
                <a:cxn ang="0">
                  <a:pos x="0" y="42"/>
                </a:cxn>
                <a:cxn ang="0">
                  <a:pos x="0" y="0"/>
                </a:cxn>
                <a:cxn ang="0">
                  <a:pos x="181" y="0"/>
                </a:cxn>
              </a:cxnLst>
              <a:rect l="0" t="0" r="r" b="b"/>
              <a:pathLst>
                <a:path w="181" h="98">
                  <a:moveTo>
                    <a:pt x="181" y="0"/>
                  </a:moveTo>
                  <a:cubicBezTo>
                    <a:pt x="181" y="42"/>
                    <a:pt x="181" y="42"/>
                    <a:pt x="181" y="42"/>
                  </a:cubicBezTo>
                  <a:cubicBezTo>
                    <a:pt x="181" y="46"/>
                    <a:pt x="179" y="50"/>
                    <a:pt x="174" y="5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98" y="98"/>
                    <a:pt x="83" y="98"/>
                    <a:pt x="74" y="9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2" y="50"/>
                    <a:pt x="0" y="46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006C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id="{3A406475-1146-429A-8B33-B871CC996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65" y="3031295"/>
              <a:ext cx="542204" cy="289539"/>
            </a:xfrm>
            <a:custGeom>
              <a:avLst/>
              <a:gdLst/>
              <a:ahLst/>
              <a:cxnLst>
                <a:cxn ang="0">
                  <a:pos x="110" y="106"/>
                </a:cxn>
                <a:cxn ang="0">
                  <a:pos x="77" y="106"/>
                </a:cxn>
                <a:cxn ang="0">
                  <a:pos x="10" y="66"/>
                </a:cxn>
                <a:cxn ang="0">
                  <a:pos x="10" y="46"/>
                </a:cxn>
                <a:cxn ang="0">
                  <a:pos x="77" y="6"/>
                </a:cxn>
                <a:cxn ang="0">
                  <a:pos x="110" y="6"/>
                </a:cxn>
                <a:cxn ang="0">
                  <a:pos x="177" y="46"/>
                </a:cxn>
                <a:cxn ang="0">
                  <a:pos x="177" y="66"/>
                </a:cxn>
                <a:cxn ang="0">
                  <a:pos x="110" y="106"/>
                </a:cxn>
              </a:cxnLst>
              <a:rect l="0" t="0" r="r" b="b"/>
              <a:pathLst>
                <a:path w="187" h="112">
                  <a:moveTo>
                    <a:pt x="110" y="106"/>
                  </a:moveTo>
                  <a:cubicBezTo>
                    <a:pt x="101" y="112"/>
                    <a:pt x="86" y="112"/>
                    <a:pt x="77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61"/>
                    <a:pt x="0" y="52"/>
                    <a:pt x="10" y="4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86" y="0"/>
                    <a:pt x="101" y="0"/>
                    <a:pt x="110" y="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87" y="52"/>
                    <a:pt x="187" y="61"/>
                    <a:pt x="177" y="66"/>
                  </a:cubicBezTo>
                  <a:lnTo>
                    <a:pt x="110" y="106"/>
                  </a:lnTo>
                  <a:close/>
                </a:path>
              </a:pathLst>
            </a:custGeom>
            <a:solidFill>
              <a:srgbClr val="00A1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149F30CD-D546-404F-BE92-7B96D4932B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1185" y="3093571"/>
              <a:ext cx="298766" cy="157334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83" y="40"/>
                </a:cxn>
                <a:cxn ang="0">
                  <a:pos x="76" y="41"/>
                </a:cxn>
                <a:cxn ang="0">
                  <a:pos x="75" y="52"/>
                </a:cxn>
                <a:cxn ang="0">
                  <a:pos x="57" y="41"/>
                </a:cxn>
                <a:cxn ang="0">
                  <a:pos x="58" y="41"/>
                </a:cxn>
                <a:cxn ang="0">
                  <a:pos x="66" y="38"/>
                </a:cxn>
                <a:cxn ang="0">
                  <a:pos x="94" y="21"/>
                </a:cxn>
                <a:cxn ang="0">
                  <a:pos x="94" y="32"/>
                </a:cxn>
                <a:cxn ang="0">
                  <a:pos x="102" y="32"/>
                </a:cxn>
                <a:cxn ang="0">
                  <a:pos x="103" y="12"/>
                </a:cxn>
                <a:cxn ang="0">
                  <a:pos x="70" y="12"/>
                </a:cxn>
                <a:cxn ang="0">
                  <a:pos x="70" y="17"/>
                </a:cxn>
                <a:cxn ang="0">
                  <a:pos x="88" y="17"/>
                </a:cxn>
                <a:cxn ang="0">
                  <a:pos x="71" y="27"/>
                </a:cxn>
                <a:cxn ang="0">
                  <a:pos x="71" y="26"/>
                </a:cxn>
                <a:cxn ang="0">
                  <a:pos x="66" y="22"/>
                </a:cxn>
                <a:cxn ang="0">
                  <a:pos x="39" y="6"/>
                </a:cxn>
                <a:cxn ang="0">
                  <a:pos x="57" y="5"/>
                </a:cxn>
                <a:cxn ang="0">
                  <a:pos x="57" y="0"/>
                </a:cxn>
                <a:cxn ang="0">
                  <a:pos x="24" y="1"/>
                </a:cxn>
                <a:cxn ang="0">
                  <a:pos x="24" y="21"/>
                </a:cxn>
                <a:cxn ang="0">
                  <a:pos x="31" y="21"/>
                </a:cxn>
                <a:cxn ang="0">
                  <a:pos x="32" y="9"/>
                </a:cxn>
                <a:cxn ang="0">
                  <a:pos x="48" y="19"/>
                </a:cxn>
                <a:cxn ang="0">
                  <a:pos x="47" y="19"/>
                </a:cxn>
                <a:cxn ang="0">
                  <a:pos x="39" y="22"/>
                </a:cxn>
                <a:cxn ang="0">
                  <a:pos x="36" y="24"/>
                </a:cxn>
                <a:cxn ang="0">
                  <a:pos x="8" y="40"/>
                </a:cxn>
                <a:cxn ang="0">
                  <a:pos x="9" y="30"/>
                </a:cxn>
                <a:cxn ang="0">
                  <a:pos x="1" y="30"/>
                </a:cxn>
                <a:cxn ang="0">
                  <a:pos x="0" y="50"/>
                </a:cxn>
                <a:cxn ang="0">
                  <a:pos x="33" y="49"/>
                </a:cxn>
                <a:cxn ang="0">
                  <a:pos x="33" y="44"/>
                </a:cxn>
                <a:cxn ang="0">
                  <a:pos x="14" y="44"/>
                </a:cxn>
                <a:cxn ang="0">
                  <a:pos x="33" y="33"/>
                </a:cxn>
                <a:cxn ang="0">
                  <a:pos x="34" y="34"/>
                </a:cxn>
                <a:cxn ang="0">
                  <a:pos x="38" y="39"/>
                </a:cxn>
                <a:cxn ang="0">
                  <a:pos x="42" y="40"/>
                </a:cxn>
                <a:cxn ang="0">
                  <a:pos x="68" y="55"/>
                </a:cxn>
                <a:cxn ang="0">
                  <a:pos x="50" y="56"/>
                </a:cxn>
                <a:cxn ang="0">
                  <a:pos x="50" y="61"/>
                </a:cxn>
                <a:cxn ang="0">
                  <a:pos x="83" y="60"/>
                </a:cxn>
                <a:cxn ang="0">
                  <a:pos x="52" y="36"/>
                </a:cxn>
                <a:cxn ang="0">
                  <a:pos x="45" y="34"/>
                </a:cxn>
                <a:cxn ang="0">
                  <a:pos x="46" y="26"/>
                </a:cxn>
                <a:cxn ang="0">
                  <a:pos x="52" y="24"/>
                </a:cxn>
                <a:cxn ang="0">
                  <a:pos x="59" y="26"/>
                </a:cxn>
                <a:cxn ang="0">
                  <a:pos x="59" y="34"/>
                </a:cxn>
                <a:cxn ang="0">
                  <a:pos x="52" y="36"/>
                </a:cxn>
              </a:cxnLst>
              <a:rect l="0" t="0" r="r" b="b"/>
              <a:pathLst>
                <a:path w="103" h="61">
                  <a:moveTo>
                    <a:pt x="83" y="60"/>
                  </a:moveTo>
                  <a:cubicBezTo>
                    <a:pt x="83" y="59"/>
                    <a:pt x="83" y="41"/>
                    <a:pt x="83" y="40"/>
                  </a:cubicBezTo>
                  <a:cubicBezTo>
                    <a:pt x="82" y="40"/>
                    <a:pt x="77" y="41"/>
                    <a:pt x="76" y="41"/>
                  </a:cubicBezTo>
                  <a:cubicBezTo>
                    <a:pt x="75" y="42"/>
                    <a:pt x="75" y="52"/>
                    <a:pt x="75" y="5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61" y="40"/>
                    <a:pt x="64" y="39"/>
                    <a:pt x="66" y="38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31"/>
                    <a:pt x="94" y="32"/>
                  </a:cubicBezTo>
                  <a:cubicBezTo>
                    <a:pt x="96" y="32"/>
                    <a:pt x="100" y="32"/>
                    <a:pt x="102" y="32"/>
                  </a:cubicBezTo>
                  <a:cubicBezTo>
                    <a:pt x="102" y="31"/>
                    <a:pt x="103" y="13"/>
                    <a:pt x="103" y="12"/>
                  </a:cubicBezTo>
                  <a:cubicBezTo>
                    <a:pt x="101" y="12"/>
                    <a:pt x="72" y="12"/>
                    <a:pt x="70" y="12"/>
                  </a:cubicBezTo>
                  <a:cubicBezTo>
                    <a:pt x="70" y="13"/>
                    <a:pt x="70" y="17"/>
                    <a:pt x="70" y="17"/>
                  </a:cubicBezTo>
                  <a:cubicBezTo>
                    <a:pt x="72" y="17"/>
                    <a:pt x="88" y="17"/>
                    <a:pt x="88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5"/>
                    <a:pt x="68" y="23"/>
                    <a:pt x="66" y="2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55" y="5"/>
                    <a:pt x="57" y="5"/>
                  </a:cubicBezTo>
                  <a:cubicBezTo>
                    <a:pt x="57" y="5"/>
                    <a:pt x="57" y="1"/>
                    <a:pt x="57" y="0"/>
                  </a:cubicBezTo>
                  <a:cubicBezTo>
                    <a:pt x="55" y="0"/>
                    <a:pt x="26" y="1"/>
                    <a:pt x="24" y="1"/>
                  </a:cubicBezTo>
                  <a:cubicBezTo>
                    <a:pt x="24" y="2"/>
                    <a:pt x="23" y="20"/>
                    <a:pt x="24" y="21"/>
                  </a:cubicBezTo>
                  <a:cubicBezTo>
                    <a:pt x="25" y="21"/>
                    <a:pt x="30" y="21"/>
                    <a:pt x="31" y="21"/>
                  </a:cubicBezTo>
                  <a:cubicBezTo>
                    <a:pt x="31" y="19"/>
                    <a:pt x="32" y="9"/>
                    <a:pt x="32" y="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20"/>
                    <a:pt x="41" y="21"/>
                    <a:pt x="39" y="22"/>
                  </a:cubicBezTo>
                  <a:cubicBezTo>
                    <a:pt x="39" y="22"/>
                    <a:pt x="37" y="24"/>
                    <a:pt x="36" y="2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9" y="31"/>
                    <a:pt x="9" y="30"/>
                  </a:cubicBezTo>
                  <a:cubicBezTo>
                    <a:pt x="7" y="30"/>
                    <a:pt x="2" y="30"/>
                    <a:pt x="1" y="30"/>
                  </a:cubicBezTo>
                  <a:cubicBezTo>
                    <a:pt x="1" y="31"/>
                    <a:pt x="0" y="49"/>
                    <a:pt x="0" y="50"/>
                  </a:cubicBezTo>
                  <a:cubicBezTo>
                    <a:pt x="2" y="49"/>
                    <a:pt x="33" y="49"/>
                    <a:pt x="33" y="49"/>
                  </a:cubicBezTo>
                  <a:cubicBezTo>
                    <a:pt x="33" y="48"/>
                    <a:pt x="33" y="45"/>
                    <a:pt x="33" y="44"/>
                  </a:cubicBezTo>
                  <a:cubicBezTo>
                    <a:pt x="32" y="44"/>
                    <a:pt x="14" y="44"/>
                    <a:pt x="14" y="44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6"/>
                    <a:pt x="36" y="37"/>
                    <a:pt x="38" y="39"/>
                  </a:cubicBezTo>
                  <a:cubicBezTo>
                    <a:pt x="38" y="39"/>
                    <a:pt x="42" y="40"/>
                    <a:pt x="42" y="40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5"/>
                    <a:pt x="52" y="56"/>
                    <a:pt x="50" y="56"/>
                  </a:cubicBezTo>
                  <a:cubicBezTo>
                    <a:pt x="50" y="57"/>
                    <a:pt x="50" y="60"/>
                    <a:pt x="50" y="61"/>
                  </a:cubicBezTo>
                  <a:cubicBezTo>
                    <a:pt x="52" y="61"/>
                    <a:pt x="81" y="60"/>
                    <a:pt x="83" y="60"/>
                  </a:cubicBezTo>
                  <a:close/>
                  <a:moveTo>
                    <a:pt x="52" y="36"/>
                  </a:moveTo>
                  <a:cubicBezTo>
                    <a:pt x="50" y="36"/>
                    <a:pt x="47" y="35"/>
                    <a:pt x="45" y="34"/>
                  </a:cubicBezTo>
                  <a:cubicBezTo>
                    <a:pt x="42" y="32"/>
                    <a:pt x="42" y="29"/>
                    <a:pt x="46" y="26"/>
                  </a:cubicBezTo>
                  <a:cubicBezTo>
                    <a:pt x="47" y="25"/>
                    <a:pt x="50" y="25"/>
                    <a:pt x="52" y="24"/>
                  </a:cubicBezTo>
                  <a:cubicBezTo>
                    <a:pt x="55" y="24"/>
                    <a:pt x="58" y="25"/>
                    <a:pt x="59" y="26"/>
                  </a:cubicBezTo>
                  <a:cubicBezTo>
                    <a:pt x="63" y="28"/>
                    <a:pt x="63" y="32"/>
                    <a:pt x="59" y="34"/>
                  </a:cubicBezTo>
                  <a:cubicBezTo>
                    <a:pt x="57" y="35"/>
                    <a:pt x="55" y="36"/>
                    <a:pt x="52" y="3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aphicFrame>
          <p:nvGraphicFramePr>
            <p:cNvPr id="13" name="Object 4">
              <a:extLst>
                <a:ext uri="{FF2B5EF4-FFF2-40B4-BE49-F238E27FC236}">
                  <a16:creationId xmlns:a16="http://schemas.microsoft.com/office/drawing/2014/main" id="{BBE940EA-A08A-4B17-9E97-54AD4E4523A3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571601" y="3214690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0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13" name="Object 4">
                          <a:extLst>
                            <a:ext uri="{FF2B5EF4-FFF2-40B4-BE49-F238E27FC236}">
                              <a16:creationId xmlns:a16="http://schemas.microsoft.com/office/drawing/2014/main" id="{BBE940EA-A08A-4B17-9E97-54AD4E4523A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01" y="3214690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5">
              <a:extLst>
                <a:ext uri="{FF2B5EF4-FFF2-40B4-BE49-F238E27FC236}">
                  <a16:creationId xmlns:a16="http://schemas.microsoft.com/office/drawing/2014/main" id="{06C7DF9F-0012-4821-A0EB-0F89564D8653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857356" y="3214685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1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14" name="Object 5">
                          <a:extLst>
                            <a:ext uri="{FF2B5EF4-FFF2-40B4-BE49-F238E27FC236}">
                              <a16:creationId xmlns:a16="http://schemas.microsoft.com/office/drawing/2014/main" id="{06C7DF9F-0012-4821-A0EB-0F89564D865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356" y="3214685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5" name="Picture 1306" descr="图片24">
            <a:extLst>
              <a:ext uri="{FF2B5EF4-FFF2-40B4-BE49-F238E27FC236}">
                <a16:creationId xmlns:a16="http://schemas.microsoft.com/office/drawing/2014/main" id="{4E7828B5-ADB2-43CC-B200-3FACA72CC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855" y="1230159"/>
            <a:ext cx="507697" cy="4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06" descr="图片24">
            <a:extLst>
              <a:ext uri="{FF2B5EF4-FFF2-40B4-BE49-F238E27FC236}">
                <a16:creationId xmlns:a16="http://schemas.microsoft.com/office/drawing/2014/main" id="{9B68BA44-D228-4045-831A-D901554F5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951" y="1230159"/>
            <a:ext cx="507697" cy="4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58">
            <a:extLst>
              <a:ext uri="{FF2B5EF4-FFF2-40B4-BE49-F238E27FC236}">
                <a16:creationId xmlns:a16="http://schemas.microsoft.com/office/drawing/2014/main" id="{4EBCA643-7C5A-4FBA-94FB-02A4300705C5}"/>
              </a:ext>
            </a:extLst>
          </p:cNvPr>
          <p:cNvGrpSpPr/>
          <p:nvPr/>
        </p:nvGrpSpPr>
        <p:grpSpPr>
          <a:xfrm>
            <a:off x="7900723" y="1244009"/>
            <a:ext cx="568951" cy="431181"/>
            <a:chOff x="1529465" y="3031295"/>
            <a:chExt cx="542204" cy="397707"/>
          </a:xfrm>
        </p:grpSpPr>
        <p:sp>
          <p:nvSpPr>
            <p:cNvPr id="18" name="AutoShape 26">
              <a:extLst>
                <a:ext uri="{FF2B5EF4-FFF2-40B4-BE49-F238E27FC236}">
                  <a16:creationId xmlns:a16="http://schemas.microsoft.com/office/drawing/2014/main" id="{A41DD5D2-38A2-45B8-832D-9B88516686C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8073" y="3036758"/>
              <a:ext cx="522532" cy="38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CE6BF749-4D8B-45AF-8137-8BBDEF430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073" y="3175518"/>
              <a:ext cx="524991" cy="253484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81" y="42"/>
                </a:cxn>
                <a:cxn ang="0">
                  <a:pos x="174" y="52"/>
                </a:cxn>
                <a:cxn ang="0">
                  <a:pos x="107" y="93"/>
                </a:cxn>
                <a:cxn ang="0">
                  <a:pos x="74" y="93"/>
                </a:cxn>
                <a:cxn ang="0">
                  <a:pos x="7" y="52"/>
                </a:cxn>
                <a:cxn ang="0">
                  <a:pos x="0" y="42"/>
                </a:cxn>
                <a:cxn ang="0">
                  <a:pos x="0" y="0"/>
                </a:cxn>
                <a:cxn ang="0">
                  <a:pos x="181" y="0"/>
                </a:cxn>
              </a:cxnLst>
              <a:rect l="0" t="0" r="r" b="b"/>
              <a:pathLst>
                <a:path w="181" h="98">
                  <a:moveTo>
                    <a:pt x="181" y="0"/>
                  </a:moveTo>
                  <a:cubicBezTo>
                    <a:pt x="181" y="42"/>
                    <a:pt x="181" y="42"/>
                    <a:pt x="181" y="42"/>
                  </a:cubicBezTo>
                  <a:cubicBezTo>
                    <a:pt x="181" y="46"/>
                    <a:pt x="179" y="50"/>
                    <a:pt x="174" y="5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98" y="98"/>
                    <a:pt x="83" y="98"/>
                    <a:pt x="74" y="9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2" y="50"/>
                    <a:pt x="0" y="46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006C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7D32FC84-1214-42F7-B912-8B0CC38CC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65" y="3031295"/>
              <a:ext cx="542204" cy="289539"/>
            </a:xfrm>
            <a:custGeom>
              <a:avLst/>
              <a:gdLst/>
              <a:ahLst/>
              <a:cxnLst>
                <a:cxn ang="0">
                  <a:pos x="110" y="106"/>
                </a:cxn>
                <a:cxn ang="0">
                  <a:pos x="77" y="106"/>
                </a:cxn>
                <a:cxn ang="0">
                  <a:pos x="10" y="66"/>
                </a:cxn>
                <a:cxn ang="0">
                  <a:pos x="10" y="46"/>
                </a:cxn>
                <a:cxn ang="0">
                  <a:pos x="77" y="6"/>
                </a:cxn>
                <a:cxn ang="0">
                  <a:pos x="110" y="6"/>
                </a:cxn>
                <a:cxn ang="0">
                  <a:pos x="177" y="46"/>
                </a:cxn>
                <a:cxn ang="0">
                  <a:pos x="177" y="66"/>
                </a:cxn>
                <a:cxn ang="0">
                  <a:pos x="110" y="106"/>
                </a:cxn>
              </a:cxnLst>
              <a:rect l="0" t="0" r="r" b="b"/>
              <a:pathLst>
                <a:path w="187" h="112">
                  <a:moveTo>
                    <a:pt x="110" y="106"/>
                  </a:moveTo>
                  <a:cubicBezTo>
                    <a:pt x="101" y="112"/>
                    <a:pt x="86" y="112"/>
                    <a:pt x="77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61"/>
                    <a:pt x="0" y="52"/>
                    <a:pt x="10" y="4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86" y="0"/>
                    <a:pt x="101" y="0"/>
                    <a:pt x="110" y="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87" y="52"/>
                    <a:pt x="187" y="61"/>
                    <a:pt x="177" y="66"/>
                  </a:cubicBezTo>
                  <a:lnTo>
                    <a:pt x="110" y="106"/>
                  </a:lnTo>
                  <a:close/>
                </a:path>
              </a:pathLst>
            </a:custGeom>
            <a:solidFill>
              <a:srgbClr val="00A1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E13943D2-029F-45D0-89C5-BDC18DD78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1185" y="3093571"/>
              <a:ext cx="298766" cy="157334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83" y="40"/>
                </a:cxn>
                <a:cxn ang="0">
                  <a:pos x="76" y="41"/>
                </a:cxn>
                <a:cxn ang="0">
                  <a:pos x="75" y="52"/>
                </a:cxn>
                <a:cxn ang="0">
                  <a:pos x="57" y="41"/>
                </a:cxn>
                <a:cxn ang="0">
                  <a:pos x="58" y="41"/>
                </a:cxn>
                <a:cxn ang="0">
                  <a:pos x="66" y="38"/>
                </a:cxn>
                <a:cxn ang="0">
                  <a:pos x="94" y="21"/>
                </a:cxn>
                <a:cxn ang="0">
                  <a:pos x="94" y="32"/>
                </a:cxn>
                <a:cxn ang="0">
                  <a:pos x="102" y="32"/>
                </a:cxn>
                <a:cxn ang="0">
                  <a:pos x="103" y="12"/>
                </a:cxn>
                <a:cxn ang="0">
                  <a:pos x="70" y="12"/>
                </a:cxn>
                <a:cxn ang="0">
                  <a:pos x="70" y="17"/>
                </a:cxn>
                <a:cxn ang="0">
                  <a:pos x="88" y="17"/>
                </a:cxn>
                <a:cxn ang="0">
                  <a:pos x="71" y="27"/>
                </a:cxn>
                <a:cxn ang="0">
                  <a:pos x="71" y="26"/>
                </a:cxn>
                <a:cxn ang="0">
                  <a:pos x="66" y="22"/>
                </a:cxn>
                <a:cxn ang="0">
                  <a:pos x="39" y="6"/>
                </a:cxn>
                <a:cxn ang="0">
                  <a:pos x="57" y="5"/>
                </a:cxn>
                <a:cxn ang="0">
                  <a:pos x="57" y="0"/>
                </a:cxn>
                <a:cxn ang="0">
                  <a:pos x="24" y="1"/>
                </a:cxn>
                <a:cxn ang="0">
                  <a:pos x="24" y="21"/>
                </a:cxn>
                <a:cxn ang="0">
                  <a:pos x="31" y="21"/>
                </a:cxn>
                <a:cxn ang="0">
                  <a:pos x="32" y="9"/>
                </a:cxn>
                <a:cxn ang="0">
                  <a:pos x="48" y="19"/>
                </a:cxn>
                <a:cxn ang="0">
                  <a:pos x="47" y="19"/>
                </a:cxn>
                <a:cxn ang="0">
                  <a:pos x="39" y="22"/>
                </a:cxn>
                <a:cxn ang="0">
                  <a:pos x="36" y="24"/>
                </a:cxn>
                <a:cxn ang="0">
                  <a:pos x="8" y="40"/>
                </a:cxn>
                <a:cxn ang="0">
                  <a:pos x="9" y="30"/>
                </a:cxn>
                <a:cxn ang="0">
                  <a:pos x="1" y="30"/>
                </a:cxn>
                <a:cxn ang="0">
                  <a:pos x="0" y="50"/>
                </a:cxn>
                <a:cxn ang="0">
                  <a:pos x="33" y="49"/>
                </a:cxn>
                <a:cxn ang="0">
                  <a:pos x="33" y="44"/>
                </a:cxn>
                <a:cxn ang="0">
                  <a:pos x="14" y="44"/>
                </a:cxn>
                <a:cxn ang="0">
                  <a:pos x="33" y="33"/>
                </a:cxn>
                <a:cxn ang="0">
                  <a:pos x="34" y="34"/>
                </a:cxn>
                <a:cxn ang="0">
                  <a:pos x="38" y="39"/>
                </a:cxn>
                <a:cxn ang="0">
                  <a:pos x="42" y="40"/>
                </a:cxn>
                <a:cxn ang="0">
                  <a:pos x="68" y="55"/>
                </a:cxn>
                <a:cxn ang="0">
                  <a:pos x="50" y="56"/>
                </a:cxn>
                <a:cxn ang="0">
                  <a:pos x="50" y="61"/>
                </a:cxn>
                <a:cxn ang="0">
                  <a:pos x="83" y="60"/>
                </a:cxn>
                <a:cxn ang="0">
                  <a:pos x="52" y="36"/>
                </a:cxn>
                <a:cxn ang="0">
                  <a:pos x="45" y="34"/>
                </a:cxn>
                <a:cxn ang="0">
                  <a:pos x="46" y="26"/>
                </a:cxn>
                <a:cxn ang="0">
                  <a:pos x="52" y="24"/>
                </a:cxn>
                <a:cxn ang="0">
                  <a:pos x="59" y="26"/>
                </a:cxn>
                <a:cxn ang="0">
                  <a:pos x="59" y="34"/>
                </a:cxn>
                <a:cxn ang="0">
                  <a:pos x="52" y="36"/>
                </a:cxn>
              </a:cxnLst>
              <a:rect l="0" t="0" r="r" b="b"/>
              <a:pathLst>
                <a:path w="103" h="61">
                  <a:moveTo>
                    <a:pt x="83" y="60"/>
                  </a:moveTo>
                  <a:cubicBezTo>
                    <a:pt x="83" y="59"/>
                    <a:pt x="83" y="41"/>
                    <a:pt x="83" y="40"/>
                  </a:cubicBezTo>
                  <a:cubicBezTo>
                    <a:pt x="82" y="40"/>
                    <a:pt x="77" y="41"/>
                    <a:pt x="76" y="41"/>
                  </a:cubicBezTo>
                  <a:cubicBezTo>
                    <a:pt x="75" y="42"/>
                    <a:pt x="75" y="52"/>
                    <a:pt x="75" y="5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61" y="40"/>
                    <a:pt x="64" y="39"/>
                    <a:pt x="66" y="38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31"/>
                    <a:pt x="94" y="32"/>
                  </a:cubicBezTo>
                  <a:cubicBezTo>
                    <a:pt x="96" y="32"/>
                    <a:pt x="100" y="32"/>
                    <a:pt x="102" y="32"/>
                  </a:cubicBezTo>
                  <a:cubicBezTo>
                    <a:pt x="102" y="31"/>
                    <a:pt x="103" y="13"/>
                    <a:pt x="103" y="12"/>
                  </a:cubicBezTo>
                  <a:cubicBezTo>
                    <a:pt x="101" y="12"/>
                    <a:pt x="72" y="12"/>
                    <a:pt x="70" y="12"/>
                  </a:cubicBezTo>
                  <a:cubicBezTo>
                    <a:pt x="70" y="13"/>
                    <a:pt x="70" y="17"/>
                    <a:pt x="70" y="17"/>
                  </a:cubicBezTo>
                  <a:cubicBezTo>
                    <a:pt x="72" y="17"/>
                    <a:pt x="88" y="17"/>
                    <a:pt x="88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5"/>
                    <a:pt x="68" y="23"/>
                    <a:pt x="66" y="2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55" y="5"/>
                    <a:pt x="57" y="5"/>
                  </a:cubicBezTo>
                  <a:cubicBezTo>
                    <a:pt x="57" y="5"/>
                    <a:pt x="57" y="1"/>
                    <a:pt x="57" y="0"/>
                  </a:cubicBezTo>
                  <a:cubicBezTo>
                    <a:pt x="55" y="0"/>
                    <a:pt x="26" y="1"/>
                    <a:pt x="24" y="1"/>
                  </a:cubicBezTo>
                  <a:cubicBezTo>
                    <a:pt x="24" y="2"/>
                    <a:pt x="23" y="20"/>
                    <a:pt x="24" y="21"/>
                  </a:cubicBezTo>
                  <a:cubicBezTo>
                    <a:pt x="25" y="21"/>
                    <a:pt x="30" y="21"/>
                    <a:pt x="31" y="21"/>
                  </a:cubicBezTo>
                  <a:cubicBezTo>
                    <a:pt x="31" y="19"/>
                    <a:pt x="32" y="9"/>
                    <a:pt x="32" y="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20"/>
                    <a:pt x="41" y="21"/>
                    <a:pt x="39" y="22"/>
                  </a:cubicBezTo>
                  <a:cubicBezTo>
                    <a:pt x="39" y="22"/>
                    <a:pt x="37" y="24"/>
                    <a:pt x="36" y="2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9" y="31"/>
                    <a:pt x="9" y="30"/>
                  </a:cubicBezTo>
                  <a:cubicBezTo>
                    <a:pt x="7" y="30"/>
                    <a:pt x="2" y="30"/>
                    <a:pt x="1" y="30"/>
                  </a:cubicBezTo>
                  <a:cubicBezTo>
                    <a:pt x="1" y="31"/>
                    <a:pt x="0" y="49"/>
                    <a:pt x="0" y="50"/>
                  </a:cubicBezTo>
                  <a:cubicBezTo>
                    <a:pt x="2" y="49"/>
                    <a:pt x="33" y="49"/>
                    <a:pt x="33" y="49"/>
                  </a:cubicBezTo>
                  <a:cubicBezTo>
                    <a:pt x="33" y="48"/>
                    <a:pt x="33" y="45"/>
                    <a:pt x="33" y="44"/>
                  </a:cubicBezTo>
                  <a:cubicBezTo>
                    <a:pt x="32" y="44"/>
                    <a:pt x="14" y="44"/>
                    <a:pt x="14" y="44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6"/>
                    <a:pt x="36" y="37"/>
                    <a:pt x="38" y="39"/>
                  </a:cubicBezTo>
                  <a:cubicBezTo>
                    <a:pt x="38" y="39"/>
                    <a:pt x="42" y="40"/>
                    <a:pt x="42" y="40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5"/>
                    <a:pt x="52" y="56"/>
                    <a:pt x="50" y="56"/>
                  </a:cubicBezTo>
                  <a:cubicBezTo>
                    <a:pt x="50" y="57"/>
                    <a:pt x="50" y="60"/>
                    <a:pt x="50" y="61"/>
                  </a:cubicBezTo>
                  <a:cubicBezTo>
                    <a:pt x="52" y="61"/>
                    <a:pt x="81" y="60"/>
                    <a:pt x="83" y="60"/>
                  </a:cubicBezTo>
                  <a:close/>
                  <a:moveTo>
                    <a:pt x="52" y="36"/>
                  </a:moveTo>
                  <a:cubicBezTo>
                    <a:pt x="50" y="36"/>
                    <a:pt x="47" y="35"/>
                    <a:pt x="45" y="34"/>
                  </a:cubicBezTo>
                  <a:cubicBezTo>
                    <a:pt x="42" y="32"/>
                    <a:pt x="42" y="29"/>
                    <a:pt x="46" y="26"/>
                  </a:cubicBezTo>
                  <a:cubicBezTo>
                    <a:pt x="47" y="25"/>
                    <a:pt x="50" y="25"/>
                    <a:pt x="52" y="24"/>
                  </a:cubicBezTo>
                  <a:cubicBezTo>
                    <a:pt x="55" y="24"/>
                    <a:pt x="58" y="25"/>
                    <a:pt x="59" y="26"/>
                  </a:cubicBezTo>
                  <a:cubicBezTo>
                    <a:pt x="63" y="28"/>
                    <a:pt x="63" y="32"/>
                    <a:pt x="59" y="34"/>
                  </a:cubicBezTo>
                  <a:cubicBezTo>
                    <a:pt x="57" y="35"/>
                    <a:pt x="55" y="36"/>
                    <a:pt x="52" y="3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aphicFrame>
          <p:nvGraphicFramePr>
            <p:cNvPr id="22" name="Object 4">
              <a:extLst>
                <a:ext uri="{FF2B5EF4-FFF2-40B4-BE49-F238E27FC236}">
                  <a16:creationId xmlns:a16="http://schemas.microsoft.com/office/drawing/2014/main" id="{BDE28BA3-2430-4B4D-B801-40458FC00667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571601" y="3214690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2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22" name="Object 4">
                          <a:extLst>
                            <a:ext uri="{FF2B5EF4-FFF2-40B4-BE49-F238E27FC236}">
                              <a16:creationId xmlns:a16="http://schemas.microsoft.com/office/drawing/2014/main" id="{BDE28BA3-2430-4B4D-B801-40458FC0066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01" y="3214690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5">
              <a:extLst>
                <a:ext uri="{FF2B5EF4-FFF2-40B4-BE49-F238E27FC236}">
                  <a16:creationId xmlns:a16="http://schemas.microsoft.com/office/drawing/2014/main" id="{CDF3D151-574A-4842-B364-A9CA9912D84A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857356" y="3214685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673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23" name="Object 5">
                          <a:extLst>
                            <a:ext uri="{FF2B5EF4-FFF2-40B4-BE49-F238E27FC236}">
                              <a16:creationId xmlns:a16="http://schemas.microsoft.com/office/drawing/2014/main" id="{CDF3D151-574A-4842-B364-A9CA9912D84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356" y="3214685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4" name="Picture 2772" descr="图片114">
            <a:extLst>
              <a:ext uri="{FF2B5EF4-FFF2-40B4-BE49-F238E27FC236}">
                <a16:creationId xmlns:a16="http://schemas.microsoft.com/office/drawing/2014/main" id="{9F4031C9-84BE-4F36-BEC6-F85541BBB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046" y="1320297"/>
            <a:ext cx="746288" cy="2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40">
            <a:extLst>
              <a:ext uri="{FF2B5EF4-FFF2-40B4-BE49-F238E27FC236}">
                <a16:creationId xmlns:a16="http://schemas.microsoft.com/office/drawing/2014/main" id="{55D14EB5-471A-4C7C-AF00-E6FC29750741}"/>
              </a:ext>
            </a:extLst>
          </p:cNvPr>
          <p:cNvSpPr txBox="1"/>
          <p:nvPr/>
        </p:nvSpPr>
        <p:spPr>
          <a:xfrm>
            <a:off x="1243877" y="983181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终端</a:t>
            </a:r>
          </a:p>
        </p:txBody>
      </p:sp>
      <p:sp>
        <p:nvSpPr>
          <p:cNvPr id="29" name="TextBox 41">
            <a:extLst>
              <a:ext uri="{FF2B5EF4-FFF2-40B4-BE49-F238E27FC236}">
                <a16:creationId xmlns:a16="http://schemas.microsoft.com/office/drawing/2014/main" id="{32E70440-FB22-4891-990B-81A8B206FD8D}"/>
              </a:ext>
            </a:extLst>
          </p:cNvPr>
          <p:cNvSpPr txBox="1"/>
          <p:nvPr/>
        </p:nvSpPr>
        <p:spPr>
          <a:xfrm>
            <a:off x="2723345" y="983181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7600</a:t>
            </a:r>
            <a:endParaRPr lang="zh-CN" altLang="en-US" sz="13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A5976295-C29C-46DD-AF7F-EEDF9EBCE9D5}"/>
              </a:ext>
            </a:extLst>
          </p:cNvPr>
          <p:cNvSpPr txBox="1"/>
          <p:nvPr/>
        </p:nvSpPr>
        <p:spPr>
          <a:xfrm>
            <a:off x="4684840" y="983181"/>
            <a:ext cx="8388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城域</a:t>
            </a: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endParaRPr lang="zh-CN" altLang="en-US" sz="13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id="{4C3846CB-637E-4839-983A-ACB04D963DEE}"/>
              </a:ext>
            </a:extLst>
          </p:cNvPr>
          <p:cNvSpPr txBox="1"/>
          <p:nvPr/>
        </p:nvSpPr>
        <p:spPr>
          <a:xfrm>
            <a:off x="7945822" y="983181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总头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A016453-A752-4E22-B0E7-19A4866C39D6}"/>
              </a:ext>
            </a:extLst>
          </p:cNvPr>
          <p:cNvSpPr txBox="1"/>
          <p:nvPr/>
        </p:nvSpPr>
        <p:spPr>
          <a:xfrm>
            <a:off x="1866351" y="2287660"/>
            <a:ext cx="75052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OTN-8AT2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Any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接口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7B3AA66-6004-4ACA-ABE6-B5FCD9519547}"/>
              </a:ext>
            </a:extLst>
          </p:cNvPr>
          <p:cNvSpPr txBox="1"/>
          <p:nvPr/>
        </p:nvSpPr>
        <p:spPr>
          <a:xfrm>
            <a:off x="4599150" y="2287660"/>
            <a:ext cx="10999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接入层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设备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ODU0/1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交叉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046EC6D3-CC5F-430B-8F35-D6B08A936D0D}"/>
              </a:ext>
            </a:extLst>
          </p:cNvPr>
          <p:cNvSpPr txBox="1"/>
          <p:nvPr/>
        </p:nvSpPr>
        <p:spPr>
          <a:xfrm>
            <a:off x="2624696" y="2391534"/>
            <a:ext cx="7505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OTN-8AT2</a:t>
            </a:r>
          </a:p>
        </p:txBody>
      </p:sp>
      <p:sp>
        <p:nvSpPr>
          <p:cNvPr id="45" name="AutoShape 18">
            <a:extLst>
              <a:ext uri="{FF2B5EF4-FFF2-40B4-BE49-F238E27FC236}">
                <a16:creationId xmlns:a16="http://schemas.microsoft.com/office/drawing/2014/main" id="{17B0DD03-A1A2-4ED6-983D-6CBE9CC6BB0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998919" y="977851"/>
            <a:ext cx="133422" cy="1853632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8" name="AutoShape 18">
            <a:extLst>
              <a:ext uri="{FF2B5EF4-FFF2-40B4-BE49-F238E27FC236}">
                <a16:creationId xmlns:a16="http://schemas.microsoft.com/office/drawing/2014/main" id="{EA04B23D-A636-481A-9F15-A16FBAE9A35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168272" y="-695319"/>
            <a:ext cx="264932" cy="5199974"/>
          </a:xfrm>
          <a:prstGeom prst="can">
            <a:avLst>
              <a:gd name="adj" fmla="val 37673"/>
            </a:avLst>
          </a:prstGeom>
          <a:solidFill>
            <a:srgbClr val="53DC33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4" name="AutoShape 18">
            <a:extLst>
              <a:ext uri="{FF2B5EF4-FFF2-40B4-BE49-F238E27FC236}">
                <a16:creationId xmlns:a16="http://schemas.microsoft.com/office/drawing/2014/main" id="{B1F7233F-6040-4B48-A81C-5A2E5710B83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125879" y="1560562"/>
            <a:ext cx="126421" cy="688210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5" name="TextBox 89">
            <a:extLst>
              <a:ext uri="{FF2B5EF4-FFF2-40B4-BE49-F238E27FC236}">
                <a16:creationId xmlns:a16="http://schemas.microsoft.com/office/drawing/2014/main" id="{B1BAA9C2-6103-4C41-99A0-C2085D7EF69E}"/>
              </a:ext>
            </a:extLst>
          </p:cNvPr>
          <p:cNvSpPr txBox="1"/>
          <p:nvPr/>
        </p:nvSpPr>
        <p:spPr>
          <a:xfrm>
            <a:off x="1234731" y="177770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6" name="TextBox 91">
            <a:extLst>
              <a:ext uri="{FF2B5EF4-FFF2-40B4-BE49-F238E27FC236}">
                <a16:creationId xmlns:a16="http://schemas.microsoft.com/office/drawing/2014/main" id="{7B43EA6E-95B3-4D28-AB42-8B6B73BAE68F}"/>
              </a:ext>
            </a:extLst>
          </p:cNvPr>
          <p:cNvSpPr txBox="1"/>
          <p:nvPr/>
        </p:nvSpPr>
        <p:spPr>
          <a:xfrm>
            <a:off x="4692260" y="1777709"/>
            <a:ext cx="905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OTN/</a:t>
            </a:r>
            <a:r>
              <a:rPr lang="en-US" altLang="zh-CN" sz="1200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ODUk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7" name="TextBox 93">
            <a:extLst>
              <a:ext uri="{FF2B5EF4-FFF2-40B4-BE49-F238E27FC236}">
                <a16:creationId xmlns:a16="http://schemas.microsoft.com/office/drawing/2014/main" id="{60B034FB-622F-49E4-82CC-3D5ECA01A9E2}"/>
              </a:ext>
            </a:extLst>
          </p:cNvPr>
          <p:cNvSpPr txBox="1"/>
          <p:nvPr/>
        </p:nvSpPr>
        <p:spPr>
          <a:xfrm>
            <a:off x="7895203" y="177770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8" name="TextBox 94">
            <a:extLst>
              <a:ext uri="{FF2B5EF4-FFF2-40B4-BE49-F238E27FC236}">
                <a16:creationId xmlns:a16="http://schemas.microsoft.com/office/drawing/2014/main" id="{8FBF2D20-DA38-4D86-ADB1-C68B3FEE90B7}"/>
              </a:ext>
            </a:extLst>
          </p:cNvPr>
          <p:cNvSpPr txBox="1"/>
          <p:nvPr/>
        </p:nvSpPr>
        <p:spPr>
          <a:xfrm>
            <a:off x="322890" y="1786615"/>
            <a:ext cx="76815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光收</a:t>
            </a: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+OTN</a:t>
            </a:r>
            <a:endParaRPr lang="zh-CN" altLang="en-US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0DD0FF41-E339-4EC0-8DC7-82885279DF4F}"/>
              </a:ext>
            </a:extLst>
          </p:cNvPr>
          <p:cNvSpPr/>
          <p:nvPr/>
        </p:nvSpPr>
        <p:spPr>
          <a:xfrm>
            <a:off x="136823" y="1799833"/>
            <a:ext cx="215900" cy="2096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0" name="TextBox 154">
            <a:extLst>
              <a:ext uri="{FF2B5EF4-FFF2-40B4-BE49-F238E27FC236}">
                <a16:creationId xmlns:a16="http://schemas.microsoft.com/office/drawing/2014/main" id="{EF03DEC0-2552-43A7-B15B-7E3C8F22B3A8}"/>
              </a:ext>
            </a:extLst>
          </p:cNvPr>
          <p:cNvSpPr txBox="1"/>
          <p:nvPr/>
        </p:nvSpPr>
        <p:spPr>
          <a:xfrm>
            <a:off x="145694" y="1786615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050" b="1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5</a:t>
            </a:r>
            <a:endParaRPr lang="zh-CN" altLang="en-US" sz="1050" b="1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66A97FE2-10DA-4003-8413-B41D4F11A596}"/>
              </a:ext>
            </a:extLst>
          </p:cNvPr>
          <p:cNvSpPr txBox="1"/>
          <p:nvPr/>
        </p:nvSpPr>
        <p:spPr>
          <a:xfrm>
            <a:off x="1153203" y="2185988"/>
            <a:ext cx="71686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GPN601G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GPN605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GPN710</a:t>
            </a:r>
            <a:endParaRPr lang="zh-CN" altLang="en-US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0B047F6C-C5A2-4445-BBC8-26B130D1C913}"/>
              </a:ext>
            </a:extLst>
          </p:cNvPr>
          <p:cNvSpPr txBox="1"/>
          <p:nvPr/>
        </p:nvSpPr>
        <p:spPr>
          <a:xfrm>
            <a:off x="7805793" y="2287660"/>
            <a:ext cx="75052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OTN-8AT2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Any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接口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C3C00C4C-A7BA-4880-A63D-925C604A63B8}"/>
              </a:ext>
            </a:extLst>
          </p:cNvPr>
          <p:cNvSpPr txBox="1"/>
          <p:nvPr/>
        </p:nvSpPr>
        <p:spPr>
          <a:xfrm>
            <a:off x="7225124" y="2389773"/>
            <a:ext cx="7505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OTN-8AT2</a:t>
            </a:r>
          </a:p>
        </p:txBody>
      </p:sp>
      <p:cxnSp>
        <p:nvCxnSpPr>
          <p:cNvPr id="76" name="直接连接符 75">
            <a:extLst>
              <a:ext uri="{FF2B5EF4-FFF2-40B4-BE49-F238E27FC236}">
                <a16:creationId xmlns:a16="http://schemas.microsoft.com/office/drawing/2014/main" id="{1D3F70E3-CD99-47B0-9CB4-DEF22CB64C4E}"/>
              </a:ext>
            </a:extLst>
          </p:cNvPr>
          <p:cNvCxnSpPr/>
          <p:nvPr/>
        </p:nvCxnSpPr>
        <p:spPr>
          <a:xfrm>
            <a:off x="1146615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FB2361AC-B342-403D-B6F8-352ED74D5D34}"/>
              </a:ext>
            </a:extLst>
          </p:cNvPr>
          <p:cNvCxnSpPr/>
          <p:nvPr/>
        </p:nvCxnSpPr>
        <p:spPr>
          <a:xfrm>
            <a:off x="1926915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D944FD8F-EC36-490C-AC63-78E21AFEBCAB}"/>
              </a:ext>
            </a:extLst>
          </p:cNvPr>
          <p:cNvCxnSpPr/>
          <p:nvPr/>
        </p:nvCxnSpPr>
        <p:spPr>
          <a:xfrm>
            <a:off x="2706453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EAD41A6D-1C0C-4E3A-8698-F96AC7938477}"/>
              </a:ext>
            </a:extLst>
          </p:cNvPr>
          <p:cNvCxnSpPr/>
          <p:nvPr/>
        </p:nvCxnSpPr>
        <p:spPr>
          <a:xfrm>
            <a:off x="3263678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BBF8DC77-6C40-41BD-96CF-5478D341AB7B}"/>
              </a:ext>
            </a:extLst>
          </p:cNvPr>
          <p:cNvCxnSpPr/>
          <p:nvPr/>
        </p:nvCxnSpPr>
        <p:spPr>
          <a:xfrm>
            <a:off x="4007992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A280E974-CEFB-42A8-8A6D-C6FFD32D31B0}"/>
              </a:ext>
            </a:extLst>
          </p:cNvPr>
          <p:cNvCxnSpPr/>
          <p:nvPr/>
        </p:nvCxnSpPr>
        <p:spPr>
          <a:xfrm>
            <a:off x="6093007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E0694AFF-3331-46D5-88B2-137FA07EAED9}"/>
              </a:ext>
            </a:extLst>
          </p:cNvPr>
          <p:cNvCxnSpPr/>
          <p:nvPr/>
        </p:nvCxnSpPr>
        <p:spPr>
          <a:xfrm>
            <a:off x="7877504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54CCC1A8-A10D-4275-B0CA-C843ADF3761D}"/>
              </a:ext>
            </a:extLst>
          </p:cNvPr>
          <p:cNvCxnSpPr/>
          <p:nvPr/>
        </p:nvCxnSpPr>
        <p:spPr>
          <a:xfrm>
            <a:off x="8505861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C7C9F5BF-ED8B-4C58-B6C4-1DD228EF3AC6}"/>
              </a:ext>
            </a:extLst>
          </p:cNvPr>
          <p:cNvSpPr txBox="1"/>
          <p:nvPr/>
        </p:nvSpPr>
        <p:spPr>
          <a:xfrm>
            <a:off x="125548" y="2830078"/>
            <a:ext cx="4345295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带宽分配：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此方案承载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以上业务，客户有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以上的需求带宽发展趋势寻忙，需预留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1000M 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带宽的升级能力；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业务直接占用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ODU0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通道，若为单板级业务需要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8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个下行业务接口承载在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1-2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个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OTU2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接口中，带宽占用最为合理，若为机框级业务需要考虑与小带宽业务的混传，单槽背板不小于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OTU2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背板和上联问题：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目前机框无法承载</a:t>
            </a:r>
            <a:r>
              <a:rPr lang="en-US" altLang="zh-CN" sz="1050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OTUk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级别的业务调度，无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背板，无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100G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上联；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板卡问题：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OTN-8AT2</a:t>
            </a: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：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作为大带宽业务接入，背板能力不够，无法完成背板业务交换；目前暂时无法对终端设备进行管理；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BF98C448-F068-4530-86DB-28C4F5CFAEFD}"/>
              </a:ext>
            </a:extLst>
          </p:cNvPr>
          <p:cNvSpPr txBox="1"/>
          <p:nvPr/>
        </p:nvSpPr>
        <p:spPr>
          <a:xfrm>
            <a:off x="4646301" y="2835907"/>
            <a:ext cx="4345295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带宽分配：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由于承载的业务为</a:t>
            </a:r>
            <a:r>
              <a:rPr lang="en-US" altLang="zh-CN" sz="1050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ODUk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级别业务，目前总头位置无法完成业务汇聚，带宽分配需要在能够完成统一交换后提及，目前单板汇聚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上联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8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个下行业务接口刚好合理；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背板和上联问题：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与接入层问题一致，无</a:t>
            </a:r>
            <a:r>
              <a:rPr lang="en-US" altLang="zh-CN" sz="1050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ODUk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级别背板，只能采用多个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传输至总头，无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100G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上联板卡；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板卡问题：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OTN-8AT2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：作为大带宽业务接入，背板能力不够，无法完成背板业务交换；目前暂时无法完成端口限速；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1564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FB2656-5440-44A7-BF7C-C6B7A546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不同端到端承载方式下的接入方案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DB4343F-A0ED-40E6-975F-F2481C5446F8}"/>
              </a:ext>
            </a:extLst>
          </p:cNvPr>
          <p:cNvCxnSpPr>
            <a:cxnSpLocks/>
          </p:cNvCxnSpPr>
          <p:nvPr/>
        </p:nvCxnSpPr>
        <p:spPr>
          <a:xfrm>
            <a:off x="2012742" y="1459599"/>
            <a:ext cx="600597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8" name="组合 58">
            <a:extLst>
              <a:ext uri="{FF2B5EF4-FFF2-40B4-BE49-F238E27FC236}">
                <a16:creationId xmlns:a16="http://schemas.microsoft.com/office/drawing/2014/main" id="{15BA089C-8E09-4E18-B9C1-9CE8C67A5AF1}"/>
              </a:ext>
            </a:extLst>
          </p:cNvPr>
          <p:cNvGrpSpPr/>
          <p:nvPr/>
        </p:nvGrpSpPr>
        <p:grpSpPr>
          <a:xfrm>
            <a:off x="2785158" y="1244009"/>
            <a:ext cx="568951" cy="431181"/>
            <a:chOff x="1529465" y="3031295"/>
            <a:chExt cx="542204" cy="397707"/>
          </a:xfrm>
        </p:grpSpPr>
        <p:sp>
          <p:nvSpPr>
            <p:cNvPr id="9" name="AutoShape 26">
              <a:extLst>
                <a:ext uri="{FF2B5EF4-FFF2-40B4-BE49-F238E27FC236}">
                  <a16:creationId xmlns:a16="http://schemas.microsoft.com/office/drawing/2014/main" id="{DAEB78B9-CEF8-421B-B590-04E4AEC4BEC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8073" y="3036758"/>
              <a:ext cx="522532" cy="38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1FD34A88-897E-4AA9-86F1-38BD2A1F3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073" y="3175518"/>
              <a:ext cx="524991" cy="253484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81" y="42"/>
                </a:cxn>
                <a:cxn ang="0">
                  <a:pos x="174" y="52"/>
                </a:cxn>
                <a:cxn ang="0">
                  <a:pos x="107" y="93"/>
                </a:cxn>
                <a:cxn ang="0">
                  <a:pos x="74" y="93"/>
                </a:cxn>
                <a:cxn ang="0">
                  <a:pos x="7" y="52"/>
                </a:cxn>
                <a:cxn ang="0">
                  <a:pos x="0" y="42"/>
                </a:cxn>
                <a:cxn ang="0">
                  <a:pos x="0" y="0"/>
                </a:cxn>
                <a:cxn ang="0">
                  <a:pos x="181" y="0"/>
                </a:cxn>
              </a:cxnLst>
              <a:rect l="0" t="0" r="r" b="b"/>
              <a:pathLst>
                <a:path w="181" h="98">
                  <a:moveTo>
                    <a:pt x="181" y="0"/>
                  </a:moveTo>
                  <a:cubicBezTo>
                    <a:pt x="181" y="42"/>
                    <a:pt x="181" y="42"/>
                    <a:pt x="181" y="42"/>
                  </a:cubicBezTo>
                  <a:cubicBezTo>
                    <a:pt x="181" y="46"/>
                    <a:pt x="179" y="50"/>
                    <a:pt x="174" y="5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98" y="98"/>
                    <a:pt x="83" y="98"/>
                    <a:pt x="74" y="9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2" y="50"/>
                    <a:pt x="0" y="46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006C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id="{3A406475-1146-429A-8B33-B871CC996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65" y="3031295"/>
              <a:ext cx="542204" cy="289539"/>
            </a:xfrm>
            <a:custGeom>
              <a:avLst/>
              <a:gdLst/>
              <a:ahLst/>
              <a:cxnLst>
                <a:cxn ang="0">
                  <a:pos x="110" y="106"/>
                </a:cxn>
                <a:cxn ang="0">
                  <a:pos x="77" y="106"/>
                </a:cxn>
                <a:cxn ang="0">
                  <a:pos x="10" y="66"/>
                </a:cxn>
                <a:cxn ang="0">
                  <a:pos x="10" y="46"/>
                </a:cxn>
                <a:cxn ang="0">
                  <a:pos x="77" y="6"/>
                </a:cxn>
                <a:cxn ang="0">
                  <a:pos x="110" y="6"/>
                </a:cxn>
                <a:cxn ang="0">
                  <a:pos x="177" y="46"/>
                </a:cxn>
                <a:cxn ang="0">
                  <a:pos x="177" y="66"/>
                </a:cxn>
                <a:cxn ang="0">
                  <a:pos x="110" y="106"/>
                </a:cxn>
              </a:cxnLst>
              <a:rect l="0" t="0" r="r" b="b"/>
              <a:pathLst>
                <a:path w="187" h="112">
                  <a:moveTo>
                    <a:pt x="110" y="106"/>
                  </a:moveTo>
                  <a:cubicBezTo>
                    <a:pt x="101" y="112"/>
                    <a:pt x="86" y="112"/>
                    <a:pt x="77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61"/>
                    <a:pt x="0" y="52"/>
                    <a:pt x="10" y="4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86" y="0"/>
                    <a:pt x="101" y="0"/>
                    <a:pt x="110" y="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87" y="52"/>
                    <a:pt x="187" y="61"/>
                    <a:pt x="177" y="66"/>
                  </a:cubicBezTo>
                  <a:lnTo>
                    <a:pt x="110" y="106"/>
                  </a:lnTo>
                  <a:close/>
                </a:path>
              </a:pathLst>
            </a:custGeom>
            <a:solidFill>
              <a:srgbClr val="00A1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149F30CD-D546-404F-BE92-7B96D4932B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1185" y="3093571"/>
              <a:ext cx="298766" cy="157334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83" y="40"/>
                </a:cxn>
                <a:cxn ang="0">
                  <a:pos x="76" y="41"/>
                </a:cxn>
                <a:cxn ang="0">
                  <a:pos x="75" y="52"/>
                </a:cxn>
                <a:cxn ang="0">
                  <a:pos x="57" y="41"/>
                </a:cxn>
                <a:cxn ang="0">
                  <a:pos x="58" y="41"/>
                </a:cxn>
                <a:cxn ang="0">
                  <a:pos x="66" y="38"/>
                </a:cxn>
                <a:cxn ang="0">
                  <a:pos x="94" y="21"/>
                </a:cxn>
                <a:cxn ang="0">
                  <a:pos x="94" y="32"/>
                </a:cxn>
                <a:cxn ang="0">
                  <a:pos x="102" y="32"/>
                </a:cxn>
                <a:cxn ang="0">
                  <a:pos x="103" y="12"/>
                </a:cxn>
                <a:cxn ang="0">
                  <a:pos x="70" y="12"/>
                </a:cxn>
                <a:cxn ang="0">
                  <a:pos x="70" y="17"/>
                </a:cxn>
                <a:cxn ang="0">
                  <a:pos x="88" y="17"/>
                </a:cxn>
                <a:cxn ang="0">
                  <a:pos x="71" y="27"/>
                </a:cxn>
                <a:cxn ang="0">
                  <a:pos x="71" y="26"/>
                </a:cxn>
                <a:cxn ang="0">
                  <a:pos x="66" y="22"/>
                </a:cxn>
                <a:cxn ang="0">
                  <a:pos x="39" y="6"/>
                </a:cxn>
                <a:cxn ang="0">
                  <a:pos x="57" y="5"/>
                </a:cxn>
                <a:cxn ang="0">
                  <a:pos x="57" y="0"/>
                </a:cxn>
                <a:cxn ang="0">
                  <a:pos x="24" y="1"/>
                </a:cxn>
                <a:cxn ang="0">
                  <a:pos x="24" y="21"/>
                </a:cxn>
                <a:cxn ang="0">
                  <a:pos x="31" y="21"/>
                </a:cxn>
                <a:cxn ang="0">
                  <a:pos x="32" y="9"/>
                </a:cxn>
                <a:cxn ang="0">
                  <a:pos x="48" y="19"/>
                </a:cxn>
                <a:cxn ang="0">
                  <a:pos x="47" y="19"/>
                </a:cxn>
                <a:cxn ang="0">
                  <a:pos x="39" y="22"/>
                </a:cxn>
                <a:cxn ang="0">
                  <a:pos x="36" y="24"/>
                </a:cxn>
                <a:cxn ang="0">
                  <a:pos x="8" y="40"/>
                </a:cxn>
                <a:cxn ang="0">
                  <a:pos x="9" y="30"/>
                </a:cxn>
                <a:cxn ang="0">
                  <a:pos x="1" y="30"/>
                </a:cxn>
                <a:cxn ang="0">
                  <a:pos x="0" y="50"/>
                </a:cxn>
                <a:cxn ang="0">
                  <a:pos x="33" y="49"/>
                </a:cxn>
                <a:cxn ang="0">
                  <a:pos x="33" y="44"/>
                </a:cxn>
                <a:cxn ang="0">
                  <a:pos x="14" y="44"/>
                </a:cxn>
                <a:cxn ang="0">
                  <a:pos x="33" y="33"/>
                </a:cxn>
                <a:cxn ang="0">
                  <a:pos x="34" y="34"/>
                </a:cxn>
                <a:cxn ang="0">
                  <a:pos x="38" y="39"/>
                </a:cxn>
                <a:cxn ang="0">
                  <a:pos x="42" y="40"/>
                </a:cxn>
                <a:cxn ang="0">
                  <a:pos x="68" y="55"/>
                </a:cxn>
                <a:cxn ang="0">
                  <a:pos x="50" y="56"/>
                </a:cxn>
                <a:cxn ang="0">
                  <a:pos x="50" y="61"/>
                </a:cxn>
                <a:cxn ang="0">
                  <a:pos x="83" y="60"/>
                </a:cxn>
                <a:cxn ang="0">
                  <a:pos x="52" y="36"/>
                </a:cxn>
                <a:cxn ang="0">
                  <a:pos x="45" y="34"/>
                </a:cxn>
                <a:cxn ang="0">
                  <a:pos x="46" y="26"/>
                </a:cxn>
                <a:cxn ang="0">
                  <a:pos x="52" y="24"/>
                </a:cxn>
                <a:cxn ang="0">
                  <a:pos x="59" y="26"/>
                </a:cxn>
                <a:cxn ang="0">
                  <a:pos x="59" y="34"/>
                </a:cxn>
                <a:cxn ang="0">
                  <a:pos x="52" y="36"/>
                </a:cxn>
              </a:cxnLst>
              <a:rect l="0" t="0" r="r" b="b"/>
              <a:pathLst>
                <a:path w="103" h="61">
                  <a:moveTo>
                    <a:pt x="83" y="60"/>
                  </a:moveTo>
                  <a:cubicBezTo>
                    <a:pt x="83" y="59"/>
                    <a:pt x="83" y="41"/>
                    <a:pt x="83" y="40"/>
                  </a:cubicBezTo>
                  <a:cubicBezTo>
                    <a:pt x="82" y="40"/>
                    <a:pt x="77" y="41"/>
                    <a:pt x="76" y="41"/>
                  </a:cubicBezTo>
                  <a:cubicBezTo>
                    <a:pt x="75" y="42"/>
                    <a:pt x="75" y="52"/>
                    <a:pt x="75" y="5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61" y="40"/>
                    <a:pt x="64" y="39"/>
                    <a:pt x="66" y="38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31"/>
                    <a:pt x="94" y="32"/>
                  </a:cubicBezTo>
                  <a:cubicBezTo>
                    <a:pt x="96" y="32"/>
                    <a:pt x="100" y="32"/>
                    <a:pt x="102" y="32"/>
                  </a:cubicBezTo>
                  <a:cubicBezTo>
                    <a:pt x="102" y="31"/>
                    <a:pt x="103" y="13"/>
                    <a:pt x="103" y="12"/>
                  </a:cubicBezTo>
                  <a:cubicBezTo>
                    <a:pt x="101" y="12"/>
                    <a:pt x="72" y="12"/>
                    <a:pt x="70" y="12"/>
                  </a:cubicBezTo>
                  <a:cubicBezTo>
                    <a:pt x="70" y="13"/>
                    <a:pt x="70" y="17"/>
                    <a:pt x="70" y="17"/>
                  </a:cubicBezTo>
                  <a:cubicBezTo>
                    <a:pt x="72" y="17"/>
                    <a:pt x="88" y="17"/>
                    <a:pt x="88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5"/>
                    <a:pt x="68" y="23"/>
                    <a:pt x="66" y="2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55" y="5"/>
                    <a:pt x="57" y="5"/>
                  </a:cubicBezTo>
                  <a:cubicBezTo>
                    <a:pt x="57" y="5"/>
                    <a:pt x="57" y="1"/>
                    <a:pt x="57" y="0"/>
                  </a:cubicBezTo>
                  <a:cubicBezTo>
                    <a:pt x="55" y="0"/>
                    <a:pt x="26" y="1"/>
                    <a:pt x="24" y="1"/>
                  </a:cubicBezTo>
                  <a:cubicBezTo>
                    <a:pt x="24" y="2"/>
                    <a:pt x="23" y="20"/>
                    <a:pt x="24" y="21"/>
                  </a:cubicBezTo>
                  <a:cubicBezTo>
                    <a:pt x="25" y="21"/>
                    <a:pt x="30" y="21"/>
                    <a:pt x="31" y="21"/>
                  </a:cubicBezTo>
                  <a:cubicBezTo>
                    <a:pt x="31" y="19"/>
                    <a:pt x="32" y="9"/>
                    <a:pt x="32" y="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20"/>
                    <a:pt x="41" y="21"/>
                    <a:pt x="39" y="22"/>
                  </a:cubicBezTo>
                  <a:cubicBezTo>
                    <a:pt x="39" y="22"/>
                    <a:pt x="37" y="24"/>
                    <a:pt x="36" y="2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9" y="31"/>
                    <a:pt x="9" y="30"/>
                  </a:cubicBezTo>
                  <a:cubicBezTo>
                    <a:pt x="7" y="30"/>
                    <a:pt x="2" y="30"/>
                    <a:pt x="1" y="30"/>
                  </a:cubicBezTo>
                  <a:cubicBezTo>
                    <a:pt x="1" y="31"/>
                    <a:pt x="0" y="49"/>
                    <a:pt x="0" y="50"/>
                  </a:cubicBezTo>
                  <a:cubicBezTo>
                    <a:pt x="2" y="49"/>
                    <a:pt x="33" y="49"/>
                    <a:pt x="33" y="49"/>
                  </a:cubicBezTo>
                  <a:cubicBezTo>
                    <a:pt x="33" y="48"/>
                    <a:pt x="33" y="45"/>
                    <a:pt x="33" y="44"/>
                  </a:cubicBezTo>
                  <a:cubicBezTo>
                    <a:pt x="32" y="44"/>
                    <a:pt x="14" y="44"/>
                    <a:pt x="14" y="44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6"/>
                    <a:pt x="36" y="37"/>
                    <a:pt x="38" y="39"/>
                  </a:cubicBezTo>
                  <a:cubicBezTo>
                    <a:pt x="38" y="39"/>
                    <a:pt x="42" y="40"/>
                    <a:pt x="42" y="40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5"/>
                    <a:pt x="52" y="56"/>
                    <a:pt x="50" y="56"/>
                  </a:cubicBezTo>
                  <a:cubicBezTo>
                    <a:pt x="50" y="57"/>
                    <a:pt x="50" y="60"/>
                    <a:pt x="50" y="61"/>
                  </a:cubicBezTo>
                  <a:cubicBezTo>
                    <a:pt x="52" y="61"/>
                    <a:pt x="81" y="60"/>
                    <a:pt x="83" y="60"/>
                  </a:cubicBezTo>
                  <a:close/>
                  <a:moveTo>
                    <a:pt x="52" y="36"/>
                  </a:moveTo>
                  <a:cubicBezTo>
                    <a:pt x="50" y="36"/>
                    <a:pt x="47" y="35"/>
                    <a:pt x="45" y="34"/>
                  </a:cubicBezTo>
                  <a:cubicBezTo>
                    <a:pt x="42" y="32"/>
                    <a:pt x="42" y="29"/>
                    <a:pt x="46" y="26"/>
                  </a:cubicBezTo>
                  <a:cubicBezTo>
                    <a:pt x="47" y="25"/>
                    <a:pt x="50" y="25"/>
                    <a:pt x="52" y="24"/>
                  </a:cubicBezTo>
                  <a:cubicBezTo>
                    <a:pt x="55" y="24"/>
                    <a:pt x="58" y="25"/>
                    <a:pt x="59" y="26"/>
                  </a:cubicBezTo>
                  <a:cubicBezTo>
                    <a:pt x="63" y="28"/>
                    <a:pt x="63" y="32"/>
                    <a:pt x="59" y="34"/>
                  </a:cubicBezTo>
                  <a:cubicBezTo>
                    <a:pt x="57" y="35"/>
                    <a:pt x="55" y="36"/>
                    <a:pt x="52" y="3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aphicFrame>
          <p:nvGraphicFramePr>
            <p:cNvPr id="13" name="Object 4">
              <a:extLst>
                <a:ext uri="{FF2B5EF4-FFF2-40B4-BE49-F238E27FC236}">
                  <a16:creationId xmlns:a16="http://schemas.microsoft.com/office/drawing/2014/main" id="{BBE940EA-A08A-4B17-9E97-54AD4E4523A3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571601" y="3214690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94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13" name="Object 4">
                          <a:extLst>
                            <a:ext uri="{FF2B5EF4-FFF2-40B4-BE49-F238E27FC236}">
                              <a16:creationId xmlns:a16="http://schemas.microsoft.com/office/drawing/2014/main" id="{BBE940EA-A08A-4B17-9E97-54AD4E4523A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01" y="3214690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5">
              <a:extLst>
                <a:ext uri="{FF2B5EF4-FFF2-40B4-BE49-F238E27FC236}">
                  <a16:creationId xmlns:a16="http://schemas.microsoft.com/office/drawing/2014/main" id="{06C7DF9F-0012-4821-A0EB-0F89564D8653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857356" y="3214685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95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14" name="Object 5">
                          <a:extLst>
                            <a:ext uri="{FF2B5EF4-FFF2-40B4-BE49-F238E27FC236}">
                              <a16:creationId xmlns:a16="http://schemas.microsoft.com/office/drawing/2014/main" id="{06C7DF9F-0012-4821-A0EB-0F89564D865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356" y="3214685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5" name="Picture 1306" descr="图片24">
            <a:extLst>
              <a:ext uri="{FF2B5EF4-FFF2-40B4-BE49-F238E27FC236}">
                <a16:creationId xmlns:a16="http://schemas.microsoft.com/office/drawing/2014/main" id="{4E7828B5-ADB2-43CC-B200-3FACA72CC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263" y="1230159"/>
            <a:ext cx="507697" cy="4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06" descr="图片24">
            <a:extLst>
              <a:ext uri="{FF2B5EF4-FFF2-40B4-BE49-F238E27FC236}">
                <a16:creationId xmlns:a16="http://schemas.microsoft.com/office/drawing/2014/main" id="{9B68BA44-D228-4045-831A-D901554F5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359" y="1230159"/>
            <a:ext cx="507697" cy="4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58">
            <a:extLst>
              <a:ext uri="{FF2B5EF4-FFF2-40B4-BE49-F238E27FC236}">
                <a16:creationId xmlns:a16="http://schemas.microsoft.com/office/drawing/2014/main" id="{4EBCA643-7C5A-4FBA-94FB-02A4300705C5}"/>
              </a:ext>
            </a:extLst>
          </p:cNvPr>
          <p:cNvGrpSpPr/>
          <p:nvPr/>
        </p:nvGrpSpPr>
        <p:grpSpPr>
          <a:xfrm>
            <a:off x="7985131" y="1244009"/>
            <a:ext cx="568951" cy="431181"/>
            <a:chOff x="1529465" y="3031295"/>
            <a:chExt cx="542204" cy="397707"/>
          </a:xfrm>
        </p:grpSpPr>
        <p:sp>
          <p:nvSpPr>
            <p:cNvPr id="18" name="AutoShape 26">
              <a:extLst>
                <a:ext uri="{FF2B5EF4-FFF2-40B4-BE49-F238E27FC236}">
                  <a16:creationId xmlns:a16="http://schemas.microsoft.com/office/drawing/2014/main" id="{A41DD5D2-38A2-45B8-832D-9B88516686C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8073" y="3036758"/>
              <a:ext cx="522532" cy="38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CE6BF749-4D8B-45AF-8137-8BBDEF430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073" y="3175518"/>
              <a:ext cx="524991" cy="253484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81" y="42"/>
                </a:cxn>
                <a:cxn ang="0">
                  <a:pos x="174" y="52"/>
                </a:cxn>
                <a:cxn ang="0">
                  <a:pos x="107" y="93"/>
                </a:cxn>
                <a:cxn ang="0">
                  <a:pos x="74" y="93"/>
                </a:cxn>
                <a:cxn ang="0">
                  <a:pos x="7" y="52"/>
                </a:cxn>
                <a:cxn ang="0">
                  <a:pos x="0" y="42"/>
                </a:cxn>
                <a:cxn ang="0">
                  <a:pos x="0" y="0"/>
                </a:cxn>
                <a:cxn ang="0">
                  <a:pos x="181" y="0"/>
                </a:cxn>
              </a:cxnLst>
              <a:rect l="0" t="0" r="r" b="b"/>
              <a:pathLst>
                <a:path w="181" h="98">
                  <a:moveTo>
                    <a:pt x="181" y="0"/>
                  </a:moveTo>
                  <a:cubicBezTo>
                    <a:pt x="181" y="42"/>
                    <a:pt x="181" y="42"/>
                    <a:pt x="181" y="42"/>
                  </a:cubicBezTo>
                  <a:cubicBezTo>
                    <a:pt x="181" y="46"/>
                    <a:pt x="179" y="50"/>
                    <a:pt x="174" y="5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98" y="98"/>
                    <a:pt x="83" y="98"/>
                    <a:pt x="74" y="9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2" y="50"/>
                    <a:pt x="0" y="46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006C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7D32FC84-1214-42F7-B912-8B0CC38CC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65" y="3031295"/>
              <a:ext cx="542204" cy="289539"/>
            </a:xfrm>
            <a:custGeom>
              <a:avLst/>
              <a:gdLst/>
              <a:ahLst/>
              <a:cxnLst>
                <a:cxn ang="0">
                  <a:pos x="110" y="106"/>
                </a:cxn>
                <a:cxn ang="0">
                  <a:pos x="77" y="106"/>
                </a:cxn>
                <a:cxn ang="0">
                  <a:pos x="10" y="66"/>
                </a:cxn>
                <a:cxn ang="0">
                  <a:pos x="10" y="46"/>
                </a:cxn>
                <a:cxn ang="0">
                  <a:pos x="77" y="6"/>
                </a:cxn>
                <a:cxn ang="0">
                  <a:pos x="110" y="6"/>
                </a:cxn>
                <a:cxn ang="0">
                  <a:pos x="177" y="46"/>
                </a:cxn>
                <a:cxn ang="0">
                  <a:pos x="177" y="66"/>
                </a:cxn>
                <a:cxn ang="0">
                  <a:pos x="110" y="106"/>
                </a:cxn>
              </a:cxnLst>
              <a:rect l="0" t="0" r="r" b="b"/>
              <a:pathLst>
                <a:path w="187" h="112">
                  <a:moveTo>
                    <a:pt x="110" y="106"/>
                  </a:moveTo>
                  <a:cubicBezTo>
                    <a:pt x="101" y="112"/>
                    <a:pt x="86" y="112"/>
                    <a:pt x="77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61"/>
                    <a:pt x="0" y="52"/>
                    <a:pt x="10" y="4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86" y="0"/>
                    <a:pt x="101" y="0"/>
                    <a:pt x="110" y="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87" y="52"/>
                    <a:pt x="187" y="61"/>
                    <a:pt x="177" y="66"/>
                  </a:cubicBezTo>
                  <a:lnTo>
                    <a:pt x="110" y="106"/>
                  </a:lnTo>
                  <a:close/>
                </a:path>
              </a:pathLst>
            </a:custGeom>
            <a:solidFill>
              <a:srgbClr val="00A1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E13943D2-029F-45D0-89C5-BDC18DD78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1185" y="3093571"/>
              <a:ext cx="298766" cy="157334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83" y="40"/>
                </a:cxn>
                <a:cxn ang="0">
                  <a:pos x="76" y="41"/>
                </a:cxn>
                <a:cxn ang="0">
                  <a:pos x="75" y="52"/>
                </a:cxn>
                <a:cxn ang="0">
                  <a:pos x="57" y="41"/>
                </a:cxn>
                <a:cxn ang="0">
                  <a:pos x="58" y="41"/>
                </a:cxn>
                <a:cxn ang="0">
                  <a:pos x="66" y="38"/>
                </a:cxn>
                <a:cxn ang="0">
                  <a:pos x="94" y="21"/>
                </a:cxn>
                <a:cxn ang="0">
                  <a:pos x="94" y="32"/>
                </a:cxn>
                <a:cxn ang="0">
                  <a:pos x="102" y="32"/>
                </a:cxn>
                <a:cxn ang="0">
                  <a:pos x="103" y="12"/>
                </a:cxn>
                <a:cxn ang="0">
                  <a:pos x="70" y="12"/>
                </a:cxn>
                <a:cxn ang="0">
                  <a:pos x="70" y="17"/>
                </a:cxn>
                <a:cxn ang="0">
                  <a:pos x="88" y="17"/>
                </a:cxn>
                <a:cxn ang="0">
                  <a:pos x="71" y="27"/>
                </a:cxn>
                <a:cxn ang="0">
                  <a:pos x="71" y="26"/>
                </a:cxn>
                <a:cxn ang="0">
                  <a:pos x="66" y="22"/>
                </a:cxn>
                <a:cxn ang="0">
                  <a:pos x="39" y="6"/>
                </a:cxn>
                <a:cxn ang="0">
                  <a:pos x="57" y="5"/>
                </a:cxn>
                <a:cxn ang="0">
                  <a:pos x="57" y="0"/>
                </a:cxn>
                <a:cxn ang="0">
                  <a:pos x="24" y="1"/>
                </a:cxn>
                <a:cxn ang="0">
                  <a:pos x="24" y="21"/>
                </a:cxn>
                <a:cxn ang="0">
                  <a:pos x="31" y="21"/>
                </a:cxn>
                <a:cxn ang="0">
                  <a:pos x="32" y="9"/>
                </a:cxn>
                <a:cxn ang="0">
                  <a:pos x="48" y="19"/>
                </a:cxn>
                <a:cxn ang="0">
                  <a:pos x="47" y="19"/>
                </a:cxn>
                <a:cxn ang="0">
                  <a:pos x="39" y="22"/>
                </a:cxn>
                <a:cxn ang="0">
                  <a:pos x="36" y="24"/>
                </a:cxn>
                <a:cxn ang="0">
                  <a:pos x="8" y="40"/>
                </a:cxn>
                <a:cxn ang="0">
                  <a:pos x="9" y="30"/>
                </a:cxn>
                <a:cxn ang="0">
                  <a:pos x="1" y="30"/>
                </a:cxn>
                <a:cxn ang="0">
                  <a:pos x="0" y="50"/>
                </a:cxn>
                <a:cxn ang="0">
                  <a:pos x="33" y="49"/>
                </a:cxn>
                <a:cxn ang="0">
                  <a:pos x="33" y="44"/>
                </a:cxn>
                <a:cxn ang="0">
                  <a:pos x="14" y="44"/>
                </a:cxn>
                <a:cxn ang="0">
                  <a:pos x="33" y="33"/>
                </a:cxn>
                <a:cxn ang="0">
                  <a:pos x="34" y="34"/>
                </a:cxn>
                <a:cxn ang="0">
                  <a:pos x="38" y="39"/>
                </a:cxn>
                <a:cxn ang="0">
                  <a:pos x="42" y="40"/>
                </a:cxn>
                <a:cxn ang="0">
                  <a:pos x="68" y="55"/>
                </a:cxn>
                <a:cxn ang="0">
                  <a:pos x="50" y="56"/>
                </a:cxn>
                <a:cxn ang="0">
                  <a:pos x="50" y="61"/>
                </a:cxn>
                <a:cxn ang="0">
                  <a:pos x="83" y="60"/>
                </a:cxn>
                <a:cxn ang="0">
                  <a:pos x="52" y="36"/>
                </a:cxn>
                <a:cxn ang="0">
                  <a:pos x="45" y="34"/>
                </a:cxn>
                <a:cxn ang="0">
                  <a:pos x="46" y="26"/>
                </a:cxn>
                <a:cxn ang="0">
                  <a:pos x="52" y="24"/>
                </a:cxn>
                <a:cxn ang="0">
                  <a:pos x="59" y="26"/>
                </a:cxn>
                <a:cxn ang="0">
                  <a:pos x="59" y="34"/>
                </a:cxn>
                <a:cxn ang="0">
                  <a:pos x="52" y="36"/>
                </a:cxn>
              </a:cxnLst>
              <a:rect l="0" t="0" r="r" b="b"/>
              <a:pathLst>
                <a:path w="103" h="61">
                  <a:moveTo>
                    <a:pt x="83" y="60"/>
                  </a:moveTo>
                  <a:cubicBezTo>
                    <a:pt x="83" y="59"/>
                    <a:pt x="83" y="41"/>
                    <a:pt x="83" y="40"/>
                  </a:cubicBezTo>
                  <a:cubicBezTo>
                    <a:pt x="82" y="40"/>
                    <a:pt x="77" y="41"/>
                    <a:pt x="76" y="41"/>
                  </a:cubicBezTo>
                  <a:cubicBezTo>
                    <a:pt x="75" y="42"/>
                    <a:pt x="75" y="52"/>
                    <a:pt x="75" y="5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61" y="40"/>
                    <a:pt x="64" y="39"/>
                    <a:pt x="66" y="38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31"/>
                    <a:pt x="94" y="32"/>
                  </a:cubicBezTo>
                  <a:cubicBezTo>
                    <a:pt x="96" y="32"/>
                    <a:pt x="100" y="32"/>
                    <a:pt x="102" y="32"/>
                  </a:cubicBezTo>
                  <a:cubicBezTo>
                    <a:pt x="102" y="31"/>
                    <a:pt x="103" y="13"/>
                    <a:pt x="103" y="12"/>
                  </a:cubicBezTo>
                  <a:cubicBezTo>
                    <a:pt x="101" y="12"/>
                    <a:pt x="72" y="12"/>
                    <a:pt x="70" y="12"/>
                  </a:cubicBezTo>
                  <a:cubicBezTo>
                    <a:pt x="70" y="13"/>
                    <a:pt x="70" y="17"/>
                    <a:pt x="70" y="17"/>
                  </a:cubicBezTo>
                  <a:cubicBezTo>
                    <a:pt x="72" y="17"/>
                    <a:pt x="88" y="17"/>
                    <a:pt x="88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5"/>
                    <a:pt x="68" y="23"/>
                    <a:pt x="66" y="2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55" y="5"/>
                    <a:pt x="57" y="5"/>
                  </a:cubicBezTo>
                  <a:cubicBezTo>
                    <a:pt x="57" y="5"/>
                    <a:pt x="57" y="1"/>
                    <a:pt x="57" y="0"/>
                  </a:cubicBezTo>
                  <a:cubicBezTo>
                    <a:pt x="55" y="0"/>
                    <a:pt x="26" y="1"/>
                    <a:pt x="24" y="1"/>
                  </a:cubicBezTo>
                  <a:cubicBezTo>
                    <a:pt x="24" y="2"/>
                    <a:pt x="23" y="20"/>
                    <a:pt x="24" y="21"/>
                  </a:cubicBezTo>
                  <a:cubicBezTo>
                    <a:pt x="25" y="21"/>
                    <a:pt x="30" y="21"/>
                    <a:pt x="31" y="21"/>
                  </a:cubicBezTo>
                  <a:cubicBezTo>
                    <a:pt x="31" y="19"/>
                    <a:pt x="32" y="9"/>
                    <a:pt x="32" y="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20"/>
                    <a:pt x="41" y="21"/>
                    <a:pt x="39" y="22"/>
                  </a:cubicBezTo>
                  <a:cubicBezTo>
                    <a:pt x="39" y="22"/>
                    <a:pt x="37" y="24"/>
                    <a:pt x="36" y="2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9" y="31"/>
                    <a:pt x="9" y="30"/>
                  </a:cubicBezTo>
                  <a:cubicBezTo>
                    <a:pt x="7" y="30"/>
                    <a:pt x="2" y="30"/>
                    <a:pt x="1" y="30"/>
                  </a:cubicBezTo>
                  <a:cubicBezTo>
                    <a:pt x="1" y="31"/>
                    <a:pt x="0" y="49"/>
                    <a:pt x="0" y="50"/>
                  </a:cubicBezTo>
                  <a:cubicBezTo>
                    <a:pt x="2" y="49"/>
                    <a:pt x="33" y="49"/>
                    <a:pt x="33" y="49"/>
                  </a:cubicBezTo>
                  <a:cubicBezTo>
                    <a:pt x="33" y="48"/>
                    <a:pt x="33" y="45"/>
                    <a:pt x="33" y="44"/>
                  </a:cubicBezTo>
                  <a:cubicBezTo>
                    <a:pt x="32" y="44"/>
                    <a:pt x="14" y="44"/>
                    <a:pt x="14" y="44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6"/>
                    <a:pt x="36" y="37"/>
                    <a:pt x="38" y="39"/>
                  </a:cubicBezTo>
                  <a:cubicBezTo>
                    <a:pt x="38" y="39"/>
                    <a:pt x="42" y="40"/>
                    <a:pt x="42" y="40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5"/>
                    <a:pt x="52" y="56"/>
                    <a:pt x="50" y="56"/>
                  </a:cubicBezTo>
                  <a:cubicBezTo>
                    <a:pt x="50" y="57"/>
                    <a:pt x="50" y="60"/>
                    <a:pt x="50" y="61"/>
                  </a:cubicBezTo>
                  <a:cubicBezTo>
                    <a:pt x="52" y="61"/>
                    <a:pt x="81" y="60"/>
                    <a:pt x="83" y="60"/>
                  </a:cubicBezTo>
                  <a:close/>
                  <a:moveTo>
                    <a:pt x="52" y="36"/>
                  </a:moveTo>
                  <a:cubicBezTo>
                    <a:pt x="50" y="36"/>
                    <a:pt x="47" y="35"/>
                    <a:pt x="45" y="34"/>
                  </a:cubicBezTo>
                  <a:cubicBezTo>
                    <a:pt x="42" y="32"/>
                    <a:pt x="42" y="29"/>
                    <a:pt x="46" y="26"/>
                  </a:cubicBezTo>
                  <a:cubicBezTo>
                    <a:pt x="47" y="25"/>
                    <a:pt x="50" y="25"/>
                    <a:pt x="52" y="24"/>
                  </a:cubicBezTo>
                  <a:cubicBezTo>
                    <a:pt x="55" y="24"/>
                    <a:pt x="58" y="25"/>
                    <a:pt x="59" y="26"/>
                  </a:cubicBezTo>
                  <a:cubicBezTo>
                    <a:pt x="63" y="28"/>
                    <a:pt x="63" y="32"/>
                    <a:pt x="59" y="34"/>
                  </a:cubicBezTo>
                  <a:cubicBezTo>
                    <a:pt x="57" y="35"/>
                    <a:pt x="55" y="36"/>
                    <a:pt x="52" y="3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aphicFrame>
          <p:nvGraphicFramePr>
            <p:cNvPr id="22" name="Object 4">
              <a:extLst>
                <a:ext uri="{FF2B5EF4-FFF2-40B4-BE49-F238E27FC236}">
                  <a16:creationId xmlns:a16="http://schemas.microsoft.com/office/drawing/2014/main" id="{BDE28BA3-2430-4B4D-B801-40458FC00667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571601" y="3214690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96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22" name="Object 4">
                          <a:extLst>
                            <a:ext uri="{FF2B5EF4-FFF2-40B4-BE49-F238E27FC236}">
                              <a16:creationId xmlns:a16="http://schemas.microsoft.com/office/drawing/2014/main" id="{BDE28BA3-2430-4B4D-B801-40458FC0066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01" y="3214690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5">
              <a:extLst>
                <a:ext uri="{FF2B5EF4-FFF2-40B4-BE49-F238E27FC236}">
                  <a16:creationId xmlns:a16="http://schemas.microsoft.com/office/drawing/2014/main" id="{CDF3D151-574A-4842-B364-A9CA9912D84A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857356" y="3214685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97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23" name="Object 5">
                          <a:extLst>
                            <a:ext uri="{FF2B5EF4-FFF2-40B4-BE49-F238E27FC236}">
                              <a16:creationId xmlns:a16="http://schemas.microsoft.com/office/drawing/2014/main" id="{CDF3D151-574A-4842-B364-A9CA9912D84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356" y="3214685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4" name="Picture 2772" descr="图片114">
            <a:extLst>
              <a:ext uri="{FF2B5EF4-FFF2-40B4-BE49-F238E27FC236}">
                <a16:creationId xmlns:a16="http://schemas.microsoft.com/office/drawing/2014/main" id="{9F4031C9-84BE-4F36-BEC6-F85541BBB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54" y="1320297"/>
            <a:ext cx="746288" cy="2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40">
            <a:extLst>
              <a:ext uri="{FF2B5EF4-FFF2-40B4-BE49-F238E27FC236}">
                <a16:creationId xmlns:a16="http://schemas.microsoft.com/office/drawing/2014/main" id="{55D14EB5-471A-4C7C-AF00-E6FC29750741}"/>
              </a:ext>
            </a:extLst>
          </p:cNvPr>
          <p:cNvSpPr txBox="1"/>
          <p:nvPr/>
        </p:nvSpPr>
        <p:spPr>
          <a:xfrm>
            <a:off x="1328285" y="983181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终端</a:t>
            </a:r>
          </a:p>
        </p:txBody>
      </p:sp>
      <p:sp>
        <p:nvSpPr>
          <p:cNvPr id="29" name="TextBox 41">
            <a:extLst>
              <a:ext uri="{FF2B5EF4-FFF2-40B4-BE49-F238E27FC236}">
                <a16:creationId xmlns:a16="http://schemas.microsoft.com/office/drawing/2014/main" id="{32E70440-FB22-4891-990B-81A8B206FD8D}"/>
              </a:ext>
            </a:extLst>
          </p:cNvPr>
          <p:cNvSpPr txBox="1"/>
          <p:nvPr/>
        </p:nvSpPr>
        <p:spPr>
          <a:xfrm>
            <a:off x="2807753" y="983181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7600</a:t>
            </a:r>
            <a:endParaRPr lang="zh-CN" altLang="en-US" sz="13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A5976295-C29C-46DD-AF7F-EEDF9EBCE9D5}"/>
              </a:ext>
            </a:extLst>
          </p:cNvPr>
          <p:cNvSpPr txBox="1"/>
          <p:nvPr/>
        </p:nvSpPr>
        <p:spPr>
          <a:xfrm>
            <a:off x="4769248" y="983181"/>
            <a:ext cx="8388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城域</a:t>
            </a: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endParaRPr lang="zh-CN" altLang="en-US" sz="13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id="{4C3846CB-637E-4839-983A-ACB04D963DEE}"/>
              </a:ext>
            </a:extLst>
          </p:cNvPr>
          <p:cNvSpPr txBox="1"/>
          <p:nvPr/>
        </p:nvSpPr>
        <p:spPr>
          <a:xfrm>
            <a:off x="8030230" y="983181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总头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A016453-A752-4E22-B0E7-19A4866C39D6}"/>
              </a:ext>
            </a:extLst>
          </p:cNvPr>
          <p:cNvSpPr txBox="1"/>
          <p:nvPr/>
        </p:nvSpPr>
        <p:spPr>
          <a:xfrm>
            <a:off x="2056265" y="2236824"/>
            <a:ext cx="75052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OTN-8AT2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Any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接口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7B3AA66-6004-4ACA-ABE6-B5FCD9519547}"/>
              </a:ext>
            </a:extLst>
          </p:cNvPr>
          <p:cNvSpPr txBox="1"/>
          <p:nvPr/>
        </p:nvSpPr>
        <p:spPr>
          <a:xfrm>
            <a:off x="4599150" y="2236824"/>
            <a:ext cx="10999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接入层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设备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ODU0/1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交叉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046EC6D3-CC5F-430B-8F35-D6B08A936D0D}"/>
              </a:ext>
            </a:extLst>
          </p:cNvPr>
          <p:cNvSpPr txBox="1"/>
          <p:nvPr/>
        </p:nvSpPr>
        <p:spPr>
          <a:xfrm>
            <a:off x="2698553" y="2340698"/>
            <a:ext cx="7505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OTN-8AT2</a:t>
            </a:r>
          </a:p>
        </p:txBody>
      </p:sp>
      <p:sp>
        <p:nvSpPr>
          <p:cNvPr id="45" name="AutoShape 18">
            <a:extLst>
              <a:ext uri="{FF2B5EF4-FFF2-40B4-BE49-F238E27FC236}">
                <a16:creationId xmlns:a16="http://schemas.microsoft.com/office/drawing/2014/main" id="{17B0DD03-A1A2-4ED6-983D-6CBE9CC6BB0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83327" y="977851"/>
            <a:ext cx="133422" cy="1853632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8" name="AutoShape 18">
            <a:extLst>
              <a:ext uri="{FF2B5EF4-FFF2-40B4-BE49-F238E27FC236}">
                <a16:creationId xmlns:a16="http://schemas.microsoft.com/office/drawing/2014/main" id="{EA04B23D-A636-481A-9F15-A16FBAE9A35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882591" y="-1109619"/>
            <a:ext cx="264932" cy="6028571"/>
          </a:xfrm>
          <a:prstGeom prst="can">
            <a:avLst>
              <a:gd name="adj" fmla="val 37673"/>
            </a:avLst>
          </a:prstGeom>
          <a:solidFill>
            <a:srgbClr val="53DC33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4" name="AutoShape 18">
            <a:extLst>
              <a:ext uri="{FF2B5EF4-FFF2-40B4-BE49-F238E27FC236}">
                <a16:creationId xmlns:a16="http://schemas.microsoft.com/office/drawing/2014/main" id="{B1F7233F-6040-4B48-A81C-5A2E5710B83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245202" y="1568738"/>
            <a:ext cx="126421" cy="671856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5" name="TextBox 89">
            <a:extLst>
              <a:ext uri="{FF2B5EF4-FFF2-40B4-BE49-F238E27FC236}">
                <a16:creationId xmlns:a16="http://schemas.microsoft.com/office/drawing/2014/main" id="{B1BAA9C2-6103-4C41-99A0-C2085D7EF69E}"/>
              </a:ext>
            </a:extLst>
          </p:cNvPr>
          <p:cNvSpPr txBox="1"/>
          <p:nvPr/>
        </p:nvSpPr>
        <p:spPr>
          <a:xfrm>
            <a:off x="1287486" y="177770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6" name="TextBox 91">
            <a:extLst>
              <a:ext uri="{FF2B5EF4-FFF2-40B4-BE49-F238E27FC236}">
                <a16:creationId xmlns:a16="http://schemas.microsoft.com/office/drawing/2014/main" id="{7B43EA6E-95B3-4D28-AB42-8B6B73BAE68F}"/>
              </a:ext>
            </a:extLst>
          </p:cNvPr>
          <p:cNvSpPr txBox="1"/>
          <p:nvPr/>
        </p:nvSpPr>
        <p:spPr>
          <a:xfrm>
            <a:off x="4776668" y="1777709"/>
            <a:ext cx="905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OTN/</a:t>
            </a:r>
            <a:r>
              <a:rPr lang="en-US" altLang="zh-CN" sz="1200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ODUk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7" name="TextBox 93">
            <a:extLst>
              <a:ext uri="{FF2B5EF4-FFF2-40B4-BE49-F238E27FC236}">
                <a16:creationId xmlns:a16="http://schemas.microsoft.com/office/drawing/2014/main" id="{60B034FB-622F-49E4-82CC-3D5ECA01A9E2}"/>
              </a:ext>
            </a:extLst>
          </p:cNvPr>
          <p:cNvSpPr txBox="1"/>
          <p:nvPr/>
        </p:nvSpPr>
        <p:spPr>
          <a:xfrm>
            <a:off x="8142123" y="177770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8" name="TextBox 94">
            <a:extLst>
              <a:ext uri="{FF2B5EF4-FFF2-40B4-BE49-F238E27FC236}">
                <a16:creationId xmlns:a16="http://schemas.microsoft.com/office/drawing/2014/main" id="{8FBF2D20-DA38-4D86-ADB1-C68B3FEE90B7}"/>
              </a:ext>
            </a:extLst>
          </p:cNvPr>
          <p:cNvSpPr txBox="1"/>
          <p:nvPr/>
        </p:nvSpPr>
        <p:spPr>
          <a:xfrm>
            <a:off x="298115" y="1670556"/>
            <a:ext cx="70083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终端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algn="ctr" defTabSz="685800"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+OTN</a:t>
            </a:r>
            <a:endParaRPr lang="zh-CN" altLang="en-US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0DD0FF41-E339-4EC0-8DC7-82885279DF4F}"/>
              </a:ext>
            </a:extLst>
          </p:cNvPr>
          <p:cNvSpPr/>
          <p:nvPr/>
        </p:nvSpPr>
        <p:spPr>
          <a:xfrm>
            <a:off x="136823" y="1799833"/>
            <a:ext cx="215900" cy="2096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0" name="TextBox 154">
            <a:extLst>
              <a:ext uri="{FF2B5EF4-FFF2-40B4-BE49-F238E27FC236}">
                <a16:creationId xmlns:a16="http://schemas.microsoft.com/office/drawing/2014/main" id="{EF03DEC0-2552-43A7-B15B-7E3C8F22B3A8}"/>
              </a:ext>
            </a:extLst>
          </p:cNvPr>
          <p:cNvSpPr txBox="1"/>
          <p:nvPr/>
        </p:nvSpPr>
        <p:spPr>
          <a:xfrm>
            <a:off x="145694" y="1786615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050" b="1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6</a:t>
            </a:r>
            <a:endParaRPr lang="zh-CN" altLang="en-US" sz="1050" b="1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66A97FE2-10DA-4003-8413-B41D4F11A596}"/>
              </a:ext>
            </a:extLst>
          </p:cNvPr>
          <p:cNvSpPr txBox="1"/>
          <p:nvPr/>
        </p:nvSpPr>
        <p:spPr>
          <a:xfrm>
            <a:off x="1311738" y="2340698"/>
            <a:ext cx="6319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GPN800</a:t>
            </a:r>
            <a:endParaRPr lang="zh-CN" altLang="en-US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0B047F6C-C5A2-4445-BBC8-26B130D1C913}"/>
              </a:ext>
            </a:extLst>
          </p:cNvPr>
          <p:cNvSpPr txBox="1"/>
          <p:nvPr/>
        </p:nvSpPr>
        <p:spPr>
          <a:xfrm>
            <a:off x="7973798" y="2236824"/>
            <a:ext cx="75052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OTN-8AT2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Any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接口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C3C00C4C-A7BA-4880-A63D-925C604A63B8}"/>
              </a:ext>
            </a:extLst>
          </p:cNvPr>
          <p:cNvSpPr txBox="1"/>
          <p:nvPr/>
        </p:nvSpPr>
        <p:spPr>
          <a:xfrm>
            <a:off x="7318031" y="2340698"/>
            <a:ext cx="7505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OTN-8AT2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4D693E2A-8028-42D5-8A93-318CBDE6AC4A}"/>
              </a:ext>
            </a:extLst>
          </p:cNvPr>
          <p:cNvCxnSpPr/>
          <p:nvPr/>
        </p:nvCxnSpPr>
        <p:spPr>
          <a:xfrm>
            <a:off x="1241573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055BCA9B-9C89-43F2-9AD7-45310E4E52FA}"/>
              </a:ext>
            </a:extLst>
          </p:cNvPr>
          <p:cNvCxnSpPr/>
          <p:nvPr/>
        </p:nvCxnSpPr>
        <p:spPr>
          <a:xfrm>
            <a:off x="2000772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1C53BE66-7BDE-4074-B126-6439C8363E23}"/>
              </a:ext>
            </a:extLst>
          </p:cNvPr>
          <p:cNvCxnSpPr/>
          <p:nvPr/>
        </p:nvCxnSpPr>
        <p:spPr>
          <a:xfrm>
            <a:off x="2790858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4B698331-8BB3-4AF0-9040-5997E5B22EC2}"/>
              </a:ext>
            </a:extLst>
          </p:cNvPr>
          <p:cNvCxnSpPr/>
          <p:nvPr/>
        </p:nvCxnSpPr>
        <p:spPr>
          <a:xfrm>
            <a:off x="3348083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10589096-4A58-4EA8-9A55-83A6D4D8D676}"/>
              </a:ext>
            </a:extLst>
          </p:cNvPr>
          <p:cNvCxnSpPr/>
          <p:nvPr/>
        </p:nvCxnSpPr>
        <p:spPr>
          <a:xfrm>
            <a:off x="4092400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0B5B9159-102F-443F-A22D-53FFF5F67A9B}"/>
              </a:ext>
            </a:extLst>
          </p:cNvPr>
          <p:cNvCxnSpPr/>
          <p:nvPr/>
        </p:nvCxnSpPr>
        <p:spPr>
          <a:xfrm>
            <a:off x="6177415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9E21A605-D379-4D44-94CC-B21143BFCEE7}"/>
              </a:ext>
            </a:extLst>
          </p:cNvPr>
          <p:cNvCxnSpPr/>
          <p:nvPr/>
        </p:nvCxnSpPr>
        <p:spPr>
          <a:xfrm>
            <a:off x="8004116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C5F8E923-FA55-48BD-8D41-85C4B37732A6}"/>
              </a:ext>
            </a:extLst>
          </p:cNvPr>
          <p:cNvCxnSpPr/>
          <p:nvPr/>
        </p:nvCxnSpPr>
        <p:spPr>
          <a:xfrm>
            <a:off x="8632473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BA9DF6C4-43D1-4229-BF8F-7A501AECBCAC}"/>
              </a:ext>
            </a:extLst>
          </p:cNvPr>
          <p:cNvSpPr txBox="1"/>
          <p:nvPr/>
        </p:nvSpPr>
        <p:spPr>
          <a:xfrm>
            <a:off x="214352" y="2798407"/>
            <a:ext cx="87152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zh-CN" altLang="en-US" sz="1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方案特点：</a:t>
            </a:r>
            <a:endParaRPr lang="en-US" altLang="zh-CN" sz="12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根据业务类型选择终端设备，直接通过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OTU2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接口连接至局端机框或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OTN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网络，终端设备完成业务限速，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OTN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板卡完成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ODU0/1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到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ODU1/2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的复用交叉后直接上联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OTN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网络，总头位置通过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GPN7600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进行业务落地。通过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OTN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板卡将业务以专线方式落地，局端板卡需要完成业务限速；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OTN</a:t>
            </a:r>
            <a:r>
              <a:rPr lang="zh-CN" altLang="en-US" sz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终端到末端，端到端</a:t>
            </a:r>
            <a:r>
              <a:rPr lang="en-US" altLang="zh-CN" sz="1200" dirty="0" err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ODUk</a:t>
            </a:r>
            <a:r>
              <a:rPr lang="zh-CN" altLang="en-US" sz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交叉业务安全性高，但成本也是推高的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12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endParaRPr lang="en-US" altLang="zh-CN" sz="12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存在的问题：</a:t>
            </a:r>
            <a:endParaRPr lang="en-US" altLang="zh-CN" sz="12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1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、终端设备就是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OTU2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接口上行，局端需要大量的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OTU2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接口下联，就算不能完成全部的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OTU2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速率业务要大量的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OTU2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接口；</a:t>
            </a:r>
            <a:endParaRPr lang="en-US" altLang="zh-CN" sz="12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2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、如此大带宽若接入厂家完成接入级别为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OTU0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级别业务，纯</a:t>
            </a:r>
            <a:r>
              <a:rPr lang="en-US" altLang="zh-CN" sz="1200" dirty="0" err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ODUk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业务时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ODU0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可完全占满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OTU2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接口，若机框调度需要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100G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上联；</a:t>
            </a:r>
            <a:endParaRPr lang="en-US" altLang="zh-CN" sz="12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3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、另外的组网形式为终端直挂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OTN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网络减小接入局端的设备压力；</a:t>
            </a:r>
            <a:endParaRPr lang="en-US" altLang="zh-CN" sz="12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4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Any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进入的业务不能完成保护。</a:t>
            </a:r>
            <a:endParaRPr lang="en-US" altLang="zh-CN" sz="12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41631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FB2656-5440-44A7-BF7C-C6B7A546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不同端到端承载方式下的接入方案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DB4343F-A0ED-40E6-975F-F2481C5446F8}"/>
              </a:ext>
            </a:extLst>
          </p:cNvPr>
          <p:cNvCxnSpPr>
            <a:cxnSpLocks/>
          </p:cNvCxnSpPr>
          <p:nvPr/>
        </p:nvCxnSpPr>
        <p:spPr>
          <a:xfrm>
            <a:off x="2012742" y="1459599"/>
            <a:ext cx="600597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8" name="组合 58">
            <a:extLst>
              <a:ext uri="{FF2B5EF4-FFF2-40B4-BE49-F238E27FC236}">
                <a16:creationId xmlns:a16="http://schemas.microsoft.com/office/drawing/2014/main" id="{15BA089C-8E09-4E18-B9C1-9CE8C67A5AF1}"/>
              </a:ext>
            </a:extLst>
          </p:cNvPr>
          <p:cNvGrpSpPr/>
          <p:nvPr/>
        </p:nvGrpSpPr>
        <p:grpSpPr>
          <a:xfrm>
            <a:off x="2785158" y="1244009"/>
            <a:ext cx="568951" cy="431181"/>
            <a:chOff x="1529465" y="3031295"/>
            <a:chExt cx="542204" cy="397707"/>
          </a:xfrm>
        </p:grpSpPr>
        <p:sp>
          <p:nvSpPr>
            <p:cNvPr id="9" name="AutoShape 26">
              <a:extLst>
                <a:ext uri="{FF2B5EF4-FFF2-40B4-BE49-F238E27FC236}">
                  <a16:creationId xmlns:a16="http://schemas.microsoft.com/office/drawing/2014/main" id="{DAEB78B9-CEF8-421B-B590-04E4AEC4BEC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8073" y="3036758"/>
              <a:ext cx="522532" cy="38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1FD34A88-897E-4AA9-86F1-38BD2A1F3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073" y="3175518"/>
              <a:ext cx="524991" cy="253484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81" y="42"/>
                </a:cxn>
                <a:cxn ang="0">
                  <a:pos x="174" y="52"/>
                </a:cxn>
                <a:cxn ang="0">
                  <a:pos x="107" y="93"/>
                </a:cxn>
                <a:cxn ang="0">
                  <a:pos x="74" y="93"/>
                </a:cxn>
                <a:cxn ang="0">
                  <a:pos x="7" y="52"/>
                </a:cxn>
                <a:cxn ang="0">
                  <a:pos x="0" y="42"/>
                </a:cxn>
                <a:cxn ang="0">
                  <a:pos x="0" y="0"/>
                </a:cxn>
                <a:cxn ang="0">
                  <a:pos x="181" y="0"/>
                </a:cxn>
              </a:cxnLst>
              <a:rect l="0" t="0" r="r" b="b"/>
              <a:pathLst>
                <a:path w="181" h="98">
                  <a:moveTo>
                    <a:pt x="181" y="0"/>
                  </a:moveTo>
                  <a:cubicBezTo>
                    <a:pt x="181" y="42"/>
                    <a:pt x="181" y="42"/>
                    <a:pt x="181" y="42"/>
                  </a:cubicBezTo>
                  <a:cubicBezTo>
                    <a:pt x="181" y="46"/>
                    <a:pt x="179" y="50"/>
                    <a:pt x="174" y="5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98" y="98"/>
                    <a:pt x="83" y="98"/>
                    <a:pt x="74" y="9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2" y="50"/>
                    <a:pt x="0" y="46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006C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id="{3A406475-1146-429A-8B33-B871CC996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65" y="3031295"/>
              <a:ext cx="542204" cy="289539"/>
            </a:xfrm>
            <a:custGeom>
              <a:avLst/>
              <a:gdLst/>
              <a:ahLst/>
              <a:cxnLst>
                <a:cxn ang="0">
                  <a:pos x="110" y="106"/>
                </a:cxn>
                <a:cxn ang="0">
                  <a:pos x="77" y="106"/>
                </a:cxn>
                <a:cxn ang="0">
                  <a:pos x="10" y="66"/>
                </a:cxn>
                <a:cxn ang="0">
                  <a:pos x="10" y="46"/>
                </a:cxn>
                <a:cxn ang="0">
                  <a:pos x="77" y="6"/>
                </a:cxn>
                <a:cxn ang="0">
                  <a:pos x="110" y="6"/>
                </a:cxn>
                <a:cxn ang="0">
                  <a:pos x="177" y="46"/>
                </a:cxn>
                <a:cxn ang="0">
                  <a:pos x="177" y="66"/>
                </a:cxn>
                <a:cxn ang="0">
                  <a:pos x="110" y="106"/>
                </a:cxn>
              </a:cxnLst>
              <a:rect l="0" t="0" r="r" b="b"/>
              <a:pathLst>
                <a:path w="187" h="112">
                  <a:moveTo>
                    <a:pt x="110" y="106"/>
                  </a:moveTo>
                  <a:cubicBezTo>
                    <a:pt x="101" y="112"/>
                    <a:pt x="86" y="112"/>
                    <a:pt x="77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61"/>
                    <a:pt x="0" y="52"/>
                    <a:pt x="10" y="4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86" y="0"/>
                    <a:pt x="101" y="0"/>
                    <a:pt x="110" y="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87" y="52"/>
                    <a:pt x="187" y="61"/>
                    <a:pt x="177" y="66"/>
                  </a:cubicBezTo>
                  <a:lnTo>
                    <a:pt x="110" y="106"/>
                  </a:lnTo>
                  <a:close/>
                </a:path>
              </a:pathLst>
            </a:custGeom>
            <a:solidFill>
              <a:srgbClr val="00A1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149F30CD-D546-404F-BE92-7B96D4932B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1185" y="3093571"/>
              <a:ext cx="298766" cy="157334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83" y="40"/>
                </a:cxn>
                <a:cxn ang="0">
                  <a:pos x="76" y="41"/>
                </a:cxn>
                <a:cxn ang="0">
                  <a:pos x="75" y="52"/>
                </a:cxn>
                <a:cxn ang="0">
                  <a:pos x="57" y="41"/>
                </a:cxn>
                <a:cxn ang="0">
                  <a:pos x="58" y="41"/>
                </a:cxn>
                <a:cxn ang="0">
                  <a:pos x="66" y="38"/>
                </a:cxn>
                <a:cxn ang="0">
                  <a:pos x="94" y="21"/>
                </a:cxn>
                <a:cxn ang="0">
                  <a:pos x="94" y="32"/>
                </a:cxn>
                <a:cxn ang="0">
                  <a:pos x="102" y="32"/>
                </a:cxn>
                <a:cxn ang="0">
                  <a:pos x="103" y="12"/>
                </a:cxn>
                <a:cxn ang="0">
                  <a:pos x="70" y="12"/>
                </a:cxn>
                <a:cxn ang="0">
                  <a:pos x="70" y="17"/>
                </a:cxn>
                <a:cxn ang="0">
                  <a:pos x="88" y="17"/>
                </a:cxn>
                <a:cxn ang="0">
                  <a:pos x="71" y="27"/>
                </a:cxn>
                <a:cxn ang="0">
                  <a:pos x="71" y="26"/>
                </a:cxn>
                <a:cxn ang="0">
                  <a:pos x="66" y="22"/>
                </a:cxn>
                <a:cxn ang="0">
                  <a:pos x="39" y="6"/>
                </a:cxn>
                <a:cxn ang="0">
                  <a:pos x="57" y="5"/>
                </a:cxn>
                <a:cxn ang="0">
                  <a:pos x="57" y="0"/>
                </a:cxn>
                <a:cxn ang="0">
                  <a:pos x="24" y="1"/>
                </a:cxn>
                <a:cxn ang="0">
                  <a:pos x="24" y="21"/>
                </a:cxn>
                <a:cxn ang="0">
                  <a:pos x="31" y="21"/>
                </a:cxn>
                <a:cxn ang="0">
                  <a:pos x="32" y="9"/>
                </a:cxn>
                <a:cxn ang="0">
                  <a:pos x="48" y="19"/>
                </a:cxn>
                <a:cxn ang="0">
                  <a:pos x="47" y="19"/>
                </a:cxn>
                <a:cxn ang="0">
                  <a:pos x="39" y="22"/>
                </a:cxn>
                <a:cxn ang="0">
                  <a:pos x="36" y="24"/>
                </a:cxn>
                <a:cxn ang="0">
                  <a:pos x="8" y="40"/>
                </a:cxn>
                <a:cxn ang="0">
                  <a:pos x="9" y="30"/>
                </a:cxn>
                <a:cxn ang="0">
                  <a:pos x="1" y="30"/>
                </a:cxn>
                <a:cxn ang="0">
                  <a:pos x="0" y="50"/>
                </a:cxn>
                <a:cxn ang="0">
                  <a:pos x="33" y="49"/>
                </a:cxn>
                <a:cxn ang="0">
                  <a:pos x="33" y="44"/>
                </a:cxn>
                <a:cxn ang="0">
                  <a:pos x="14" y="44"/>
                </a:cxn>
                <a:cxn ang="0">
                  <a:pos x="33" y="33"/>
                </a:cxn>
                <a:cxn ang="0">
                  <a:pos x="34" y="34"/>
                </a:cxn>
                <a:cxn ang="0">
                  <a:pos x="38" y="39"/>
                </a:cxn>
                <a:cxn ang="0">
                  <a:pos x="42" y="40"/>
                </a:cxn>
                <a:cxn ang="0">
                  <a:pos x="68" y="55"/>
                </a:cxn>
                <a:cxn ang="0">
                  <a:pos x="50" y="56"/>
                </a:cxn>
                <a:cxn ang="0">
                  <a:pos x="50" y="61"/>
                </a:cxn>
                <a:cxn ang="0">
                  <a:pos x="83" y="60"/>
                </a:cxn>
                <a:cxn ang="0">
                  <a:pos x="52" y="36"/>
                </a:cxn>
                <a:cxn ang="0">
                  <a:pos x="45" y="34"/>
                </a:cxn>
                <a:cxn ang="0">
                  <a:pos x="46" y="26"/>
                </a:cxn>
                <a:cxn ang="0">
                  <a:pos x="52" y="24"/>
                </a:cxn>
                <a:cxn ang="0">
                  <a:pos x="59" y="26"/>
                </a:cxn>
                <a:cxn ang="0">
                  <a:pos x="59" y="34"/>
                </a:cxn>
                <a:cxn ang="0">
                  <a:pos x="52" y="36"/>
                </a:cxn>
              </a:cxnLst>
              <a:rect l="0" t="0" r="r" b="b"/>
              <a:pathLst>
                <a:path w="103" h="61">
                  <a:moveTo>
                    <a:pt x="83" y="60"/>
                  </a:moveTo>
                  <a:cubicBezTo>
                    <a:pt x="83" y="59"/>
                    <a:pt x="83" y="41"/>
                    <a:pt x="83" y="40"/>
                  </a:cubicBezTo>
                  <a:cubicBezTo>
                    <a:pt x="82" y="40"/>
                    <a:pt x="77" y="41"/>
                    <a:pt x="76" y="41"/>
                  </a:cubicBezTo>
                  <a:cubicBezTo>
                    <a:pt x="75" y="42"/>
                    <a:pt x="75" y="52"/>
                    <a:pt x="75" y="5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61" y="40"/>
                    <a:pt x="64" y="39"/>
                    <a:pt x="66" y="38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31"/>
                    <a:pt x="94" y="32"/>
                  </a:cubicBezTo>
                  <a:cubicBezTo>
                    <a:pt x="96" y="32"/>
                    <a:pt x="100" y="32"/>
                    <a:pt x="102" y="32"/>
                  </a:cubicBezTo>
                  <a:cubicBezTo>
                    <a:pt x="102" y="31"/>
                    <a:pt x="103" y="13"/>
                    <a:pt x="103" y="12"/>
                  </a:cubicBezTo>
                  <a:cubicBezTo>
                    <a:pt x="101" y="12"/>
                    <a:pt x="72" y="12"/>
                    <a:pt x="70" y="12"/>
                  </a:cubicBezTo>
                  <a:cubicBezTo>
                    <a:pt x="70" y="13"/>
                    <a:pt x="70" y="17"/>
                    <a:pt x="70" y="17"/>
                  </a:cubicBezTo>
                  <a:cubicBezTo>
                    <a:pt x="72" y="17"/>
                    <a:pt x="88" y="17"/>
                    <a:pt x="88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5"/>
                    <a:pt x="68" y="23"/>
                    <a:pt x="66" y="2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55" y="5"/>
                    <a:pt x="57" y="5"/>
                  </a:cubicBezTo>
                  <a:cubicBezTo>
                    <a:pt x="57" y="5"/>
                    <a:pt x="57" y="1"/>
                    <a:pt x="57" y="0"/>
                  </a:cubicBezTo>
                  <a:cubicBezTo>
                    <a:pt x="55" y="0"/>
                    <a:pt x="26" y="1"/>
                    <a:pt x="24" y="1"/>
                  </a:cubicBezTo>
                  <a:cubicBezTo>
                    <a:pt x="24" y="2"/>
                    <a:pt x="23" y="20"/>
                    <a:pt x="24" y="21"/>
                  </a:cubicBezTo>
                  <a:cubicBezTo>
                    <a:pt x="25" y="21"/>
                    <a:pt x="30" y="21"/>
                    <a:pt x="31" y="21"/>
                  </a:cubicBezTo>
                  <a:cubicBezTo>
                    <a:pt x="31" y="19"/>
                    <a:pt x="32" y="9"/>
                    <a:pt x="32" y="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20"/>
                    <a:pt x="41" y="21"/>
                    <a:pt x="39" y="22"/>
                  </a:cubicBezTo>
                  <a:cubicBezTo>
                    <a:pt x="39" y="22"/>
                    <a:pt x="37" y="24"/>
                    <a:pt x="36" y="2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9" y="31"/>
                    <a:pt x="9" y="30"/>
                  </a:cubicBezTo>
                  <a:cubicBezTo>
                    <a:pt x="7" y="30"/>
                    <a:pt x="2" y="30"/>
                    <a:pt x="1" y="30"/>
                  </a:cubicBezTo>
                  <a:cubicBezTo>
                    <a:pt x="1" y="31"/>
                    <a:pt x="0" y="49"/>
                    <a:pt x="0" y="50"/>
                  </a:cubicBezTo>
                  <a:cubicBezTo>
                    <a:pt x="2" y="49"/>
                    <a:pt x="33" y="49"/>
                    <a:pt x="33" y="49"/>
                  </a:cubicBezTo>
                  <a:cubicBezTo>
                    <a:pt x="33" y="48"/>
                    <a:pt x="33" y="45"/>
                    <a:pt x="33" y="44"/>
                  </a:cubicBezTo>
                  <a:cubicBezTo>
                    <a:pt x="32" y="44"/>
                    <a:pt x="14" y="44"/>
                    <a:pt x="14" y="44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6"/>
                    <a:pt x="36" y="37"/>
                    <a:pt x="38" y="39"/>
                  </a:cubicBezTo>
                  <a:cubicBezTo>
                    <a:pt x="38" y="39"/>
                    <a:pt x="42" y="40"/>
                    <a:pt x="42" y="40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5"/>
                    <a:pt x="52" y="56"/>
                    <a:pt x="50" y="56"/>
                  </a:cubicBezTo>
                  <a:cubicBezTo>
                    <a:pt x="50" y="57"/>
                    <a:pt x="50" y="60"/>
                    <a:pt x="50" y="61"/>
                  </a:cubicBezTo>
                  <a:cubicBezTo>
                    <a:pt x="52" y="61"/>
                    <a:pt x="81" y="60"/>
                    <a:pt x="83" y="60"/>
                  </a:cubicBezTo>
                  <a:close/>
                  <a:moveTo>
                    <a:pt x="52" y="36"/>
                  </a:moveTo>
                  <a:cubicBezTo>
                    <a:pt x="50" y="36"/>
                    <a:pt x="47" y="35"/>
                    <a:pt x="45" y="34"/>
                  </a:cubicBezTo>
                  <a:cubicBezTo>
                    <a:pt x="42" y="32"/>
                    <a:pt x="42" y="29"/>
                    <a:pt x="46" y="26"/>
                  </a:cubicBezTo>
                  <a:cubicBezTo>
                    <a:pt x="47" y="25"/>
                    <a:pt x="50" y="25"/>
                    <a:pt x="52" y="24"/>
                  </a:cubicBezTo>
                  <a:cubicBezTo>
                    <a:pt x="55" y="24"/>
                    <a:pt x="58" y="25"/>
                    <a:pt x="59" y="26"/>
                  </a:cubicBezTo>
                  <a:cubicBezTo>
                    <a:pt x="63" y="28"/>
                    <a:pt x="63" y="32"/>
                    <a:pt x="59" y="34"/>
                  </a:cubicBezTo>
                  <a:cubicBezTo>
                    <a:pt x="57" y="35"/>
                    <a:pt x="55" y="36"/>
                    <a:pt x="52" y="3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aphicFrame>
          <p:nvGraphicFramePr>
            <p:cNvPr id="13" name="Object 4">
              <a:extLst>
                <a:ext uri="{FF2B5EF4-FFF2-40B4-BE49-F238E27FC236}">
                  <a16:creationId xmlns:a16="http://schemas.microsoft.com/office/drawing/2014/main" id="{BBE940EA-A08A-4B17-9E97-54AD4E4523A3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571601" y="3214690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8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13" name="Object 4">
                          <a:extLst>
                            <a:ext uri="{FF2B5EF4-FFF2-40B4-BE49-F238E27FC236}">
                              <a16:creationId xmlns:a16="http://schemas.microsoft.com/office/drawing/2014/main" id="{BBE940EA-A08A-4B17-9E97-54AD4E4523A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01" y="3214690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5">
              <a:extLst>
                <a:ext uri="{FF2B5EF4-FFF2-40B4-BE49-F238E27FC236}">
                  <a16:creationId xmlns:a16="http://schemas.microsoft.com/office/drawing/2014/main" id="{06C7DF9F-0012-4821-A0EB-0F89564D8653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857356" y="3214685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9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14" name="Object 5">
                          <a:extLst>
                            <a:ext uri="{FF2B5EF4-FFF2-40B4-BE49-F238E27FC236}">
                              <a16:creationId xmlns:a16="http://schemas.microsoft.com/office/drawing/2014/main" id="{06C7DF9F-0012-4821-A0EB-0F89564D865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356" y="3214685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5" name="Picture 1306" descr="图片24">
            <a:extLst>
              <a:ext uri="{FF2B5EF4-FFF2-40B4-BE49-F238E27FC236}">
                <a16:creationId xmlns:a16="http://schemas.microsoft.com/office/drawing/2014/main" id="{4E7828B5-ADB2-43CC-B200-3FACA72CC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263" y="1230159"/>
            <a:ext cx="507697" cy="4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06" descr="图片24">
            <a:extLst>
              <a:ext uri="{FF2B5EF4-FFF2-40B4-BE49-F238E27FC236}">
                <a16:creationId xmlns:a16="http://schemas.microsoft.com/office/drawing/2014/main" id="{9B68BA44-D228-4045-831A-D901554F5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359" y="1230159"/>
            <a:ext cx="507697" cy="4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58">
            <a:extLst>
              <a:ext uri="{FF2B5EF4-FFF2-40B4-BE49-F238E27FC236}">
                <a16:creationId xmlns:a16="http://schemas.microsoft.com/office/drawing/2014/main" id="{4EBCA643-7C5A-4FBA-94FB-02A4300705C5}"/>
              </a:ext>
            </a:extLst>
          </p:cNvPr>
          <p:cNvGrpSpPr/>
          <p:nvPr/>
        </p:nvGrpSpPr>
        <p:grpSpPr>
          <a:xfrm>
            <a:off x="7985131" y="1244009"/>
            <a:ext cx="568951" cy="431181"/>
            <a:chOff x="1529465" y="3031295"/>
            <a:chExt cx="542204" cy="397707"/>
          </a:xfrm>
        </p:grpSpPr>
        <p:sp>
          <p:nvSpPr>
            <p:cNvPr id="18" name="AutoShape 26">
              <a:extLst>
                <a:ext uri="{FF2B5EF4-FFF2-40B4-BE49-F238E27FC236}">
                  <a16:creationId xmlns:a16="http://schemas.microsoft.com/office/drawing/2014/main" id="{A41DD5D2-38A2-45B8-832D-9B88516686C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8073" y="3036758"/>
              <a:ext cx="522532" cy="38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CE6BF749-4D8B-45AF-8137-8BBDEF430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073" y="3175518"/>
              <a:ext cx="524991" cy="253484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81" y="42"/>
                </a:cxn>
                <a:cxn ang="0">
                  <a:pos x="174" y="52"/>
                </a:cxn>
                <a:cxn ang="0">
                  <a:pos x="107" y="93"/>
                </a:cxn>
                <a:cxn ang="0">
                  <a:pos x="74" y="93"/>
                </a:cxn>
                <a:cxn ang="0">
                  <a:pos x="7" y="52"/>
                </a:cxn>
                <a:cxn ang="0">
                  <a:pos x="0" y="42"/>
                </a:cxn>
                <a:cxn ang="0">
                  <a:pos x="0" y="0"/>
                </a:cxn>
                <a:cxn ang="0">
                  <a:pos x="181" y="0"/>
                </a:cxn>
              </a:cxnLst>
              <a:rect l="0" t="0" r="r" b="b"/>
              <a:pathLst>
                <a:path w="181" h="98">
                  <a:moveTo>
                    <a:pt x="181" y="0"/>
                  </a:moveTo>
                  <a:cubicBezTo>
                    <a:pt x="181" y="42"/>
                    <a:pt x="181" y="42"/>
                    <a:pt x="181" y="42"/>
                  </a:cubicBezTo>
                  <a:cubicBezTo>
                    <a:pt x="181" y="46"/>
                    <a:pt x="179" y="50"/>
                    <a:pt x="174" y="5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98" y="98"/>
                    <a:pt x="83" y="98"/>
                    <a:pt x="74" y="9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2" y="50"/>
                    <a:pt x="0" y="46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006C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7D32FC84-1214-42F7-B912-8B0CC38CC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65" y="3031295"/>
              <a:ext cx="542204" cy="289539"/>
            </a:xfrm>
            <a:custGeom>
              <a:avLst/>
              <a:gdLst/>
              <a:ahLst/>
              <a:cxnLst>
                <a:cxn ang="0">
                  <a:pos x="110" y="106"/>
                </a:cxn>
                <a:cxn ang="0">
                  <a:pos x="77" y="106"/>
                </a:cxn>
                <a:cxn ang="0">
                  <a:pos x="10" y="66"/>
                </a:cxn>
                <a:cxn ang="0">
                  <a:pos x="10" y="46"/>
                </a:cxn>
                <a:cxn ang="0">
                  <a:pos x="77" y="6"/>
                </a:cxn>
                <a:cxn ang="0">
                  <a:pos x="110" y="6"/>
                </a:cxn>
                <a:cxn ang="0">
                  <a:pos x="177" y="46"/>
                </a:cxn>
                <a:cxn ang="0">
                  <a:pos x="177" y="66"/>
                </a:cxn>
                <a:cxn ang="0">
                  <a:pos x="110" y="106"/>
                </a:cxn>
              </a:cxnLst>
              <a:rect l="0" t="0" r="r" b="b"/>
              <a:pathLst>
                <a:path w="187" h="112">
                  <a:moveTo>
                    <a:pt x="110" y="106"/>
                  </a:moveTo>
                  <a:cubicBezTo>
                    <a:pt x="101" y="112"/>
                    <a:pt x="86" y="112"/>
                    <a:pt x="77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61"/>
                    <a:pt x="0" y="52"/>
                    <a:pt x="10" y="4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86" y="0"/>
                    <a:pt x="101" y="0"/>
                    <a:pt x="110" y="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87" y="52"/>
                    <a:pt x="187" y="61"/>
                    <a:pt x="177" y="66"/>
                  </a:cubicBezTo>
                  <a:lnTo>
                    <a:pt x="110" y="106"/>
                  </a:lnTo>
                  <a:close/>
                </a:path>
              </a:pathLst>
            </a:custGeom>
            <a:solidFill>
              <a:srgbClr val="00A1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E13943D2-029F-45D0-89C5-BDC18DD78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1185" y="3093571"/>
              <a:ext cx="298766" cy="157334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83" y="40"/>
                </a:cxn>
                <a:cxn ang="0">
                  <a:pos x="76" y="41"/>
                </a:cxn>
                <a:cxn ang="0">
                  <a:pos x="75" y="52"/>
                </a:cxn>
                <a:cxn ang="0">
                  <a:pos x="57" y="41"/>
                </a:cxn>
                <a:cxn ang="0">
                  <a:pos x="58" y="41"/>
                </a:cxn>
                <a:cxn ang="0">
                  <a:pos x="66" y="38"/>
                </a:cxn>
                <a:cxn ang="0">
                  <a:pos x="94" y="21"/>
                </a:cxn>
                <a:cxn ang="0">
                  <a:pos x="94" y="32"/>
                </a:cxn>
                <a:cxn ang="0">
                  <a:pos x="102" y="32"/>
                </a:cxn>
                <a:cxn ang="0">
                  <a:pos x="103" y="12"/>
                </a:cxn>
                <a:cxn ang="0">
                  <a:pos x="70" y="12"/>
                </a:cxn>
                <a:cxn ang="0">
                  <a:pos x="70" y="17"/>
                </a:cxn>
                <a:cxn ang="0">
                  <a:pos x="88" y="17"/>
                </a:cxn>
                <a:cxn ang="0">
                  <a:pos x="71" y="27"/>
                </a:cxn>
                <a:cxn ang="0">
                  <a:pos x="71" y="26"/>
                </a:cxn>
                <a:cxn ang="0">
                  <a:pos x="66" y="22"/>
                </a:cxn>
                <a:cxn ang="0">
                  <a:pos x="39" y="6"/>
                </a:cxn>
                <a:cxn ang="0">
                  <a:pos x="57" y="5"/>
                </a:cxn>
                <a:cxn ang="0">
                  <a:pos x="57" y="0"/>
                </a:cxn>
                <a:cxn ang="0">
                  <a:pos x="24" y="1"/>
                </a:cxn>
                <a:cxn ang="0">
                  <a:pos x="24" y="21"/>
                </a:cxn>
                <a:cxn ang="0">
                  <a:pos x="31" y="21"/>
                </a:cxn>
                <a:cxn ang="0">
                  <a:pos x="32" y="9"/>
                </a:cxn>
                <a:cxn ang="0">
                  <a:pos x="48" y="19"/>
                </a:cxn>
                <a:cxn ang="0">
                  <a:pos x="47" y="19"/>
                </a:cxn>
                <a:cxn ang="0">
                  <a:pos x="39" y="22"/>
                </a:cxn>
                <a:cxn ang="0">
                  <a:pos x="36" y="24"/>
                </a:cxn>
                <a:cxn ang="0">
                  <a:pos x="8" y="40"/>
                </a:cxn>
                <a:cxn ang="0">
                  <a:pos x="9" y="30"/>
                </a:cxn>
                <a:cxn ang="0">
                  <a:pos x="1" y="30"/>
                </a:cxn>
                <a:cxn ang="0">
                  <a:pos x="0" y="50"/>
                </a:cxn>
                <a:cxn ang="0">
                  <a:pos x="33" y="49"/>
                </a:cxn>
                <a:cxn ang="0">
                  <a:pos x="33" y="44"/>
                </a:cxn>
                <a:cxn ang="0">
                  <a:pos x="14" y="44"/>
                </a:cxn>
                <a:cxn ang="0">
                  <a:pos x="33" y="33"/>
                </a:cxn>
                <a:cxn ang="0">
                  <a:pos x="34" y="34"/>
                </a:cxn>
                <a:cxn ang="0">
                  <a:pos x="38" y="39"/>
                </a:cxn>
                <a:cxn ang="0">
                  <a:pos x="42" y="40"/>
                </a:cxn>
                <a:cxn ang="0">
                  <a:pos x="68" y="55"/>
                </a:cxn>
                <a:cxn ang="0">
                  <a:pos x="50" y="56"/>
                </a:cxn>
                <a:cxn ang="0">
                  <a:pos x="50" y="61"/>
                </a:cxn>
                <a:cxn ang="0">
                  <a:pos x="83" y="60"/>
                </a:cxn>
                <a:cxn ang="0">
                  <a:pos x="52" y="36"/>
                </a:cxn>
                <a:cxn ang="0">
                  <a:pos x="45" y="34"/>
                </a:cxn>
                <a:cxn ang="0">
                  <a:pos x="46" y="26"/>
                </a:cxn>
                <a:cxn ang="0">
                  <a:pos x="52" y="24"/>
                </a:cxn>
                <a:cxn ang="0">
                  <a:pos x="59" y="26"/>
                </a:cxn>
                <a:cxn ang="0">
                  <a:pos x="59" y="34"/>
                </a:cxn>
                <a:cxn ang="0">
                  <a:pos x="52" y="36"/>
                </a:cxn>
              </a:cxnLst>
              <a:rect l="0" t="0" r="r" b="b"/>
              <a:pathLst>
                <a:path w="103" h="61">
                  <a:moveTo>
                    <a:pt x="83" y="60"/>
                  </a:moveTo>
                  <a:cubicBezTo>
                    <a:pt x="83" y="59"/>
                    <a:pt x="83" y="41"/>
                    <a:pt x="83" y="40"/>
                  </a:cubicBezTo>
                  <a:cubicBezTo>
                    <a:pt x="82" y="40"/>
                    <a:pt x="77" y="41"/>
                    <a:pt x="76" y="41"/>
                  </a:cubicBezTo>
                  <a:cubicBezTo>
                    <a:pt x="75" y="42"/>
                    <a:pt x="75" y="52"/>
                    <a:pt x="75" y="5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61" y="40"/>
                    <a:pt x="64" y="39"/>
                    <a:pt x="66" y="38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31"/>
                    <a:pt x="94" y="32"/>
                  </a:cubicBezTo>
                  <a:cubicBezTo>
                    <a:pt x="96" y="32"/>
                    <a:pt x="100" y="32"/>
                    <a:pt x="102" y="32"/>
                  </a:cubicBezTo>
                  <a:cubicBezTo>
                    <a:pt x="102" y="31"/>
                    <a:pt x="103" y="13"/>
                    <a:pt x="103" y="12"/>
                  </a:cubicBezTo>
                  <a:cubicBezTo>
                    <a:pt x="101" y="12"/>
                    <a:pt x="72" y="12"/>
                    <a:pt x="70" y="12"/>
                  </a:cubicBezTo>
                  <a:cubicBezTo>
                    <a:pt x="70" y="13"/>
                    <a:pt x="70" y="17"/>
                    <a:pt x="70" y="17"/>
                  </a:cubicBezTo>
                  <a:cubicBezTo>
                    <a:pt x="72" y="17"/>
                    <a:pt x="88" y="17"/>
                    <a:pt x="88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5"/>
                    <a:pt x="68" y="23"/>
                    <a:pt x="66" y="2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55" y="5"/>
                    <a:pt x="57" y="5"/>
                  </a:cubicBezTo>
                  <a:cubicBezTo>
                    <a:pt x="57" y="5"/>
                    <a:pt x="57" y="1"/>
                    <a:pt x="57" y="0"/>
                  </a:cubicBezTo>
                  <a:cubicBezTo>
                    <a:pt x="55" y="0"/>
                    <a:pt x="26" y="1"/>
                    <a:pt x="24" y="1"/>
                  </a:cubicBezTo>
                  <a:cubicBezTo>
                    <a:pt x="24" y="2"/>
                    <a:pt x="23" y="20"/>
                    <a:pt x="24" y="21"/>
                  </a:cubicBezTo>
                  <a:cubicBezTo>
                    <a:pt x="25" y="21"/>
                    <a:pt x="30" y="21"/>
                    <a:pt x="31" y="21"/>
                  </a:cubicBezTo>
                  <a:cubicBezTo>
                    <a:pt x="31" y="19"/>
                    <a:pt x="32" y="9"/>
                    <a:pt x="32" y="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20"/>
                    <a:pt x="41" y="21"/>
                    <a:pt x="39" y="22"/>
                  </a:cubicBezTo>
                  <a:cubicBezTo>
                    <a:pt x="39" y="22"/>
                    <a:pt x="37" y="24"/>
                    <a:pt x="36" y="2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9" y="31"/>
                    <a:pt x="9" y="30"/>
                  </a:cubicBezTo>
                  <a:cubicBezTo>
                    <a:pt x="7" y="30"/>
                    <a:pt x="2" y="30"/>
                    <a:pt x="1" y="30"/>
                  </a:cubicBezTo>
                  <a:cubicBezTo>
                    <a:pt x="1" y="31"/>
                    <a:pt x="0" y="49"/>
                    <a:pt x="0" y="50"/>
                  </a:cubicBezTo>
                  <a:cubicBezTo>
                    <a:pt x="2" y="49"/>
                    <a:pt x="33" y="49"/>
                    <a:pt x="33" y="49"/>
                  </a:cubicBezTo>
                  <a:cubicBezTo>
                    <a:pt x="33" y="48"/>
                    <a:pt x="33" y="45"/>
                    <a:pt x="33" y="44"/>
                  </a:cubicBezTo>
                  <a:cubicBezTo>
                    <a:pt x="32" y="44"/>
                    <a:pt x="14" y="44"/>
                    <a:pt x="14" y="44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6"/>
                    <a:pt x="36" y="37"/>
                    <a:pt x="38" y="39"/>
                  </a:cubicBezTo>
                  <a:cubicBezTo>
                    <a:pt x="38" y="39"/>
                    <a:pt x="42" y="40"/>
                    <a:pt x="42" y="40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5"/>
                    <a:pt x="52" y="56"/>
                    <a:pt x="50" y="56"/>
                  </a:cubicBezTo>
                  <a:cubicBezTo>
                    <a:pt x="50" y="57"/>
                    <a:pt x="50" y="60"/>
                    <a:pt x="50" y="61"/>
                  </a:cubicBezTo>
                  <a:cubicBezTo>
                    <a:pt x="52" y="61"/>
                    <a:pt x="81" y="60"/>
                    <a:pt x="83" y="60"/>
                  </a:cubicBezTo>
                  <a:close/>
                  <a:moveTo>
                    <a:pt x="52" y="36"/>
                  </a:moveTo>
                  <a:cubicBezTo>
                    <a:pt x="50" y="36"/>
                    <a:pt x="47" y="35"/>
                    <a:pt x="45" y="34"/>
                  </a:cubicBezTo>
                  <a:cubicBezTo>
                    <a:pt x="42" y="32"/>
                    <a:pt x="42" y="29"/>
                    <a:pt x="46" y="26"/>
                  </a:cubicBezTo>
                  <a:cubicBezTo>
                    <a:pt x="47" y="25"/>
                    <a:pt x="50" y="25"/>
                    <a:pt x="52" y="24"/>
                  </a:cubicBezTo>
                  <a:cubicBezTo>
                    <a:pt x="55" y="24"/>
                    <a:pt x="58" y="25"/>
                    <a:pt x="59" y="26"/>
                  </a:cubicBezTo>
                  <a:cubicBezTo>
                    <a:pt x="63" y="28"/>
                    <a:pt x="63" y="32"/>
                    <a:pt x="59" y="34"/>
                  </a:cubicBezTo>
                  <a:cubicBezTo>
                    <a:pt x="57" y="35"/>
                    <a:pt x="55" y="36"/>
                    <a:pt x="52" y="3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aphicFrame>
          <p:nvGraphicFramePr>
            <p:cNvPr id="22" name="Object 4">
              <a:extLst>
                <a:ext uri="{FF2B5EF4-FFF2-40B4-BE49-F238E27FC236}">
                  <a16:creationId xmlns:a16="http://schemas.microsoft.com/office/drawing/2014/main" id="{BDE28BA3-2430-4B4D-B801-40458FC00667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571601" y="3214690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20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22" name="Object 4">
                          <a:extLst>
                            <a:ext uri="{FF2B5EF4-FFF2-40B4-BE49-F238E27FC236}">
                              <a16:creationId xmlns:a16="http://schemas.microsoft.com/office/drawing/2014/main" id="{BDE28BA3-2430-4B4D-B801-40458FC0066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01" y="3214690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5">
              <a:extLst>
                <a:ext uri="{FF2B5EF4-FFF2-40B4-BE49-F238E27FC236}">
                  <a16:creationId xmlns:a16="http://schemas.microsoft.com/office/drawing/2014/main" id="{CDF3D151-574A-4842-B364-A9CA9912D84A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857356" y="3214685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21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23" name="Object 5">
                          <a:extLst>
                            <a:ext uri="{FF2B5EF4-FFF2-40B4-BE49-F238E27FC236}">
                              <a16:creationId xmlns:a16="http://schemas.microsoft.com/office/drawing/2014/main" id="{CDF3D151-574A-4842-B364-A9CA9912D84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356" y="3214685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4" name="Picture 2772" descr="图片114">
            <a:extLst>
              <a:ext uri="{FF2B5EF4-FFF2-40B4-BE49-F238E27FC236}">
                <a16:creationId xmlns:a16="http://schemas.microsoft.com/office/drawing/2014/main" id="{9F4031C9-84BE-4F36-BEC6-F85541BBB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54" y="1320297"/>
            <a:ext cx="746288" cy="2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40">
            <a:extLst>
              <a:ext uri="{FF2B5EF4-FFF2-40B4-BE49-F238E27FC236}">
                <a16:creationId xmlns:a16="http://schemas.microsoft.com/office/drawing/2014/main" id="{55D14EB5-471A-4C7C-AF00-E6FC29750741}"/>
              </a:ext>
            </a:extLst>
          </p:cNvPr>
          <p:cNvSpPr txBox="1"/>
          <p:nvPr/>
        </p:nvSpPr>
        <p:spPr>
          <a:xfrm>
            <a:off x="1328285" y="983181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终端</a:t>
            </a:r>
          </a:p>
        </p:txBody>
      </p:sp>
      <p:sp>
        <p:nvSpPr>
          <p:cNvPr id="29" name="TextBox 41">
            <a:extLst>
              <a:ext uri="{FF2B5EF4-FFF2-40B4-BE49-F238E27FC236}">
                <a16:creationId xmlns:a16="http://schemas.microsoft.com/office/drawing/2014/main" id="{32E70440-FB22-4891-990B-81A8B206FD8D}"/>
              </a:ext>
            </a:extLst>
          </p:cNvPr>
          <p:cNvSpPr txBox="1"/>
          <p:nvPr/>
        </p:nvSpPr>
        <p:spPr>
          <a:xfrm>
            <a:off x="2807753" y="983181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7600</a:t>
            </a:r>
            <a:endParaRPr lang="zh-CN" altLang="en-US" sz="13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A5976295-C29C-46DD-AF7F-EEDF9EBCE9D5}"/>
              </a:ext>
            </a:extLst>
          </p:cNvPr>
          <p:cNvSpPr txBox="1"/>
          <p:nvPr/>
        </p:nvSpPr>
        <p:spPr>
          <a:xfrm>
            <a:off x="4769248" y="983181"/>
            <a:ext cx="8388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城域</a:t>
            </a: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endParaRPr lang="zh-CN" altLang="en-US" sz="13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id="{4C3846CB-637E-4839-983A-ACB04D963DEE}"/>
              </a:ext>
            </a:extLst>
          </p:cNvPr>
          <p:cNvSpPr txBox="1"/>
          <p:nvPr/>
        </p:nvSpPr>
        <p:spPr>
          <a:xfrm>
            <a:off x="8030230" y="983181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总头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A016453-A752-4E22-B0E7-19A4866C39D6}"/>
              </a:ext>
            </a:extLst>
          </p:cNvPr>
          <p:cNvSpPr txBox="1"/>
          <p:nvPr/>
        </p:nvSpPr>
        <p:spPr>
          <a:xfrm>
            <a:off x="2056265" y="2236824"/>
            <a:ext cx="75052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OTN-8AT2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Any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接口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7B3AA66-6004-4ACA-ABE6-B5FCD9519547}"/>
              </a:ext>
            </a:extLst>
          </p:cNvPr>
          <p:cNvSpPr txBox="1"/>
          <p:nvPr/>
        </p:nvSpPr>
        <p:spPr>
          <a:xfrm>
            <a:off x="4599150" y="2236824"/>
            <a:ext cx="10999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接入层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设备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ODU0/1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交叉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046EC6D3-CC5F-430B-8F35-D6B08A936D0D}"/>
              </a:ext>
            </a:extLst>
          </p:cNvPr>
          <p:cNvSpPr txBox="1"/>
          <p:nvPr/>
        </p:nvSpPr>
        <p:spPr>
          <a:xfrm>
            <a:off x="2698553" y="2340698"/>
            <a:ext cx="7505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OTN-8AT2</a:t>
            </a:r>
          </a:p>
        </p:txBody>
      </p:sp>
      <p:sp>
        <p:nvSpPr>
          <p:cNvPr id="45" name="AutoShape 18">
            <a:extLst>
              <a:ext uri="{FF2B5EF4-FFF2-40B4-BE49-F238E27FC236}">
                <a16:creationId xmlns:a16="http://schemas.microsoft.com/office/drawing/2014/main" id="{17B0DD03-A1A2-4ED6-983D-6CBE9CC6BB0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083327" y="977851"/>
            <a:ext cx="133422" cy="1853632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8" name="AutoShape 18">
            <a:extLst>
              <a:ext uri="{FF2B5EF4-FFF2-40B4-BE49-F238E27FC236}">
                <a16:creationId xmlns:a16="http://schemas.microsoft.com/office/drawing/2014/main" id="{EA04B23D-A636-481A-9F15-A16FBAE9A35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882591" y="-1109619"/>
            <a:ext cx="264932" cy="6028571"/>
          </a:xfrm>
          <a:prstGeom prst="can">
            <a:avLst>
              <a:gd name="adj" fmla="val 37673"/>
            </a:avLst>
          </a:prstGeom>
          <a:solidFill>
            <a:srgbClr val="53DC33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4" name="AutoShape 18">
            <a:extLst>
              <a:ext uri="{FF2B5EF4-FFF2-40B4-BE49-F238E27FC236}">
                <a16:creationId xmlns:a16="http://schemas.microsoft.com/office/drawing/2014/main" id="{B1F7233F-6040-4B48-A81C-5A2E5710B83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245202" y="1568738"/>
            <a:ext cx="126421" cy="671856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5" name="TextBox 89">
            <a:extLst>
              <a:ext uri="{FF2B5EF4-FFF2-40B4-BE49-F238E27FC236}">
                <a16:creationId xmlns:a16="http://schemas.microsoft.com/office/drawing/2014/main" id="{B1BAA9C2-6103-4C41-99A0-C2085D7EF69E}"/>
              </a:ext>
            </a:extLst>
          </p:cNvPr>
          <p:cNvSpPr txBox="1"/>
          <p:nvPr/>
        </p:nvSpPr>
        <p:spPr>
          <a:xfrm>
            <a:off x="1287486" y="177770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6" name="TextBox 91">
            <a:extLst>
              <a:ext uri="{FF2B5EF4-FFF2-40B4-BE49-F238E27FC236}">
                <a16:creationId xmlns:a16="http://schemas.microsoft.com/office/drawing/2014/main" id="{7B43EA6E-95B3-4D28-AB42-8B6B73BAE68F}"/>
              </a:ext>
            </a:extLst>
          </p:cNvPr>
          <p:cNvSpPr txBox="1"/>
          <p:nvPr/>
        </p:nvSpPr>
        <p:spPr>
          <a:xfrm>
            <a:off x="4776668" y="1777709"/>
            <a:ext cx="905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OTN/</a:t>
            </a:r>
            <a:r>
              <a:rPr lang="en-US" altLang="zh-CN" sz="1200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ODUk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7" name="TextBox 93">
            <a:extLst>
              <a:ext uri="{FF2B5EF4-FFF2-40B4-BE49-F238E27FC236}">
                <a16:creationId xmlns:a16="http://schemas.microsoft.com/office/drawing/2014/main" id="{60B034FB-622F-49E4-82CC-3D5ECA01A9E2}"/>
              </a:ext>
            </a:extLst>
          </p:cNvPr>
          <p:cNvSpPr txBox="1"/>
          <p:nvPr/>
        </p:nvSpPr>
        <p:spPr>
          <a:xfrm>
            <a:off x="8142123" y="1777709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8" name="TextBox 94">
            <a:extLst>
              <a:ext uri="{FF2B5EF4-FFF2-40B4-BE49-F238E27FC236}">
                <a16:creationId xmlns:a16="http://schemas.microsoft.com/office/drawing/2014/main" id="{8FBF2D20-DA38-4D86-ADB1-C68B3FEE90B7}"/>
              </a:ext>
            </a:extLst>
          </p:cNvPr>
          <p:cNvSpPr txBox="1"/>
          <p:nvPr/>
        </p:nvSpPr>
        <p:spPr>
          <a:xfrm>
            <a:off x="298115" y="1670556"/>
            <a:ext cx="70083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终端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algn="ctr" defTabSz="685800"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+OTN</a:t>
            </a:r>
            <a:endParaRPr lang="zh-CN" altLang="en-US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0DD0FF41-E339-4EC0-8DC7-82885279DF4F}"/>
              </a:ext>
            </a:extLst>
          </p:cNvPr>
          <p:cNvSpPr/>
          <p:nvPr/>
        </p:nvSpPr>
        <p:spPr>
          <a:xfrm>
            <a:off x="136823" y="1799833"/>
            <a:ext cx="215900" cy="2096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0" name="TextBox 154">
            <a:extLst>
              <a:ext uri="{FF2B5EF4-FFF2-40B4-BE49-F238E27FC236}">
                <a16:creationId xmlns:a16="http://schemas.microsoft.com/office/drawing/2014/main" id="{EF03DEC0-2552-43A7-B15B-7E3C8F22B3A8}"/>
              </a:ext>
            </a:extLst>
          </p:cNvPr>
          <p:cNvSpPr txBox="1"/>
          <p:nvPr/>
        </p:nvSpPr>
        <p:spPr>
          <a:xfrm>
            <a:off x="145694" y="1786615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050" b="1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6</a:t>
            </a:r>
            <a:endParaRPr lang="zh-CN" altLang="en-US" sz="1050" b="1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66A97FE2-10DA-4003-8413-B41D4F11A596}"/>
              </a:ext>
            </a:extLst>
          </p:cNvPr>
          <p:cNvSpPr txBox="1"/>
          <p:nvPr/>
        </p:nvSpPr>
        <p:spPr>
          <a:xfrm>
            <a:off x="1311738" y="2340698"/>
            <a:ext cx="6319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GPN800</a:t>
            </a:r>
            <a:endParaRPr lang="zh-CN" altLang="en-US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0B047F6C-C5A2-4445-BBC8-26B130D1C913}"/>
              </a:ext>
            </a:extLst>
          </p:cNvPr>
          <p:cNvSpPr txBox="1"/>
          <p:nvPr/>
        </p:nvSpPr>
        <p:spPr>
          <a:xfrm>
            <a:off x="7973798" y="2236824"/>
            <a:ext cx="75052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OTN-8AT2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Any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接口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C3C00C4C-A7BA-4880-A63D-925C604A63B8}"/>
              </a:ext>
            </a:extLst>
          </p:cNvPr>
          <p:cNvSpPr txBox="1"/>
          <p:nvPr/>
        </p:nvSpPr>
        <p:spPr>
          <a:xfrm>
            <a:off x="7318031" y="2340698"/>
            <a:ext cx="7505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OTN-8AT2</a:t>
            </a:r>
          </a:p>
        </p:txBody>
      </p: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4D693E2A-8028-42D5-8A93-318CBDE6AC4A}"/>
              </a:ext>
            </a:extLst>
          </p:cNvPr>
          <p:cNvCxnSpPr/>
          <p:nvPr/>
        </p:nvCxnSpPr>
        <p:spPr>
          <a:xfrm>
            <a:off x="1241573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055BCA9B-9C89-43F2-9AD7-45310E4E52FA}"/>
              </a:ext>
            </a:extLst>
          </p:cNvPr>
          <p:cNvCxnSpPr/>
          <p:nvPr/>
        </p:nvCxnSpPr>
        <p:spPr>
          <a:xfrm>
            <a:off x="2000772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1C53BE66-7BDE-4074-B126-6439C8363E23}"/>
              </a:ext>
            </a:extLst>
          </p:cNvPr>
          <p:cNvCxnSpPr/>
          <p:nvPr/>
        </p:nvCxnSpPr>
        <p:spPr>
          <a:xfrm>
            <a:off x="2790858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4B698331-8BB3-4AF0-9040-5997E5B22EC2}"/>
              </a:ext>
            </a:extLst>
          </p:cNvPr>
          <p:cNvCxnSpPr/>
          <p:nvPr/>
        </p:nvCxnSpPr>
        <p:spPr>
          <a:xfrm>
            <a:off x="3348083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10589096-4A58-4EA8-9A55-83A6D4D8D676}"/>
              </a:ext>
            </a:extLst>
          </p:cNvPr>
          <p:cNvCxnSpPr/>
          <p:nvPr/>
        </p:nvCxnSpPr>
        <p:spPr>
          <a:xfrm>
            <a:off x="4092400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0B5B9159-102F-443F-A22D-53FFF5F67A9B}"/>
              </a:ext>
            </a:extLst>
          </p:cNvPr>
          <p:cNvCxnSpPr/>
          <p:nvPr/>
        </p:nvCxnSpPr>
        <p:spPr>
          <a:xfrm>
            <a:off x="6177415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9E21A605-D379-4D44-94CC-B21143BFCEE7}"/>
              </a:ext>
            </a:extLst>
          </p:cNvPr>
          <p:cNvCxnSpPr/>
          <p:nvPr/>
        </p:nvCxnSpPr>
        <p:spPr>
          <a:xfrm>
            <a:off x="8004116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C5F8E923-FA55-48BD-8D41-85C4B37732A6}"/>
              </a:ext>
            </a:extLst>
          </p:cNvPr>
          <p:cNvCxnSpPr/>
          <p:nvPr/>
        </p:nvCxnSpPr>
        <p:spPr>
          <a:xfrm>
            <a:off x="8632473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文本框 53">
            <a:extLst>
              <a:ext uri="{FF2B5EF4-FFF2-40B4-BE49-F238E27FC236}">
                <a16:creationId xmlns:a16="http://schemas.microsoft.com/office/drawing/2014/main" id="{5DD89EA8-EE96-4031-9DAD-22C29AAC7F7F}"/>
              </a:ext>
            </a:extLst>
          </p:cNvPr>
          <p:cNvSpPr txBox="1"/>
          <p:nvPr/>
        </p:nvSpPr>
        <p:spPr>
          <a:xfrm>
            <a:off x="125548" y="2830078"/>
            <a:ext cx="4345295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带宽分配：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此方案承载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以上业务，客户有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300M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以上的需求带宽发展趋势寻忙，需预留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1000M 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带宽的升级能力；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1000M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业务直接占用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ODU0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通道，若为单板级业务需要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8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个下行业务接口承载在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1-2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个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OTU2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接口中，带宽占用最为合理，若为机框级业务需要考虑与小带宽业务的混传，单槽背板不小于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OTU2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背板和上联问题：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目前机框无法承载</a:t>
            </a:r>
            <a:r>
              <a:rPr lang="en-US" altLang="zh-CN" sz="1050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OTUk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级别的业务调度，无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背板，无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100G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上联；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板卡问题：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OTN-8AT2</a:t>
            </a: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：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作为大带宽业务接入，背板能力不够，无法完成背板业务交换；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04E9D167-5490-488B-8A29-F7DB585696B8}"/>
              </a:ext>
            </a:extLst>
          </p:cNvPr>
          <p:cNvSpPr txBox="1"/>
          <p:nvPr/>
        </p:nvSpPr>
        <p:spPr>
          <a:xfrm>
            <a:off x="4646301" y="2835907"/>
            <a:ext cx="4345295" cy="20313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带宽分配：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由于承载的业务为</a:t>
            </a:r>
            <a:r>
              <a:rPr lang="en-US" altLang="zh-CN" sz="1050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ODUk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级别业务，目前总头位置无法完成业务汇聚，带宽分配需要在能够完成统一交换后提及，目前单板汇聚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上联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8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个下行业务接口刚好合理；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背板和上联问题：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与接入层问题一致，无</a:t>
            </a:r>
            <a:r>
              <a:rPr lang="en-US" altLang="zh-CN" sz="1050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ODUk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级别背板，只能采用多个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传输至总头，无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100G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上联板卡；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板卡问题：</a:t>
            </a:r>
            <a:endParaRPr lang="en-US" altLang="zh-CN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OTN-8AT2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：作为大带宽业务接入，背板能力不够，无法完成背板业务交换；目前暂时无法完成端口限速；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32951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FB2656-5440-44A7-BF7C-C6B7A546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不同端到端承载方式下的接入方案</a:t>
            </a:r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FDB4343F-A0ED-40E6-975F-F2481C5446F8}"/>
              </a:ext>
            </a:extLst>
          </p:cNvPr>
          <p:cNvCxnSpPr>
            <a:cxnSpLocks/>
          </p:cNvCxnSpPr>
          <p:nvPr/>
        </p:nvCxnSpPr>
        <p:spPr>
          <a:xfrm>
            <a:off x="1991640" y="1417395"/>
            <a:ext cx="6005971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8" name="组合 58">
            <a:extLst>
              <a:ext uri="{FF2B5EF4-FFF2-40B4-BE49-F238E27FC236}">
                <a16:creationId xmlns:a16="http://schemas.microsoft.com/office/drawing/2014/main" id="{15BA089C-8E09-4E18-B9C1-9CE8C67A5AF1}"/>
              </a:ext>
            </a:extLst>
          </p:cNvPr>
          <p:cNvGrpSpPr/>
          <p:nvPr/>
        </p:nvGrpSpPr>
        <p:grpSpPr>
          <a:xfrm>
            <a:off x="2785158" y="1244009"/>
            <a:ext cx="568951" cy="431181"/>
            <a:chOff x="1529465" y="3031295"/>
            <a:chExt cx="542204" cy="397707"/>
          </a:xfrm>
        </p:grpSpPr>
        <p:sp>
          <p:nvSpPr>
            <p:cNvPr id="9" name="AutoShape 26">
              <a:extLst>
                <a:ext uri="{FF2B5EF4-FFF2-40B4-BE49-F238E27FC236}">
                  <a16:creationId xmlns:a16="http://schemas.microsoft.com/office/drawing/2014/main" id="{DAEB78B9-CEF8-421B-B590-04E4AEC4BEC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8073" y="3036758"/>
              <a:ext cx="522532" cy="38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1FD34A88-897E-4AA9-86F1-38BD2A1F3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073" y="3175518"/>
              <a:ext cx="524991" cy="253484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81" y="42"/>
                </a:cxn>
                <a:cxn ang="0">
                  <a:pos x="174" y="52"/>
                </a:cxn>
                <a:cxn ang="0">
                  <a:pos x="107" y="93"/>
                </a:cxn>
                <a:cxn ang="0">
                  <a:pos x="74" y="93"/>
                </a:cxn>
                <a:cxn ang="0">
                  <a:pos x="7" y="52"/>
                </a:cxn>
                <a:cxn ang="0">
                  <a:pos x="0" y="42"/>
                </a:cxn>
                <a:cxn ang="0">
                  <a:pos x="0" y="0"/>
                </a:cxn>
                <a:cxn ang="0">
                  <a:pos x="181" y="0"/>
                </a:cxn>
              </a:cxnLst>
              <a:rect l="0" t="0" r="r" b="b"/>
              <a:pathLst>
                <a:path w="181" h="98">
                  <a:moveTo>
                    <a:pt x="181" y="0"/>
                  </a:moveTo>
                  <a:cubicBezTo>
                    <a:pt x="181" y="42"/>
                    <a:pt x="181" y="42"/>
                    <a:pt x="181" y="42"/>
                  </a:cubicBezTo>
                  <a:cubicBezTo>
                    <a:pt x="181" y="46"/>
                    <a:pt x="179" y="50"/>
                    <a:pt x="174" y="5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98" y="98"/>
                    <a:pt x="83" y="98"/>
                    <a:pt x="74" y="9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2" y="50"/>
                    <a:pt x="0" y="46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006C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id="{3A406475-1146-429A-8B33-B871CC996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65" y="3031295"/>
              <a:ext cx="542204" cy="289539"/>
            </a:xfrm>
            <a:custGeom>
              <a:avLst/>
              <a:gdLst/>
              <a:ahLst/>
              <a:cxnLst>
                <a:cxn ang="0">
                  <a:pos x="110" y="106"/>
                </a:cxn>
                <a:cxn ang="0">
                  <a:pos x="77" y="106"/>
                </a:cxn>
                <a:cxn ang="0">
                  <a:pos x="10" y="66"/>
                </a:cxn>
                <a:cxn ang="0">
                  <a:pos x="10" y="46"/>
                </a:cxn>
                <a:cxn ang="0">
                  <a:pos x="77" y="6"/>
                </a:cxn>
                <a:cxn ang="0">
                  <a:pos x="110" y="6"/>
                </a:cxn>
                <a:cxn ang="0">
                  <a:pos x="177" y="46"/>
                </a:cxn>
                <a:cxn ang="0">
                  <a:pos x="177" y="66"/>
                </a:cxn>
                <a:cxn ang="0">
                  <a:pos x="110" y="106"/>
                </a:cxn>
              </a:cxnLst>
              <a:rect l="0" t="0" r="r" b="b"/>
              <a:pathLst>
                <a:path w="187" h="112">
                  <a:moveTo>
                    <a:pt x="110" y="106"/>
                  </a:moveTo>
                  <a:cubicBezTo>
                    <a:pt x="101" y="112"/>
                    <a:pt x="86" y="112"/>
                    <a:pt x="77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61"/>
                    <a:pt x="0" y="52"/>
                    <a:pt x="10" y="4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86" y="0"/>
                    <a:pt x="101" y="0"/>
                    <a:pt x="110" y="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87" y="52"/>
                    <a:pt x="187" y="61"/>
                    <a:pt x="177" y="66"/>
                  </a:cubicBezTo>
                  <a:lnTo>
                    <a:pt x="110" y="106"/>
                  </a:lnTo>
                  <a:close/>
                </a:path>
              </a:pathLst>
            </a:custGeom>
            <a:solidFill>
              <a:srgbClr val="00A1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149F30CD-D546-404F-BE92-7B96D4932B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1185" y="3093571"/>
              <a:ext cx="298766" cy="157334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83" y="40"/>
                </a:cxn>
                <a:cxn ang="0">
                  <a:pos x="76" y="41"/>
                </a:cxn>
                <a:cxn ang="0">
                  <a:pos x="75" y="52"/>
                </a:cxn>
                <a:cxn ang="0">
                  <a:pos x="57" y="41"/>
                </a:cxn>
                <a:cxn ang="0">
                  <a:pos x="58" y="41"/>
                </a:cxn>
                <a:cxn ang="0">
                  <a:pos x="66" y="38"/>
                </a:cxn>
                <a:cxn ang="0">
                  <a:pos x="94" y="21"/>
                </a:cxn>
                <a:cxn ang="0">
                  <a:pos x="94" y="32"/>
                </a:cxn>
                <a:cxn ang="0">
                  <a:pos x="102" y="32"/>
                </a:cxn>
                <a:cxn ang="0">
                  <a:pos x="103" y="12"/>
                </a:cxn>
                <a:cxn ang="0">
                  <a:pos x="70" y="12"/>
                </a:cxn>
                <a:cxn ang="0">
                  <a:pos x="70" y="17"/>
                </a:cxn>
                <a:cxn ang="0">
                  <a:pos x="88" y="17"/>
                </a:cxn>
                <a:cxn ang="0">
                  <a:pos x="71" y="27"/>
                </a:cxn>
                <a:cxn ang="0">
                  <a:pos x="71" y="26"/>
                </a:cxn>
                <a:cxn ang="0">
                  <a:pos x="66" y="22"/>
                </a:cxn>
                <a:cxn ang="0">
                  <a:pos x="39" y="6"/>
                </a:cxn>
                <a:cxn ang="0">
                  <a:pos x="57" y="5"/>
                </a:cxn>
                <a:cxn ang="0">
                  <a:pos x="57" y="0"/>
                </a:cxn>
                <a:cxn ang="0">
                  <a:pos x="24" y="1"/>
                </a:cxn>
                <a:cxn ang="0">
                  <a:pos x="24" y="21"/>
                </a:cxn>
                <a:cxn ang="0">
                  <a:pos x="31" y="21"/>
                </a:cxn>
                <a:cxn ang="0">
                  <a:pos x="32" y="9"/>
                </a:cxn>
                <a:cxn ang="0">
                  <a:pos x="48" y="19"/>
                </a:cxn>
                <a:cxn ang="0">
                  <a:pos x="47" y="19"/>
                </a:cxn>
                <a:cxn ang="0">
                  <a:pos x="39" y="22"/>
                </a:cxn>
                <a:cxn ang="0">
                  <a:pos x="36" y="24"/>
                </a:cxn>
                <a:cxn ang="0">
                  <a:pos x="8" y="40"/>
                </a:cxn>
                <a:cxn ang="0">
                  <a:pos x="9" y="30"/>
                </a:cxn>
                <a:cxn ang="0">
                  <a:pos x="1" y="30"/>
                </a:cxn>
                <a:cxn ang="0">
                  <a:pos x="0" y="50"/>
                </a:cxn>
                <a:cxn ang="0">
                  <a:pos x="33" y="49"/>
                </a:cxn>
                <a:cxn ang="0">
                  <a:pos x="33" y="44"/>
                </a:cxn>
                <a:cxn ang="0">
                  <a:pos x="14" y="44"/>
                </a:cxn>
                <a:cxn ang="0">
                  <a:pos x="33" y="33"/>
                </a:cxn>
                <a:cxn ang="0">
                  <a:pos x="34" y="34"/>
                </a:cxn>
                <a:cxn ang="0">
                  <a:pos x="38" y="39"/>
                </a:cxn>
                <a:cxn ang="0">
                  <a:pos x="42" y="40"/>
                </a:cxn>
                <a:cxn ang="0">
                  <a:pos x="68" y="55"/>
                </a:cxn>
                <a:cxn ang="0">
                  <a:pos x="50" y="56"/>
                </a:cxn>
                <a:cxn ang="0">
                  <a:pos x="50" y="61"/>
                </a:cxn>
                <a:cxn ang="0">
                  <a:pos x="83" y="60"/>
                </a:cxn>
                <a:cxn ang="0">
                  <a:pos x="52" y="36"/>
                </a:cxn>
                <a:cxn ang="0">
                  <a:pos x="45" y="34"/>
                </a:cxn>
                <a:cxn ang="0">
                  <a:pos x="46" y="26"/>
                </a:cxn>
                <a:cxn ang="0">
                  <a:pos x="52" y="24"/>
                </a:cxn>
                <a:cxn ang="0">
                  <a:pos x="59" y="26"/>
                </a:cxn>
                <a:cxn ang="0">
                  <a:pos x="59" y="34"/>
                </a:cxn>
                <a:cxn ang="0">
                  <a:pos x="52" y="36"/>
                </a:cxn>
              </a:cxnLst>
              <a:rect l="0" t="0" r="r" b="b"/>
              <a:pathLst>
                <a:path w="103" h="61">
                  <a:moveTo>
                    <a:pt x="83" y="60"/>
                  </a:moveTo>
                  <a:cubicBezTo>
                    <a:pt x="83" y="59"/>
                    <a:pt x="83" y="41"/>
                    <a:pt x="83" y="40"/>
                  </a:cubicBezTo>
                  <a:cubicBezTo>
                    <a:pt x="82" y="40"/>
                    <a:pt x="77" y="41"/>
                    <a:pt x="76" y="41"/>
                  </a:cubicBezTo>
                  <a:cubicBezTo>
                    <a:pt x="75" y="42"/>
                    <a:pt x="75" y="52"/>
                    <a:pt x="75" y="5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61" y="40"/>
                    <a:pt x="64" y="39"/>
                    <a:pt x="66" y="38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31"/>
                    <a:pt x="94" y="32"/>
                  </a:cubicBezTo>
                  <a:cubicBezTo>
                    <a:pt x="96" y="32"/>
                    <a:pt x="100" y="32"/>
                    <a:pt x="102" y="32"/>
                  </a:cubicBezTo>
                  <a:cubicBezTo>
                    <a:pt x="102" y="31"/>
                    <a:pt x="103" y="13"/>
                    <a:pt x="103" y="12"/>
                  </a:cubicBezTo>
                  <a:cubicBezTo>
                    <a:pt x="101" y="12"/>
                    <a:pt x="72" y="12"/>
                    <a:pt x="70" y="12"/>
                  </a:cubicBezTo>
                  <a:cubicBezTo>
                    <a:pt x="70" y="13"/>
                    <a:pt x="70" y="17"/>
                    <a:pt x="70" y="17"/>
                  </a:cubicBezTo>
                  <a:cubicBezTo>
                    <a:pt x="72" y="17"/>
                    <a:pt x="88" y="17"/>
                    <a:pt x="88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5"/>
                    <a:pt x="68" y="23"/>
                    <a:pt x="66" y="2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55" y="5"/>
                    <a:pt x="57" y="5"/>
                  </a:cubicBezTo>
                  <a:cubicBezTo>
                    <a:pt x="57" y="5"/>
                    <a:pt x="57" y="1"/>
                    <a:pt x="57" y="0"/>
                  </a:cubicBezTo>
                  <a:cubicBezTo>
                    <a:pt x="55" y="0"/>
                    <a:pt x="26" y="1"/>
                    <a:pt x="24" y="1"/>
                  </a:cubicBezTo>
                  <a:cubicBezTo>
                    <a:pt x="24" y="2"/>
                    <a:pt x="23" y="20"/>
                    <a:pt x="24" y="21"/>
                  </a:cubicBezTo>
                  <a:cubicBezTo>
                    <a:pt x="25" y="21"/>
                    <a:pt x="30" y="21"/>
                    <a:pt x="31" y="21"/>
                  </a:cubicBezTo>
                  <a:cubicBezTo>
                    <a:pt x="31" y="19"/>
                    <a:pt x="32" y="9"/>
                    <a:pt x="32" y="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20"/>
                    <a:pt x="41" y="21"/>
                    <a:pt x="39" y="22"/>
                  </a:cubicBezTo>
                  <a:cubicBezTo>
                    <a:pt x="39" y="22"/>
                    <a:pt x="37" y="24"/>
                    <a:pt x="36" y="2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9" y="31"/>
                    <a:pt x="9" y="30"/>
                  </a:cubicBezTo>
                  <a:cubicBezTo>
                    <a:pt x="7" y="30"/>
                    <a:pt x="2" y="30"/>
                    <a:pt x="1" y="30"/>
                  </a:cubicBezTo>
                  <a:cubicBezTo>
                    <a:pt x="1" y="31"/>
                    <a:pt x="0" y="49"/>
                    <a:pt x="0" y="50"/>
                  </a:cubicBezTo>
                  <a:cubicBezTo>
                    <a:pt x="2" y="49"/>
                    <a:pt x="33" y="49"/>
                    <a:pt x="33" y="49"/>
                  </a:cubicBezTo>
                  <a:cubicBezTo>
                    <a:pt x="33" y="48"/>
                    <a:pt x="33" y="45"/>
                    <a:pt x="33" y="44"/>
                  </a:cubicBezTo>
                  <a:cubicBezTo>
                    <a:pt x="32" y="44"/>
                    <a:pt x="14" y="44"/>
                    <a:pt x="14" y="44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6"/>
                    <a:pt x="36" y="37"/>
                    <a:pt x="38" y="39"/>
                  </a:cubicBezTo>
                  <a:cubicBezTo>
                    <a:pt x="38" y="39"/>
                    <a:pt x="42" y="40"/>
                    <a:pt x="42" y="40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5"/>
                    <a:pt x="52" y="56"/>
                    <a:pt x="50" y="56"/>
                  </a:cubicBezTo>
                  <a:cubicBezTo>
                    <a:pt x="50" y="57"/>
                    <a:pt x="50" y="60"/>
                    <a:pt x="50" y="61"/>
                  </a:cubicBezTo>
                  <a:cubicBezTo>
                    <a:pt x="52" y="61"/>
                    <a:pt x="81" y="60"/>
                    <a:pt x="83" y="60"/>
                  </a:cubicBezTo>
                  <a:close/>
                  <a:moveTo>
                    <a:pt x="52" y="36"/>
                  </a:moveTo>
                  <a:cubicBezTo>
                    <a:pt x="50" y="36"/>
                    <a:pt x="47" y="35"/>
                    <a:pt x="45" y="34"/>
                  </a:cubicBezTo>
                  <a:cubicBezTo>
                    <a:pt x="42" y="32"/>
                    <a:pt x="42" y="29"/>
                    <a:pt x="46" y="26"/>
                  </a:cubicBezTo>
                  <a:cubicBezTo>
                    <a:pt x="47" y="25"/>
                    <a:pt x="50" y="25"/>
                    <a:pt x="52" y="24"/>
                  </a:cubicBezTo>
                  <a:cubicBezTo>
                    <a:pt x="55" y="24"/>
                    <a:pt x="58" y="25"/>
                    <a:pt x="59" y="26"/>
                  </a:cubicBezTo>
                  <a:cubicBezTo>
                    <a:pt x="63" y="28"/>
                    <a:pt x="63" y="32"/>
                    <a:pt x="59" y="34"/>
                  </a:cubicBezTo>
                  <a:cubicBezTo>
                    <a:pt x="57" y="35"/>
                    <a:pt x="55" y="36"/>
                    <a:pt x="52" y="3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aphicFrame>
          <p:nvGraphicFramePr>
            <p:cNvPr id="13" name="Object 4">
              <a:extLst>
                <a:ext uri="{FF2B5EF4-FFF2-40B4-BE49-F238E27FC236}">
                  <a16:creationId xmlns:a16="http://schemas.microsoft.com/office/drawing/2014/main" id="{BBE940EA-A08A-4B17-9E97-54AD4E4523A3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571601" y="3214690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2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13" name="Object 4">
                          <a:extLst>
                            <a:ext uri="{FF2B5EF4-FFF2-40B4-BE49-F238E27FC236}">
                              <a16:creationId xmlns:a16="http://schemas.microsoft.com/office/drawing/2014/main" id="{BBE940EA-A08A-4B17-9E97-54AD4E4523A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01" y="3214690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5">
              <a:extLst>
                <a:ext uri="{FF2B5EF4-FFF2-40B4-BE49-F238E27FC236}">
                  <a16:creationId xmlns:a16="http://schemas.microsoft.com/office/drawing/2014/main" id="{06C7DF9F-0012-4821-A0EB-0F89564D8653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857356" y="3214685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3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14" name="Object 5">
                          <a:extLst>
                            <a:ext uri="{FF2B5EF4-FFF2-40B4-BE49-F238E27FC236}">
                              <a16:creationId xmlns:a16="http://schemas.microsoft.com/office/drawing/2014/main" id="{06C7DF9F-0012-4821-A0EB-0F89564D865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356" y="3214685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5" name="Picture 1306" descr="图片24">
            <a:extLst>
              <a:ext uri="{FF2B5EF4-FFF2-40B4-BE49-F238E27FC236}">
                <a16:creationId xmlns:a16="http://schemas.microsoft.com/office/drawing/2014/main" id="{4E7828B5-ADB2-43CC-B200-3FACA72CC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263" y="1230159"/>
            <a:ext cx="507697" cy="4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06" descr="图片24">
            <a:extLst>
              <a:ext uri="{FF2B5EF4-FFF2-40B4-BE49-F238E27FC236}">
                <a16:creationId xmlns:a16="http://schemas.microsoft.com/office/drawing/2014/main" id="{9B68BA44-D228-4045-831A-D901554F5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359" y="1230159"/>
            <a:ext cx="507697" cy="45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组合 58">
            <a:extLst>
              <a:ext uri="{FF2B5EF4-FFF2-40B4-BE49-F238E27FC236}">
                <a16:creationId xmlns:a16="http://schemas.microsoft.com/office/drawing/2014/main" id="{4EBCA643-7C5A-4FBA-94FB-02A4300705C5}"/>
              </a:ext>
            </a:extLst>
          </p:cNvPr>
          <p:cNvGrpSpPr/>
          <p:nvPr/>
        </p:nvGrpSpPr>
        <p:grpSpPr>
          <a:xfrm>
            <a:off x="7985131" y="1244009"/>
            <a:ext cx="568951" cy="431181"/>
            <a:chOff x="1529465" y="3031295"/>
            <a:chExt cx="542204" cy="397707"/>
          </a:xfrm>
        </p:grpSpPr>
        <p:sp>
          <p:nvSpPr>
            <p:cNvPr id="18" name="AutoShape 26">
              <a:extLst>
                <a:ext uri="{FF2B5EF4-FFF2-40B4-BE49-F238E27FC236}">
                  <a16:creationId xmlns:a16="http://schemas.microsoft.com/office/drawing/2014/main" id="{A41DD5D2-38A2-45B8-832D-9B88516686C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38073" y="3036758"/>
              <a:ext cx="522532" cy="38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9" name="Freeform 28">
              <a:extLst>
                <a:ext uri="{FF2B5EF4-FFF2-40B4-BE49-F238E27FC236}">
                  <a16:creationId xmlns:a16="http://schemas.microsoft.com/office/drawing/2014/main" id="{CE6BF749-4D8B-45AF-8137-8BBDEF430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073" y="3175518"/>
              <a:ext cx="524991" cy="253484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181" y="42"/>
                </a:cxn>
                <a:cxn ang="0">
                  <a:pos x="174" y="52"/>
                </a:cxn>
                <a:cxn ang="0">
                  <a:pos x="107" y="93"/>
                </a:cxn>
                <a:cxn ang="0">
                  <a:pos x="74" y="93"/>
                </a:cxn>
                <a:cxn ang="0">
                  <a:pos x="7" y="52"/>
                </a:cxn>
                <a:cxn ang="0">
                  <a:pos x="0" y="42"/>
                </a:cxn>
                <a:cxn ang="0">
                  <a:pos x="0" y="0"/>
                </a:cxn>
                <a:cxn ang="0">
                  <a:pos x="181" y="0"/>
                </a:cxn>
              </a:cxnLst>
              <a:rect l="0" t="0" r="r" b="b"/>
              <a:pathLst>
                <a:path w="181" h="98">
                  <a:moveTo>
                    <a:pt x="181" y="0"/>
                  </a:moveTo>
                  <a:cubicBezTo>
                    <a:pt x="181" y="42"/>
                    <a:pt x="181" y="42"/>
                    <a:pt x="181" y="42"/>
                  </a:cubicBezTo>
                  <a:cubicBezTo>
                    <a:pt x="181" y="46"/>
                    <a:pt x="179" y="50"/>
                    <a:pt x="174" y="52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98" y="98"/>
                    <a:pt x="83" y="98"/>
                    <a:pt x="74" y="93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2" y="50"/>
                    <a:pt x="0" y="46"/>
                    <a:pt x="0" y="4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1" y="0"/>
                  </a:lnTo>
                  <a:close/>
                </a:path>
              </a:pathLst>
            </a:custGeom>
            <a:solidFill>
              <a:srgbClr val="006C6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7D32FC84-1214-42F7-B912-8B0CC38CC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465" y="3031295"/>
              <a:ext cx="542204" cy="289539"/>
            </a:xfrm>
            <a:custGeom>
              <a:avLst/>
              <a:gdLst/>
              <a:ahLst/>
              <a:cxnLst>
                <a:cxn ang="0">
                  <a:pos x="110" y="106"/>
                </a:cxn>
                <a:cxn ang="0">
                  <a:pos x="77" y="106"/>
                </a:cxn>
                <a:cxn ang="0">
                  <a:pos x="10" y="66"/>
                </a:cxn>
                <a:cxn ang="0">
                  <a:pos x="10" y="46"/>
                </a:cxn>
                <a:cxn ang="0">
                  <a:pos x="77" y="6"/>
                </a:cxn>
                <a:cxn ang="0">
                  <a:pos x="110" y="6"/>
                </a:cxn>
                <a:cxn ang="0">
                  <a:pos x="177" y="46"/>
                </a:cxn>
                <a:cxn ang="0">
                  <a:pos x="177" y="66"/>
                </a:cxn>
                <a:cxn ang="0">
                  <a:pos x="110" y="106"/>
                </a:cxn>
              </a:cxnLst>
              <a:rect l="0" t="0" r="r" b="b"/>
              <a:pathLst>
                <a:path w="187" h="112">
                  <a:moveTo>
                    <a:pt x="110" y="106"/>
                  </a:moveTo>
                  <a:cubicBezTo>
                    <a:pt x="101" y="112"/>
                    <a:pt x="86" y="112"/>
                    <a:pt x="77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0" y="61"/>
                    <a:pt x="0" y="52"/>
                    <a:pt x="10" y="46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86" y="0"/>
                    <a:pt x="101" y="0"/>
                    <a:pt x="110" y="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87" y="52"/>
                    <a:pt x="187" y="61"/>
                    <a:pt x="177" y="66"/>
                  </a:cubicBezTo>
                  <a:lnTo>
                    <a:pt x="110" y="106"/>
                  </a:lnTo>
                  <a:close/>
                </a:path>
              </a:pathLst>
            </a:custGeom>
            <a:solidFill>
              <a:srgbClr val="00A1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E13943D2-029F-45D0-89C5-BDC18DD78C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51185" y="3093571"/>
              <a:ext cx="298766" cy="157334"/>
            </a:xfrm>
            <a:custGeom>
              <a:avLst/>
              <a:gdLst/>
              <a:ahLst/>
              <a:cxnLst>
                <a:cxn ang="0">
                  <a:pos x="83" y="60"/>
                </a:cxn>
                <a:cxn ang="0">
                  <a:pos x="83" y="40"/>
                </a:cxn>
                <a:cxn ang="0">
                  <a:pos x="76" y="41"/>
                </a:cxn>
                <a:cxn ang="0">
                  <a:pos x="75" y="52"/>
                </a:cxn>
                <a:cxn ang="0">
                  <a:pos x="57" y="41"/>
                </a:cxn>
                <a:cxn ang="0">
                  <a:pos x="58" y="41"/>
                </a:cxn>
                <a:cxn ang="0">
                  <a:pos x="66" y="38"/>
                </a:cxn>
                <a:cxn ang="0">
                  <a:pos x="94" y="21"/>
                </a:cxn>
                <a:cxn ang="0">
                  <a:pos x="94" y="32"/>
                </a:cxn>
                <a:cxn ang="0">
                  <a:pos x="102" y="32"/>
                </a:cxn>
                <a:cxn ang="0">
                  <a:pos x="103" y="12"/>
                </a:cxn>
                <a:cxn ang="0">
                  <a:pos x="70" y="12"/>
                </a:cxn>
                <a:cxn ang="0">
                  <a:pos x="70" y="17"/>
                </a:cxn>
                <a:cxn ang="0">
                  <a:pos x="88" y="17"/>
                </a:cxn>
                <a:cxn ang="0">
                  <a:pos x="71" y="27"/>
                </a:cxn>
                <a:cxn ang="0">
                  <a:pos x="71" y="26"/>
                </a:cxn>
                <a:cxn ang="0">
                  <a:pos x="66" y="22"/>
                </a:cxn>
                <a:cxn ang="0">
                  <a:pos x="39" y="6"/>
                </a:cxn>
                <a:cxn ang="0">
                  <a:pos x="57" y="5"/>
                </a:cxn>
                <a:cxn ang="0">
                  <a:pos x="57" y="0"/>
                </a:cxn>
                <a:cxn ang="0">
                  <a:pos x="24" y="1"/>
                </a:cxn>
                <a:cxn ang="0">
                  <a:pos x="24" y="21"/>
                </a:cxn>
                <a:cxn ang="0">
                  <a:pos x="31" y="21"/>
                </a:cxn>
                <a:cxn ang="0">
                  <a:pos x="32" y="9"/>
                </a:cxn>
                <a:cxn ang="0">
                  <a:pos x="48" y="19"/>
                </a:cxn>
                <a:cxn ang="0">
                  <a:pos x="47" y="19"/>
                </a:cxn>
                <a:cxn ang="0">
                  <a:pos x="39" y="22"/>
                </a:cxn>
                <a:cxn ang="0">
                  <a:pos x="36" y="24"/>
                </a:cxn>
                <a:cxn ang="0">
                  <a:pos x="8" y="40"/>
                </a:cxn>
                <a:cxn ang="0">
                  <a:pos x="9" y="30"/>
                </a:cxn>
                <a:cxn ang="0">
                  <a:pos x="1" y="30"/>
                </a:cxn>
                <a:cxn ang="0">
                  <a:pos x="0" y="50"/>
                </a:cxn>
                <a:cxn ang="0">
                  <a:pos x="33" y="49"/>
                </a:cxn>
                <a:cxn ang="0">
                  <a:pos x="33" y="44"/>
                </a:cxn>
                <a:cxn ang="0">
                  <a:pos x="14" y="44"/>
                </a:cxn>
                <a:cxn ang="0">
                  <a:pos x="33" y="33"/>
                </a:cxn>
                <a:cxn ang="0">
                  <a:pos x="34" y="34"/>
                </a:cxn>
                <a:cxn ang="0">
                  <a:pos x="38" y="39"/>
                </a:cxn>
                <a:cxn ang="0">
                  <a:pos x="42" y="40"/>
                </a:cxn>
                <a:cxn ang="0">
                  <a:pos x="68" y="55"/>
                </a:cxn>
                <a:cxn ang="0">
                  <a:pos x="50" y="56"/>
                </a:cxn>
                <a:cxn ang="0">
                  <a:pos x="50" y="61"/>
                </a:cxn>
                <a:cxn ang="0">
                  <a:pos x="83" y="60"/>
                </a:cxn>
                <a:cxn ang="0">
                  <a:pos x="52" y="36"/>
                </a:cxn>
                <a:cxn ang="0">
                  <a:pos x="45" y="34"/>
                </a:cxn>
                <a:cxn ang="0">
                  <a:pos x="46" y="26"/>
                </a:cxn>
                <a:cxn ang="0">
                  <a:pos x="52" y="24"/>
                </a:cxn>
                <a:cxn ang="0">
                  <a:pos x="59" y="26"/>
                </a:cxn>
                <a:cxn ang="0">
                  <a:pos x="59" y="34"/>
                </a:cxn>
                <a:cxn ang="0">
                  <a:pos x="52" y="36"/>
                </a:cxn>
              </a:cxnLst>
              <a:rect l="0" t="0" r="r" b="b"/>
              <a:pathLst>
                <a:path w="103" h="61">
                  <a:moveTo>
                    <a:pt x="83" y="60"/>
                  </a:moveTo>
                  <a:cubicBezTo>
                    <a:pt x="83" y="59"/>
                    <a:pt x="83" y="41"/>
                    <a:pt x="83" y="40"/>
                  </a:cubicBezTo>
                  <a:cubicBezTo>
                    <a:pt x="82" y="40"/>
                    <a:pt x="77" y="41"/>
                    <a:pt x="76" y="41"/>
                  </a:cubicBezTo>
                  <a:cubicBezTo>
                    <a:pt x="75" y="42"/>
                    <a:pt x="75" y="52"/>
                    <a:pt x="75" y="52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8" y="41"/>
                    <a:pt x="58" y="41"/>
                    <a:pt x="58" y="41"/>
                  </a:cubicBezTo>
                  <a:cubicBezTo>
                    <a:pt x="61" y="40"/>
                    <a:pt x="64" y="39"/>
                    <a:pt x="66" y="38"/>
                  </a:cubicBezTo>
                  <a:cubicBezTo>
                    <a:pt x="94" y="21"/>
                    <a:pt x="94" y="21"/>
                    <a:pt x="94" y="21"/>
                  </a:cubicBezTo>
                  <a:cubicBezTo>
                    <a:pt x="94" y="21"/>
                    <a:pt x="94" y="31"/>
                    <a:pt x="94" y="32"/>
                  </a:cubicBezTo>
                  <a:cubicBezTo>
                    <a:pt x="96" y="32"/>
                    <a:pt x="100" y="32"/>
                    <a:pt x="102" y="32"/>
                  </a:cubicBezTo>
                  <a:cubicBezTo>
                    <a:pt x="102" y="31"/>
                    <a:pt x="103" y="13"/>
                    <a:pt x="103" y="12"/>
                  </a:cubicBezTo>
                  <a:cubicBezTo>
                    <a:pt x="101" y="12"/>
                    <a:pt x="72" y="12"/>
                    <a:pt x="70" y="12"/>
                  </a:cubicBezTo>
                  <a:cubicBezTo>
                    <a:pt x="70" y="13"/>
                    <a:pt x="70" y="17"/>
                    <a:pt x="70" y="17"/>
                  </a:cubicBezTo>
                  <a:cubicBezTo>
                    <a:pt x="72" y="17"/>
                    <a:pt x="88" y="17"/>
                    <a:pt x="88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6"/>
                    <a:pt x="71" y="26"/>
                    <a:pt x="71" y="26"/>
                  </a:cubicBezTo>
                  <a:cubicBezTo>
                    <a:pt x="70" y="25"/>
                    <a:pt x="68" y="23"/>
                    <a:pt x="66" y="22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9" y="6"/>
                    <a:pt x="55" y="5"/>
                    <a:pt x="57" y="5"/>
                  </a:cubicBezTo>
                  <a:cubicBezTo>
                    <a:pt x="57" y="5"/>
                    <a:pt x="57" y="1"/>
                    <a:pt x="57" y="0"/>
                  </a:cubicBezTo>
                  <a:cubicBezTo>
                    <a:pt x="55" y="0"/>
                    <a:pt x="26" y="1"/>
                    <a:pt x="24" y="1"/>
                  </a:cubicBezTo>
                  <a:cubicBezTo>
                    <a:pt x="24" y="2"/>
                    <a:pt x="23" y="20"/>
                    <a:pt x="24" y="21"/>
                  </a:cubicBezTo>
                  <a:cubicBezTo>
                    <a:pt x="25" y="21"/>
                    <a:pt x="30" y="21"/>
                    <a:pt x="31" y="21"/>
                  </a:cubicBezTo>
                  <a:cubicBezTo>
                    <a:pt x="31" y="19"/>
                    <a:pt x="32" y="9"/>
                    <a:pt x="32" y="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4" y="20"/>
                    <a:pt x="41" y="21"/>
                    <a:pt x="39" y="22"/>
                  </a:cubicBezTo>
                  <a:cubicBezTo>
                    <a:pt x="39" y="22"/>
                    <a:pt x="37" y="24"/>
                    <a:pt x="36" y="2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9" y="31"/>
                    <a:pt x="9" y="30"/>
                  </a:cubicBezTo>
                  <a:cubicBezTo>
                    <a:pt x="7" y="30"/>
                    <a:pt x="2" y="30"/>
                    <a:pt x="1" y="30"/>
                  </a:cubicBezTo>
                  <a:cubicBezTo>
                    <a:pt x="1" y="31"/>
                    <a:pt x="0" y="49"/>
                    <a:pt x="0" y="50"/>
                  </a:cubicBezTo>
                  <a:cubicBezTo>
                    <a:pt x="2" y="49"/>
                    <a:pt x="33" y="49"/>
                    <a:pt x="33" y="49"/>
                  </a:cubicBezTo>
                  <a:cubicBezTo>
                    <a:pt x="33" y="48"/>
                    <a:pt x="33" y="45"/>
                    <a:pt x="33" y="44"/>
                  </a:cubicBezTo>
                  <a:cubicBezTo>
                    <a:pt x="32" y="44"/>
                    <a:pt x="14" y="44"/>
                    <a:pt x="14" y="44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5" y="36"/>
                    <a:pt x="36" y="37"/>
                    <a:pt x="38" y="39"/>
                  </a:cubicBezTo>
                  <a:cubicBezTo>
                    <a:pt x="38" y="39"/>
                    <a:pt x="42" y="40"/>
                    <a:pt x="42" y="40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8" y="55"/>
                    <a:pt x="52" y="56"/>
                    <a:pt x="50" y="56"/>
                  </a:cubicBezTo>
                  <a:cubicBezTo>
                    <a:pt x="50" y="57"/>
                    <a:pt x="50" y="60"/>
                    <a:pt x="50" y="61"/>
                  </a:cubicBezTo>
                  <a:cubicBezTo>
                    <a:pt x="52" y="61"/>
                    <a:pt x="81" y="60"/>
                    <a:pt x="83" y="60"/>
                  </a:cubicBezTo>
                  <a:close/>
                  <a:moveTo>
                    <a:pt x="52" y="36"/>
                  </a:moveTo>
                  <a:cubicBezTo>
                    <a:pt x="50" y="36"/>
                    <a:pt x="47" y="35"/>
                    <a:pt x="45" y="34"/>
                  </a:cubicBezTo>
                  <a:cubicBezTo>
                    <a:pt x="42" y="32"/>
                    <a:pt x="42" y="29"/>
                    <a:pt x="46" y="26"/>
                  </a:cubicBezTo>
                  <a:cubicBezTo>
                    <a:pt x="47" y="25"/>
                    <a:pt x="50" y="25"/>
                    <a:pt x="52" y="24"/>
                  </a:cubicBezTo>
                  <a:cubicBezTo>
                    <a:pt x="55" y="24"/>
                    <a:pt x="58" y="25"/>
                    <a:pt x="59" y="26"/>
                  </a:cubicBezTo>
                  <a:cubicBezTo>
                    <a:pt x="63" y="28"/>
                    <a:pt x="63" y="32"/>
                    <a:pt x="59" y="34"/>
                  </a:cubicBezTo>
                  <a:cubicBezTo>
                    <a:pt x="57" y="35"/>
                    <a:pt x="55" y="36"/>
                    <a:pt x="52" y="3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defRPr/>
              </a:pPr>
              <a:endParaRPr lang="zh-CN" altLang="en-US" sz="135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graphicFrame>
          <p:nvGraphicFramePr>
            <p:cNvPr id="22" name="Object 4">
              <a:extLst>
                <a:ext uri="{FF2B5EF4-FFF2-40B4-BE49-F238E27FC236}">
                  <a16:creationId xmlns:a16="http://schemas.microsoft.com/office/drawing/2014/main" id="{BDE28BA3-2430-4B4D-B801-40458FC00667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571601" y="3214690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4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22" name="Object 4">
                          <a:extLst>
                            <a:ext uri="{FF2B5EF4-FFF2-40B4-BE49-F238E27FC236}">
                              <a16:creationId xmlns:a16="http://schemas.microsoft.com/office/drawing/2014/main" id="{BDE28BA3-2430-4B4D-B801-40458FC0066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1601" y="3214690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5">
              <a:extLst>
                <a:ext uri="{FF2B5EF4-FFF2-40B4-BE49-F238E27FC236}">
                  <a16:creationId xmlns:a16="http://schemas.microsoft.com/office/drawing/2014/main" id="{CDF3D151-574A-4842-B364-A9CA9912D84A}"/>
                </a:ext>
              </a:extLst>
            </p:cNvPr>
            <p:cNvGraphicFramePr>
              <a:graphicFrameLocks noChangeAspect="1"/>
            </p:cNvGraphicFramePr>
            <p:nvPr>
              <p:extLst/>
            </p:nvPr>
          </p:nvGraphicFramePr>
          <p:xfrm>
            <a:off x="1857356" y="3214685"/>
            <a:ext cx="185737" cy="198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5" name="Visio" r:id="rId3" imgW="185305" imgH="198174" progId="Visio.Drawing.11">
                    <p:link updateAutomatic="1"/>
                  </p:oleObj>
                </mc:Choice>
                <mc:Fallback>
                  <p:oleObj name="Visio" r:id="rId3" imgW="185305" imgH="198174" progId="Visio.Drawing.11">
                    <p:link updateAutomatic="1"/>
                    <p:pic>
                      <p:nvPicPr>
                        <p:cNvPr id="23" name="Object 5">
                          <a:extLst>
                            <a:ext uri="{FF2B5EF4-FFF2-40B4-BE49-F238E27FC236}">
                              <a16:creationId xmlns:a16="http://schemas.microsoft.com/office/drawing/2014/main" id="{CDF3D151-574A-4842-B364-A9CA9912D84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7356" y="3214685"/>
                          <a:ext cx="185737" cy="198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4" name="Picture 2772" descr="图片114">
            <a:extLst>
              <a:ext uri="{FF2B5EF4-FFF2-40B4-BE49-F238E27FC236}">
                <a16:creationId xmlns:a16="http://schemas.microsoft.com/office/drawing/2014/main" id="{9F4031C9-84BE-4F36-BEC6-F85541BBB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54" y="1320297"/>
            <a:ext cx="746288" cy="27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40">
            <a:extLst>
              <a:ext uri="{FF2B5EF4-FFF2-40B4-BE49-F238E27FC236}">
                <a16:creationId xmlns:a16="http://schemas.microsoft.com/office/drawing/2014/main" id="{55D14EB5-471A-4C7C-AF00-E6FC29750741}"/>
              </a:ext>
            </a:extLst>
          </p:cNvPr>
          <p:cNvSpPr txBox="1"/>
          <p:nvPr/>
        </p:nvSpPr>
        <p:spPr>
          <a:xfrm>
            <a:off x="1328285" y="983181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终端</a:t>
            </a:r>
          </a:p>
        </p:txBody>
      </p:sp>
      <p:sp>
        <p:nvSpPr>
          <p:cNvPr id="29" name="TextBox 41">
            <a:extLst>
              <a:ext uri="{FF2B5EF4-FFF2-40B4-BE49-F238E27FC236}">
                <a16:creationId xmlns:a16="http://schemas.microsoft.com/office/drawing/2014/main" id="{32E70440-FB22-4891-990B-81A8B206FD8D}"/>
              </a:ext>
            </a:extLst>
          </p:cNvPr>
          <p:cNvSpPr txBox="1"/>
          <p:nvPr/>
        </p:nvSpPr>
        <p:spPr>
          <a:xfrm>
            <a:off x="2807753" y="983181"/>
            <a:ext cx="5373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7600</a:t>
            </a:r>
            <a:endParaRPr lang="zh-CN" altLang="en-US" sz="13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0" name="TextBox 42">
            <a:extLst>
              <a:ext uri="{FF2B5EF4-FFF2-40B4-BE49-F238E27FC236}">
                <a16:creationId xmlns:a16="http://schemas.microsoft.com/office/drawing/2014/main" id="{A5976295-C29C-46DD-AF7F-EEDF9EBCE9D5}"/>
              </a:ext>
            </a:extLst>
          </p:cNvPr>
          <p:cNvSpPr txBox="1"/>
          <p:nvPr/>
        </p:nvSpPr>
        <p:spPr>
          <a:xfrm>
            <a:off x="4769248" y="983181"/>
            <a:ext cx="83881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城域</a:t>
            </a:r>
            <a:r>
              <a:rPr lang="en-US" altLang="zh-CN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endParaRPr lang="zh-CN" altLang="en-US" sz="13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id="{4C3846CB-637E-4839-983A-ACB04D963DEE}"/>
              </a:ext>
            </a:extLst>
          </p:cNvPr>
          <p:cNvSpPr txBox="1"/>
          <p:nvPr/>
        </p:nvSpPr>
        <p:spPr>
          <a:xfrm>
            <a:off x="8030230" y="983181"/>
            <a:ext cx="5309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zh-CN" altLang="en-US" sz="13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总头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A016453-A752-4E22-B0E7-19A4866C39D6}"/>
              </a:ext>
            </a:extLst>
          </p:cNvPr>
          <p:cNvSpPr txBox="1"/>
          <p:nvPr/>
        </p:nvSpPr>
        <p:spPr>
          <a:xfrm>
            <a:off x="2098469" y="2236824"/>
            <a:ext cx="75052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OTN-8AT2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Any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接口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7B3AA66-6004-4ACA-ABE6-B5FCD9519547}"/>
              </a:ext>
            </a:extLst>
          </p:cNvPr>
          <p:cNvSpPr txBox="1"/>
          <p:nvPr/>
        </p:nvSpPr>
        <p:spPr>
          <a:xfrm>
            <a:off x="4599150" y="2236824"/>
            <a:ext cx="10999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接入层</a:t>
            </a: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设备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ODU0/1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交叉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046EC6D3-CC5F-430B-8F35-D6B08A936D0D}"/>
              </a:ext>
            </a:extLst>
          </p:cNvPr>
          <p:cNvSpPr txBox="1"/>
          <p:nvPr/>
        </p:nvSpPr>
        <p:spPr>
          <a:xfrm>
            <a:off x="2691224" y="2340698"/>
            <a:ext cx="7505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OTN-8AT2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66A97FE2-10DA-4003-8413-B41D4F11A596}"/>
              </a:ext>
            </a:extLst>
          </p:cNvPr>
          <p:cNvSpPr txBox="1"/>
          <p:nvPr/>
        </p:nvSpPr>
        <p:spPr>
          <a:xfrm>
            <a:off x="1271806" y="2340698"/>
            <a:ext cx="6319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GPN800</a:t>
            </a:r>
            <a:endParaRPr lang="zh-CN" altLang="en-US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0B047F6C-C5A2-4445-BBC8-26B130D1C913}"/>
              </a:ext>
            </a:extLst>
          </p:cNvPr>
          <p:cNvSpPr txBox="1"/>
          <p:nvPr/>
        </p:nvSpPr>
        <p:spPr>
          <a:xfrm>
            <a:off x="7915331" y="2236824"/>
            <a:ext cx="75052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OTN-8AT2</a:t>
            </a:r>
          </a:p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Any</a:t>
            </a:r>
            <a:r>
              <a:rPr lang="zh-CN" altLang="en-US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接口</a:t>
            </a:r>
            <a:endParaRPr lang="en-US" altLang="zh-CN" sz="1050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C3C00C4C-A7BA-4880-A63D-925C604A63B8}"/>
              </a:ext>
            </a:extLst>
          </p:cNvPr>
          <p:cNvSpPr txBox="1"/>
          <p:nvPr/>
        </p:nvSpPr>
        <p:spPr>
          <a:xfrm>
            <a:off x="7348949" y="2340698"/>
            <a:ext cx="7505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OTN-8AT2</a:t>
            </a:r>
          </a:p>
        </p:txBody>
      </p:sp>
      <p:sp>
        <p:nvSpPr>
          <p:cNvPr id="40" name="TextBox 108">
            <a:extLst>
              <a:ext uri="{FF2B5EF4-FFF2-40B4-BE49-F238E27FC236}">
                <a16:creationId xmlns:a16="http://schemas.microsoft.com/office/drawing/2014/main" id="{44B5E4CE-4666-427A-AC33-E5C9D95C34DF}"/>
              </a:ext>
            </a:extLst>
          </p:cNvPr>
          <p:cNvSpPr txBox="1"/>
          <p:nvPr/>
        </p:nvSpPr>
        <p:spPr>
          <a:xfrm>
            <a:off x="322889" y="1750759"/>
            <a:ext cx="6199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r>
              <a:rPr lang="zh-CN" altLang="en-US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终端</a:t>
            </a:r>
            <a:r>
              <a:rPr lang="en-US" altLang="zh-CN" sz="105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+EOS</a:t>
            </a:r>
            <a:endParaRPr lang="zh-CN" altLang="en-US" sz="105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1" name="AutoShape 18">
            <a:extLst>
              <a:ext uri="{FF2B5EF4-FFF2-40B4-BE49-F238E27FC236}">
                <a16:creationId xmlns:a16="http://schemas.microsoft.com/office/drawing/2014/main" id="{E51911FD-7A2D-4FD9-8155-0B7ABF2377BA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841707" y="1294121"/>
            <a:ext cx="110267" cy="1335654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2" name="AutoShape 18">
            <a:extLst>
              <a:ext uri="{FF2B5EF4-FFF2-40B4-BE49-F238E27FC236}">
                <a16:creationId xmlns:a16="http://schemas.microsoft.com/office/drawing/2014/main" id="{FD6F3851-9E47-458A-8B81-F7F0E6D458D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913404" y="1579683"/>
            <a:ext cx="187598" cy="764531"/>
          </a:xfrm>
          <a:prstGeom prst="can">
            <a:avLst>
              <a:gd name="adj" fmla="val 37673"/>
            </a:avLst>
          </a:prstGeom>
          <a:solidFill>
            <a:srgbClr val="F79908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3" name="TextBox 114">
            <a:extLst>
              <a:ext uri="{FF2B5EF4-FFF2-40B4-BE49-F238E27FC236}">
                <a16:creationId xmlns:a16="http://schemas.microsoft.com/office/drawing/2014/main" id="{C4CBDC70-6DBA-4C71-AD96-988561D47753}"/>
              </a:ext>
            </a:extLst>
          </p:cNvPr>
          <p:cNvSpPr txBox="1"/>
          <p:nvPr/>
        </p:nvSpPr>
        <p:spPr>
          <a:xfrm>
            <a:off x="1171797" y="1834991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7" name="TextBox 115">
            <a:extLst>
              <a:ext uri="{FF2B5EF4-FFF2-40B4-BE49-F238E27FC236}">
                <a16:creationId xmlns:a16="http://schemas.microsoft.com/office/drawing/2014/main" id="{D2A6D53A-79C2-4CAC-8226-52103364ACA7}"/>
              </a:ext>
            </a:extLst>
          </p:cNvPr>
          <p:cNvSpPr txBox="1"/>
          <p:nvPr/>
        </p:nvSpPr>
        <p:spPr>
          <a:xfrm>
            <a:off x="1606033" y="1834991"/>
            <a:ext cx="355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VC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49" name="AutoShape 18">
            <a:extLst>
              <a:ext uri="{FF2B5EF4-FFF2-40B4-BE49-F238E27FC236}">
                <a16:creationId xmlns:a16="http://schemas.microsoft.com/office/drawing/2014/main" id="{535EB8ED-108A-4D28-B710-C8A60E48F59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303479" y="1535272"/>
            <a:ext cx="264932" cy="853355"/>
          </a:xfrm>
          <a:prstGeom prst="can">
            <a:avLst>
              <a:gd name="adj" fmla="val 37673"/>
            </a:avLst>
          </a:prstGeom>
          <a:solidFill>
            <a:srgbClr val="53DC33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0" name="AutoShape 18">
            <a:extLst>
              <a:ext uri="{FF2B5EF4-FFF2-40B4-BE49-F238E27FC236}">
                <a16:creationId xmlns:a16="http://schemas.microsoft.com/office/drawing/2014/main" id="{FB1B1B21-1AEB-4420-AD60-EAADA0EDE54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13704" y="1640275"/>
            <a:ext cx="187598" cy="643349"/>
          </a:xfrm>
          <a:prstGeom prst="can">
            <a:avLst>
              <a:gd name="adj" fmla="val 37673"/>
            </a:avLst>
          </a:prstGeom>
          <a:solidFill>
            <a:srgbClr val="F79908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" name="TextBox 136">
            <a:extLst>
              <a:ext uri="{FF2B5EF4-FFF2-40B4-BE49-F238E27FC236}">
                <a16:creationId xmlns:a16="http://schemas.microsoft.com/office/drawing/2014/main" id="{7A4EFFD1-25C6-4F52-8826-0C907F8675C1}"/>
              </a:ext>
            </a:extLst>
          </p:cNvPr>
          <p:cNvSpPr txBox="1"/>
          <p:nvPr/>
        </p:nvSpPr>
        <p:spPr>
          <a:xfrm>
            <a:off x="2884164" y="1834991"/>
            <a:ext cx="355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VC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2" name="AutoShape 18">
            <a:extLst>
              <a:ext uri="{FF2B5EF4-FFF2-40B4-BE49-F238E27FC236}">
                <a16:creationId xmlns:a16="http://schemas.microsoft.com/office/drawing/2014/main" id="{5E51E684-B7DC-452B-93D4-AC994F1D3B5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573485" y="-390249"/>
            <a:ext cx="264932" cy="4704396"/>
          </a:xfrm>
          <a:prstGeom prst="can">
            <a:avLst>
              <a:gd name="adj" fmla="val 37673"/>
            </a:avLst>
          </a:prstGeom>
          <a:solidFill>
            <a:srgbClr val="53DC33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6" name="AutoShape 18">
            <a:extLst>
              <a:ext uri="{FF2B5EF4-FFF2-40B4-BE49-F238E27FC236}">
                <a16:creationId xmlns:a16="http://schemas.microsoft.com/office/drawing/2014/main" id="{441B8462-E6F9-4C86-8F3E-BCF214A3E8F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048836" y="1823152"/>
            <a:ext cx="180482" cy="277594"/>
          </a:xfrm>
          <a:prstGeom prst="can">
            <a:avLst>
              <a:gd name="adj" fmla="val 37673"/>
            </a:avLst>
          </a:prstGeom>
          <a:solidFill>
            <a:srgbClr val="F79908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7" name="AutoShape 18">
            <a:extLst>
              <a:ext uri="{FF2B5EF4-FFF2-40B4-BE49-F238E27FC236}">
                <a16:creationId xmlns:a16="http://schemas.microsoft.com/office/drawing/2014/main" id="{C497672C-3075-4758-805F-B66F62B858A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74928" y="1756645"/>
            <a:ext cx="104481" cy="410608"/>
          </a:xfrm>
          <a:prstGeom prst="can">
            <a:avLst>
              <a:gd name="adj" fmla="val 37673"/>
            </a:avLst>
          </a:prstGeom>
          <a:solidFill>
            <a:srgbClr val="0081FF"/>
          </a:soli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685800">
              <a:defRPr/>
            </a:pPr>
            <a:endParaRPr lang="zh-CN" altLang="en-US" sz="135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8" name="TextBox 117">
            <a:extLst>
              <a:ext uri="{FF2B5EF4-FFF2-40B4-BE49-F238E27FC236}">
                <a16:creationId xmlns:a16="http://schemas.microsoft.com/office/drawing/2014/main" id="{147D68CB-6CDF-446C-905F-040194635EF5}"/>
              </a:ext>
            </a:extLst>
          </p:cNvPr>
          <p:cNvSpPr txBox="1"/>
          <p:nvPr/>
        </p:nvSpPr>
        <p:spPr>
          <a:xfrm>
            <a:off x="7968751" y="1834991"/>
            <a:ext cx="355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VC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59" name="TextBox 118">
            <a:extLst>
              <a:ext uri="{FF2B5EF4-FFF2-40B4-BE49-F238E27FC236}">
                <a16:creationId xmlns:a16="http://schemas.microsoft.com/office/drawing/2014/main" id="{69935425-233F-45C3-8856-E2E2AE427B55}"/>
              </a:ext>
            </a:extLst>
          </p:cNvPr>
          <p:cNvSpPr txBox="1"/>
          <p:nvPr/>
        </p:nvSpPr>
        <p:spPr>
          <a:xfrm>
            <a:off x="8157189" y="1834991"/>
            <a:ext cx="548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GE/FE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0" name="TextBox 140">
            <a:extLst>
              <a:ext uri="{FF2B5EF4-FFF2-40B4-BE49-F238E27FC236}">
                <a16:creationId xmlns:a16="http://schemas.microsoft.com/office/drawing/2014/main" id="{16FF8D02-4463-4D74-82C8-A40FBA52F9FB}"/>
              </a:ext>
            </a:extLst>
          </p:cNvPr>
          <p:cNvSpPr txBox="1"/>
          <p:nvPr/>
        </p:nvSpPr>
        <p:spPr>
          <a:xfrm>
            <a:off x="4785399" y="1834991"/>
            <a:ext cx="905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OTN/</a:t>
            </a:r>
            <a:r>
              <a:rPr lang="en-US" altLang="zh-CN" sz="1200" b="1" dirty="0" err="1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ODUk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61" name="TextBox 141">
            <a:extLst>
              <a:ext uri="{FF2B5EF4-FFF2-40B4-BE49-F238E27FC236}">
                <a16:creationId xmlns:a16="http://schemas.microsoft.com/office/drawing/2014/main" id="{CDFDEA5A-A2AB-4724-8212-5F33924F2C3B}"/>
              </a:ext>
            </a:extLst>
          </p:cNvPr>
          <p:cNvSpPr txBox="1"/>
          <p:nvPr/>
        </p:nvSpPr>
        <p:spPr>
          <a:xfrm>
            <a:off x="2193640" y="1834991"/>
            <a:ext cx="463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200" b="1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rPr>
              <a:t>OTN</a:t>
            </a:r>
            <a:endParaRPr lang="zh-CN" altLang="en-US" sz="1200" b="1" dirty="0">
              <a:solidFill>
                <a:prstClr val="black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9B12A65C-FDEC-4978-961A-0B0C77E51803}"/>
              </a:ext>
            </a:extLst>
          </p:cNvPr>
          <p:cNvSpPr/>
          <p:nvPr/>
        </p:nvSpPr>
        <p:spPr>
          <a:xfrm>
            <a:off x="136823" y="1876439"/>
            <a:ext cx="215900" cy="209667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zh-CN" altLang="en-US" sz="135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75" name="TextBox 156">
            <a:extLst>
              <a:ext uri="{FF2B5EF4-FFF2-40B4-BE49-F238E27FC236}">
                <a16:creationId xmlns:a16="http://schemas.microsoft.com/office/drawing/2014/main" id="{D61EBD3D-FD6E-475A-98C2-4BC20F9CF29D}"/>
              </a:ext>
            </a:extLst>
          </p:cNvPr>
          <p:cNvSpPr txBox="1"/>
          <p:nvPr/>
        </p:nvSpPr>
        <p:spPr>
          <a:xfrm>
            <a:off x="145694" y="1855273"/>
            <a:ext cx="25359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1050" b="1" dirty="0">
                <a:solidFill>
                  <a:prstClr val="white"/>
                </a:solidFill>
                <a:latin typeface="Calibri"/>
                <a:ea typeface="宋体" panose="02010600030101010101" pitchFamily="2" charset="-122"/>
              </a:rPr>
              <a:t>7</a:t>
            </a:r>
            <a:endParaRPr lang="zh-CN" altLang="en-US" sz="1050" b="1" dirty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cxnSp>
        <p:nvCxnSpPr>
          <p:cNvPr id="77" name="直接连接符 76">
            <a:extLst>
              <a:ext uri="{FF2B5EF4-FFF2-40B4-BE49-F238E27FC236}">
                <a16:creationId xmlns:a16="http://schemas.microsoft.com/office/drawing/2014/main" id="{34AA6F16-A060-40AC-9701-6B9A95A6B732}"/>
              </a:ext>
            </a:extLst>
          </p:cNvPr>
          <p:cNvCxnSpPr/>
          <p:nvPr/>
        </p:nvCxnSpPr>
        <p:spPr>
          <a:xfrm>
            <a:off x="1232340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直接连接符 77">
            <a:extLst>
              <a:ext uri="{FF2B5EF4-FFF2-40B4-BE49-F238E27FC236}">
                <a16:creationId xmlns:a16="http://schemas.microsoft.com/office/drawing/2014/main" id="{A15A9CC6-B7FE-433C-AA4F-2E3CCDC15CA8}"/>
              </a:ext>
            </a:extLst>
          </p:cNvPr>
          <p:cNvCxnSpPr/>
          <p:nvPr/>
        </p:nvCxnSpPr>
        <p:spPr>
          <a:xfrm>
            <a:off x="2021874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id="{25DDA2D3-BA6E-4545-9479-2A118B22DC51}"/>
              </a:ext>
            </a:extLst>
          </p:cNvPr>
          <p:cNvCxnSpPr/>
          <p:nvPr/>
        </p:nvCxnSpPr>
        <p:spPr>
          <a:xfrm>
            <a:off x="2790858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id="{363ED6E6-97CE-48C7-91A8-093B1F3701D5}"/>
              </a:ext>
            </a:extLst>
          </p:cNvPr>
          <p:cNvCxnSpPr/>
          <p:nvPr/>
        </p:nvCxnSpPr>
        <p:spPr>
          <a:xfrm>
            <a:off x="3348083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1" name="直接连接符 80">
            <a:extLst>
              <a:ext uri="{FF2B5EF4-FFF2-40B4-BE49-F238E27FC236}">
                <a16:creationId xmlns:a16="http://schemas.microsoft.com/office/drawing/2014/main" id="{A9645725-53A4-44C1-9595-80ACB331AF10}"/>
              </a:ext>
            </a:extLst>
          </p:cNvPr>
          <p:cNvCxnSpPr/>
          <p:nvPr/>
        </p:nvCxnSpPr>
        <p:spPr>
          <a:xfrm>
            <a:off x="4092400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直接连接符 81">
            <a:extLst>
              <a:ext uri="{FF2B5EF4-FFF2-40B4-BE49-F238E27FC236}">
                <a16:creationId xmlns:a16="http://schemas.microsoft.com/office/drawing/2014/main" id="{6B179C9A-DD49-45FC-9AD6-28260E5D63B0}"/>
              </a:ext>
            </a:extLst>
          </p:cNvPr>
          <p:cNvCxnSpPr/>
          <p:nvPr/>
        </p:nvCxnSpPr>
        <p:spPr>
          <a:xfrm>
            <a:off x="6177415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直接连接符 82">
            <a:extLst>
              <a:ext uri="{FF2B5EF4-FFF2-40B4-BE49-F238E27FC236}">
                <a16:creationId xmlns:a16="http://schemas.microsoft.com/office/drawing/2014/main" id="{DAB3C23B-874F-4C5F-BCB0-882473EF0763}"/>
              </a:ext>
            </a:extLst>
          </p:cNvPr>
          <p:cNvCxnSpPr/>
          <p:nvPr/>
        </p:nvCxnSpPr>
        <p:spPr>
          <a:xfrm>
            <a:off x="8004116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直接连接符 83">
            <a:extLst>
              <a:ext uri="{FF2B5EF4-FFF2-40B4-BE49-F238E27FC236}">
                <a16:creationId xmlns:a16="http://schemas.microsoft.com/office/drawing/2014/main" id="{DF39FD25-AA77-44AD-A85F-1A4CA6A5F496}"/>
              </a:ext>
            </a:extLst>
          </p:cNvPr>
          <p:cNvCxnSpPr/>
          <p:nvPr/>
        </p:nvCxnSpPr>
        <p:spPr>
          <a:xfrm>
            <a:off x="8632473" y="1003712"/>
            <a:ext cx="0" cy="174335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3" name="文本框 62">
            <a:extLst>
              <a:ext uri="{FF2B5EF4-FFF2-40B4-BE49-F238E27FC236}">
                <a16:creationId xmlns:a16="http://schemas.microsoft.com/office/drawing/2014/main" id="{E975DD73-85F4-416E-81B4-D87CB7D850F9}"/>
              </a:ext>
            </a:extLst>
          </p:cNvPr>
          <p:cNvSpPr txBox="1"/>
          <p:nvPr/>
        </p:nvSpPr>
        <p:spPr>
          <a:xfrm>
            <a:off x="214352" y="2798408"/>
            <a:ext cx="8715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zh-CN" altLang="en-US" sz="1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方案特点：</a:t>
            </a:r>
            <a:endParaRPr lang="en-US" altLang="zh-CN" sz="12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终端设备就是及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EOS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封装，以太网业务处理，</a:t>
            </a:r>
            <a:r>
              <a:rPr lang="en-US" altLang="zh-CN" sz="1200" dirty="0" err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ODUk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交叉复用与一体的设备，局端同样为多功能合一的设备，当客户需要多业务混传，多路大带宽业务时可以通过此方案解决；由于终端，局端全部支持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VC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处理，在业务整合和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VC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调度上更有优势；</a:t>
            </a:r>
            <a:endParaRPr lang="en-US" altLang="zh-CN" sz="12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endParaRPr lang="en-US" altLang="zh-CN" sz="12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20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存在的问题：</a:t>
            </a:r>
            <a:endParaRPr lang="en-US" altLang="zh-CN" sz="120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1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、纯大带宽业务会上</a:t>
            </a:r>
            <a:r>
              <a:rPr lang="en-US" altLang="zh-CN" sz="1200" dirty="0" err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ODUk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，小带宽业务会通过</a:t>
            </a:r>
            <a:r>
              <a:rPr lang="en-US" altLang="zh-CN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VC</a:t>
            </a:r>
            <a:r>
              <a:rPr lang="zh-CN" altLang="en-US" sz="120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解决，同时多路混传的场景较少；</a:t>
            </a:r>
            <a:endParaRPr lang="en-US" altLang="zh-CN" sz="120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648835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61C2F4-066F-4A32-9127-56E62151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场景产品缺陷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3E91C23-7392-43E2-82B9-7CD075A51949}"/>
              </a:ext>
            </a:extLst>
          </p:cNvPr>
          <p:cNvSpPr txBox="1"/>
          <p:nvPr/>
        </p:nvSpPr>
        <p:spPr>
          <a:xfrm>
            <a:off x="214352" y="1029242"/>
            <a:ext cx="87152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场景一：</a:t>
            </a:r>
            <a:endParaRPr lang="en-US" altLang="zh-CN" sz="105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、背板能力的提升：支路槽位建议单槽</a:t>
            </a: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2.5G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，最少有</a:t>
            </a: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50%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槽位能够完成单槽</a:t>
            </a: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2.5G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10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、汇聚板卡能力提升：</a:t>
            </a: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EOS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没有大带宽与多业务的汇聚板卡，需添加大带宽整框汇聚能力板卡；提升低速率汇聚比；</a:t>
            </a:r>
            <a:endParaRPr lang="en-US" altLang="zh-CN" sz="10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endParaRPr lang="en-US" altLang="zh-CN" sz="10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场景二：</a:t>
            </a:r>
            <a:endParaRPr lang="en-US" altLang="zh-CN" sz="105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、背板带宽能力提升，</a:t>
            </a: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STM4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支路板卡背板能力提升；</a:t>
            </a:r>
            <a:endParaRPr lang="en-US" altLang="zh-CN" sz="10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、终端添加</a:t>
            </a: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STM-4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上行</a:t>
            </a: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MSTP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设备；</a:t>
            </a:r>
            <a:endParaRPr lang="en-US" altLang="zh-CN" sz="10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endParaRPr lang="en-US" altLang="zh-CN" sz="10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场景三：</a:t>
            </a:r>
            <a:endParaRPr lang="en-US" altLang="zh-CN" sz="105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、提升</a:t>
            </a: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OTN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板卡的背板能力，</a:t>
            </a: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VC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测最小支持</a:t>
            </a: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10GE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背板，提高总头位置的</a:t>
            </a: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VC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业务调度能力和丰富的下行接口；</a:t>
            </a:r>
            <a:endParaRPr lang="en-US" altLang="zh-CN" sz="10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、提高局端</a:t>
            </a: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8GE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板卡的背板能力，能够接入更大数量的大带宽</a:t>
            </a: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300M 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业务接入能力，最少需要</a:t>
            </a: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条接入；</a:t>
            </a:r>
            <a:endParaRPr lang="en-US" altLang="zh-CN" sz="10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endParaRPr lang="en-US" altLang="zh-CN" sz="10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场景四：</a:t>
            </a:r>
            <a:endParaRPr lang="en-US" altLang="zh-CN" sz="105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、业务槽和</a:t>
            </a: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OTN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上联槽位背板能力需要提升，总头业务汇聚比需要提升；</a:t>
            </a:r>
            <a:endParaRPr lang="en-US" altLang="zh-CN" sz="10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、终端添加</a:t>
            </a: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STM-4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上行</a:t>
            </a: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MSTP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设备；</a:t>
            </a:r>
            <a:endParaRPr lang="en-US" altLang="zh-CN" sz="10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endParaRPr lang="en-US" altLang="zh-CN" sz="10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场景五：</a:t>
            </a:r>
            <a:endParaRPr lang="en-US" altLang="zh-CN" sz="105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、需要解决支线路合一带来的安全性隐患，若解决支线路分离问题需完成</a:t>
            </a:r>
            <a:r>
              <a:rPr lang="en-US" altLang="zh-CN" sz="1050" dirty="0" err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ODUk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背板，完成</a:t>
            </a:r>
            <a:r>
              <a:rPr lang="en-US" altLang="zh-CN" sz="1050" dirty="0" err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ODUk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背板需满足单槽</a:t>
            </a: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10G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背板接入；</a:t>
            </a:r>
            <a:endParaRPr lang="en-US" altLang="zh-CN" sz="10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DMD-8GE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可作为接入板卡，但核心槽位不支持</a:t>
            </a:r>
            <a:r>
              <a:rPr lang="en-US" altLang="zh-CN" sz="1050" dirty="0" err="1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OTUk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到</a:t>
            </a: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8GE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的业务；</a:t>
            </a:r>
            <a:endParaRPr lang="en-US" altLang="zh-CN" sz="10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endParaRPr lang="en-US" altLang="zh-CN" sz="10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b="1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场景六：</a:t>
            </a:r>
            <a:endParaRPr lang="en-US" altLang="zh-CN" sz="1050" b="1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、完成以上所有的背板和支路盘修改的同时需要支持</a:t>
            </a: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OTU2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支路盘的开发；</a:t>
            </a:r>
            <a:endParaRPr lang="en-US" altLang="zh-CN" sz="10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OTU2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支路盘带来更大的背板带宽，建议</a:t>
            </a: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80G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背板，考虑小颗粒业务接入可将为</a:t>
            </a: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40G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；</a:t>
            </a:r>
            <a:endParaRPr lang="en-US" altLang="zh-CN" sz="10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defTabSz="685800">
              <a:defRPr/>
            </a:pPr>
            <a:r>
              <a:rPr lang="zh-CN" altLang="en-US" sz="105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总结：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初期</a:t>
            </a: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EOO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业务较少，</a:t>
            </a: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20%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以下，平均每个槽位能够接入</a:t>
            </a: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</a:t>
            </a: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OTU2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业务，综合考虑单背板带宽</a:t>
            </a:r>
            <a:r>
              <a:rPr lang="en-US" altLang="zh-CN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20G</a:t>
            </a:r>
            <a:r>
              <a:rPr lang="zh-CN" altLang="en-US" sz="1050" dirty="0"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即可；</a:t>
            </a:r>
            <a:endParaRPr lang="en-US" altLang="zh-CN" sz="1050" dirty="0"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77650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073EF2-C3E9-4B1F-B483-56EAC1DF2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多种模式省份看法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75CF4973-3658-4F4D-A815-4BD82E32329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0197" y="1069556"/>
          <a:ext cx="8890000" cy="2908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154">
                  <a:extLst>
                    <a:ext uri="{9D8B030D-6E8A-4147-A177-3AD203B41FA5}">
                      <a16:colId xmlns:a16="http://schemas.microsoft.com/office/drawing/2014/main" val="1889575577"/>
                    </a:ext>
                  </a:extLst>
                </a:gridCol>
                <a:gridCol w="6393766">
                  <a:extLst>
                    <a:ext uri="{9D8B030D-6E8A-4147-A177-3AD203B41FA5}">
                      <a16:colId xmlns:a16="http://schemas.microsoft.com/office/drawing/2014/main" val="4281589566"/>
                    </a:ext>
                  </a:extLst>
                </a:gridCol>
                <a:gridCol w="1910080">
                  <a:extLst>
                    <a:ext uri="{9D8B030D-6E8A-4147-A177-3AD203B41FA5}">
                      <a16:colId xmlns:a16="http://schemas.microsoft.com/office/drawing/2014/main" val="1156785975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序号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特点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500" dirty="0"/>
                        <a:t>备注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2402697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1</a:t>
                      </a:r>
                      <a:r>
                        <a:rPr lang="zh-CN" altLang="en-US" sz="1500" dirty="0"/>
                        <a:t>、</a:t>
                      </a:r>
                      <a:r>
                        <a:rPr lang="en-US" altLang="zh-CN" sz="1500" dirty="0"/>
                        <a:t>2</a:t>
                      </a:r>
                      <a:endParaRPr lang="zh-CN" alt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根据最终客户的需求选择使用</a:t>
                      </a:r>
                      <a:r>
                        <a:rPr lang="en-US" altLang="zh-CN" sz="1200" dirty="0"/>
                        <a:t>MC</a:t>
                      </a:r>
                      <a:r>
                        <a:rPr lang="zh-CN" altLang="en-US" sz="1200" dirty="0"/>
                        <a:t>或</a:t>
                      </a:r>
                      <a:r>
                        <a:rPr lang="en-US" altLang="zh-CN" sz="1200" dirty="0"/>
                        <a:t>MSTP</a:t>
                      </a:r>
                      <a:r>
                        <a:rPr lang="zh-CN" altLang="en-US" sz="1200" dirty="0"/>
                        <a:t>终端；在接入</a:t>
                      </a:r>
                      <a:r>
                        <a:rPr lang="en-US" altLang="zh-CN" sz="1200" dirty="0"/>
                        <a:t>GPN</a:t>
                      </a:r>
                      <a:r>
                        <a:rPr lang="zh-CN" altLang="en-US" sz="1200" dirty="0"/>
                        <a:t>设备的</a:t>
                      </a:r>
                      <a:r>
                        <a:rPr lang="en-US" altLang="zh-CN" sz="1200" dirty="0"/>
                        <a:t>OTN</a:t>
                      </a:r>
                      <a:r>
                        <a:rPr lang="zh-CN" altLang="en-US" sz="1200" dirty="0"/>
                        <a:t>设备上启</a:t>
                      </a:r>
                      <a:r>
                        <a:rPr lang="en-US" altLang="zh-CN" sz="1200" dirty="0"/>
                        <a:t>VC</a:t>
                      </a:r>
                      <a:r>
                        <a:rPr lang="zh-CN" altLang="en-US" sz="1200" dirty="0"/>
                        <a:t>交叉；上行网络升级换代，不影响接入设备的一套方案，缺点是</a:t>
                      </a:r>
                      <a:r>
                        <a:rPr lang="en-US" altLang="zh-CN" sz="1200" dirty="0"/>
                        <a:t>OTN </a:t>
                      </a:r>
                      <a:r>
                        <a:rPr lang="zh-CN" altLang="en-US" sz="1200" dirty="0"/>
                        <a:t>设备需要支持低阶或高价的</a:t>
                      </a:r>
                      <a:r>
                        <a:rPr lang="en-US" altLang="zh-CN" sz="1200" dirty="0"/>
                        <a:t>VC</a:t>
                      </a:r>
                      <a:r>
                        <a:rPr lang="zh-CN" altLang="en-US" sz="1200" dirty="0"/>
                        <a:t>交叉，在</a:t>
                      </a:r>
                      <a:r>
                        <a:rPr lang="en-US" altLang="zh-CN" sz="1200" dirty="0"/>
                        <a:t>2.5G</a:t>
                      </a:r>
                      <a:r>
                        <a:rPr lang="zh-CN" altLang="en-US" sz="1200" dirty="0"/>
                        <a:t>以下带宽利用率低；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上海、南京支持此方案；</a:t>
                      </a:r>
                      <a:endParaRPr lang="en-US" altLang="zh-CN" sz="1200" dirty="0"/>
                    </a:p>
                    <a:p>
                      <a:r>
                        <a:rPr lang="zh-CN" altLang="en-US" sz="1200" dirty="0"/>
                        <a:t>海南可能被迫接受此方案；</a:t>
                      </a:r>
                      <a:endParaRPr lang="en-US" altLang="zh-CN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00077607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3</a:t>
                      </a:r>
                      <a:r>
                        <a:rPr lang="zh-CN" altLang="en-US" sz="1500" dirty="0"/>
                        <a:t>、</a:t>
                      </a:r>
                      <a:r>
                        <a:rPr lang="en-US" altLang="zh-CN" sz="1500" dirty="0"/>
                        <a:t>4</a:t>
                      </a:r>
                      <a:endParaRPr lang="zh-CN" alt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当</a:t>
                      </a:r>
                      <a:r>
                        <a:rPr lang="en-US" altLang="zh-CN" sz="1200" dirty="0"/>
                        <a:t>SDH</a:t>
                      </a:r>
                      <a:r>
                        <a:rPr lang="zh-CN" altLang="en-US" sz="1200" dirty="0"/>
                        <a:t>资源紧张，跨省电路需要开通时此方案是刚需；多省份表示此方案是</a:t>
                      </a:r>
                      <a:r>
                        <a:rPr lang="en-US" altLang="zh-CN" sz="1200" dirty="0"/>
                        <a:t>OTN</a:t>
                      </a:r>
                      <a:r>
                        <a:rPr lang="zh-CN" altLang="en-US" sz="1200" dirty="0"/>
                        <a:t>解决刚性管道又能体现接入厂家能力的最优方案；此方案不与接入</a:t>
                      </a:r>
                      <a:r>
                        <a:rPr lang="en-US" altLang="zh-CN" sz="1200" dirty="0"/>
                        <a:t>OTN</a:t>
                      </a:r>
                      <a:r>
                        <a:rPr lang="zh-CN" altLang="en-US" sz="1200" dirty="0"/>
                        <a:t>竞争；属于</a:t>
                      </a:r>
                      <a:r>
                        <a:rPr lang="en-US" altLang="zh-CN" sz="1200" dirty="0"/>
                        <a:t>SDH</a:t>
                      </a:r>
                      <a:r>
                        <a:rPr lang="zh-CN" altLang="en-US" sz="1200" dirty="0"/>
                        <a:t>升级方案；互通难度相对较小；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海南电信、上海联通、苏州联通、苏州电信、江苏省</a:t>
                      </a:r>
                      <a:r>
                        <a:rPr lang="en-US" altLang="zh-CN" sz="1200" dirty="0"/>
                        <a:t>NOC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713814635"/>
                  </a:ext>
                </a:extLst>
              </a:tr>
              <a:tr h="459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5</a:t>
                      </a:r>
                      <a:endParaRPr lang="zh-CN" alt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此方案针对超过</a:t>
                      </a:r>
                      <a:r>
                        <a:rPr lang="en-US" altLang="zh-CN" sz="1200" dirty="0"/>
                        <a:t>300M</a:t>
                      </a:r>
                      <a:r>
                        <a:rPr lang="zh-CN" altLang="en-US" sz="1200" dirty="0"/>
                        <a:t>以上的单业务解决方案是成本最低的分支网点解决方案；此方案通道利用率较低，但是有</a:t>
                      </a:r>
                      <a:r>
                        <a:rPr lang="en-US" altLang="zh-CN" sz="1200" dirty="0"/>
                        <a:t>300M </a:t>
                      </a:r>
                      <a:r>
                        <a:rPr lang="zh-CN" altLang="en-US" sz="1200" dirty="0"/>
                        <a:t>以上的分支点升级带宽的需求也会相对较快；单需要解决网管问题；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南京电信、北京联通</a:t>
                      </a:r>
                      <a:endParaRPr lang="en-US" altLang="zh-CN" sz="12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870288251"/>
                  </a:ext>
                </a:extLst>
              </a:tr>
              <a:tr h="459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6</a:t>
                      </a:r>
                      <a:endParaRPr lang="zh-CN" alt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刚性大带宽 省内多级组网一二级网络解决方案，替代华为</a:t>
                      </a:r>
                      <a:r>
                        <a:rPr lang="en-US" altLang="zh-CN" sz="1200" dirty="0"/>
                        <a:t>1800-II</a:t>
                      </a:r>
                      <a:r>
                        <a:rPr lang="zh-CN" altLang="en-US" sz="1200" dirty="0"/>
                        <a:t>的低成本解决方案；高质量客户的端到端解决方案；低时延解决方案；此方案也是北研院主导的方案；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江苏电信、长沙电信；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80676499"/>
                  </a:ext>
                </a:extLst>
              </a:tr>
              <a:tr h="459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500" dirty="0"/>
                        <a:t>7</a:t>
                      </a:r>
                      <a:endParaRPr lang="zh-CN" altLang="en-US" sz="15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zh-CN" altLang="en-US" sz="1200" dirty="0"/>
                        <a:t>我司推广的多业务多级汇聚方案，此方案面向跨域小带宽业务同时</a:t>
                      </a:r>
                      <a:r>
                        <a:rPr lang="en-US" altLang="zh-CN" sz="1200" dirty="0"/>
                        <a:t>SDH</a:t>
                      </a:r>
                      <a:r>
                        <a:rPr lang="zh-CN" altLang="en-US" sz="1200" dirty="0"/>
                        <a:t>资源紧缺的客户；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GW</a:t>
                      </a:r>
                      <a:r>
                        <a:rPr lang="zh-CN" altLang="en-US" sz="1200" dirty="0"/>
                        <a:t>、海南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104506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7623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56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5006" y="195486"/>
            <a:ext cx="7495271" cy="421556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OTN</a:t>
            </a:r>
            <a:r>
              <a:rPr lang="zh-CN" altLang="en-US" dirty="0"/>
              <a:t>网络概述与分层结构</a:t>
            </a:r>
            <a:endParaRPr lang="zh-CN" altLang="en-US" sz="1800" dirty="0"/>
          </a:p>
        </p:txBody>
      </p:sp>
      <p:sp>
        <p:nvSpPr>
          <p:cNvPr id="42" name="副标题 1">
            <a:extLst>
              <a:ext uri="{FF2B5EF4-FFF2-40B4-BE49-F238E27FC236}">
                <a16:creationId xmlns:a16="http://schemas.microsoft.com/office/drawing/2014/main" id="{3D81CDCA-2F5C-4DD2-8EB1-9EAF589A4286}"/>
              </a:ext>
            </a:extLst>
          </p:cNvPr>
          <p:cNvSpPr txBox="1">
            <a:spLocks/>
          </p:cNvSpPr>
          <p:nvPr/>
        </p:nvSpPr>
        <p:spPr>
          <a:xfrm>
            <a:off x="233518" y="1010832"/>
            <a:ext cx="5940660" cy="449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600" b="1" dirty="0"/>
              <a:t>WDM</a:t>
            </a:r>
            <a:r>
              <a:rPr lang="zh-CN" altLang="en-US" sz="1600" b="1" dirty="0"/>
              <a:t>业务容量大，网络调度能力弱、管理差</a:t>
            </a:r>
          </a:p>
        </p:txBody>
      </p:sp>
      <p:pic>
        <p:nvPicPr>
          <p:cNvPr id="25" name="Picture 5" descr="1">
            <a:extLst>
              <a:ext uri="{FF2B5EF4-FFF2-40B4-BE49-F238E27FC236}">
                <a16:creationId xmlns:a16="http://schemas.microsoft.com/office/drawing/2014/main" id="{E92CAF28-D733-481C-A815-D18A09F0C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21474"/>
            <a:ext cx="4968552" cy="350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" name="副标题 1">
            <a:extLst>
              <a:ext uri="{FF2B5EF4-FFF2-40B4-BE49-F238E27FC236}">
                <a16:creationId xmlns:a16="http://schemas.microsoft.com/office/drawing/2014/main" id="{725BB5BD-AF15-43C4-8825-CCD18748BE51}"/>
              </a:ext>
            </a:extLst>
          </p:cNvPr>
          <p:cNvSpPr txBox="1">
            <a:spLocks/>
          </p:cNvSpPr>
          <p:nvPr/>
        </p:nvSpPr>
        <p:spPr>
          <a:xfrm>
            <a:off x="7018189" y="1614126"/>
            <a:ext cx="650155" cy="29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200" dirty="0"/>
              <a:t>155M</a:t>
            </a:r>
          </a:p>
        </p:txBody>
      </p:sp>
      <p:sp>
        <p:nvSpPr>
          <p:cNvPr id="28" name="副标题 1">
            <a:extLst>
              <a:ext uri="{FF2B5EF4-FFF2-40B4-BE49-F238E27FC236}">
                <a16:creationId xmlns:a16="http://schemas.microsoft.com/office/drawing/2014/main" id="{E54070F5-95F2-4743-814D-724A5C0E5F21}"/>
              </a:ext>
            </a:extLst>
          </p:cNvPr>
          <p:cNvSpPr txBox="1">
            <a:spLocks/>
          </p:cNvSpPr>
          <p:nvPr/>
        </p:nvSpPr>
        <p:spPr>
          <a:xfrm>
            <a:off x="7018189" y="2229590"/>
            <a:ext cx="650155" cy="351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200" dirty="0"/>
              <a:t>622M</a:t>
            </a:r>
            <a:endParaRPr lang="zh-CN" altLang="en-US" sz="1200" dirty="0"/>
          </a:p>
        </p:txBody>
      </p:sp>
      <p:sp>
        <p:nvSpPr>
          <p:cNvPr id="30" name="副标题 1">
            <a:extLst>
              <a:ext uri="{FF2B5EF4-FFF2-40B4-BE49-F238E27FC236}">
                <a16:creationId xmlns:a16="http://schemas.microsoft.com/office/drawing/2014/main" id="{43EE9DE9-B76A-40E2-9DA6-8D4540703444}"/>
              </a:ext>
            </a:extLst>
          </p:cNvPr>
          <p:cNvSpPr txBox="1">
            <a:spLocks/>
          </p:cNvSpPr>
          <p:nvPr/>
        </p:nvSpPr>
        <p:spPr>
          <a:xfrm>
            <a:off x="7018189" y="2766254"/>
            <a:ext cx="650155" cy="351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200" dirty="0"/>
              <a:t>2.5G</a:t>
            </a:r>
            <a:endParaRPr lang="zh-CN" altLang="en-US" sz="1200" dirty="0"/>
          </a:p>
        </p:txBody>
      </p:sp>
      <p:sp>
        <p:nvSpPr>
          <p:cNvPr id="32" name="副标题 1">
            <a:extLst>
              <a:ext uri="{FF2B5EF4-FFF2-40B4-BE49-F238E27FC236}">
                <a16:creationId xmlns:a16="http://schemas.microsoft.com/office/drawing/2014/main" id="{3DD6E3D2-CC4C-4418-8C18-7E9D1F124199}"/>
              </a:ext>
            </a:extLst>
          </p:cNvPr>
          <p:cNvSpPr txBox="1">
            <a:spLocks/>
          </p:cNvSpPr>
          <p:nvPr/>
        </p:nvSpPr>
        <p:spPr>
          <a:xfrm>
            <a:off x="7018189" y="3342318"/>
            <a:ext cx="650155" cy="29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200" dirty="0"/>
              <a:t>10G</a:t>
            </a:r>
            <a:endParaRPr lang="zh-CN" altLang="en-US" sz="1200" dirty="0"/>
          </a:p>
        </p:txBody>
      </p:sp>
      <p:sp>
        <p:nvSpPr>
          <p:cNvPr id="33" name="副标题 1">
            <a:extLst>
              <a:ext uri="{FF2B5EF4-FFF2-40B4-BE49-F238E27FC236}">
                <a16:creationId xmlns:a16="http://schemas.microsoft.com/office/drawing/2014/main" id="{16FF61B0-EA3B-43FB-A8C1-8D5B8031C81A}"/>
              </a:ext>
            </a:extLst>
          </p:cNvPr>
          <p:cNvSpPr txBox="1">
            <a:spLocks/>
          </p:cNvSpPr>
          <p:nvPr/>
        </p:nvSpPr>
        <p:spPr>
          <a:xfrm>
            <a:off x="7018189" y="3916242"/>
            <a:ext cx="650155" cy="29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200" dirty="0"/>
              <a:t>IP</a:t>
            </a:r>
            <a:endParaRPr lang="zh-CN" altLang="en-US" sz="1200" dirty="0"/>
          </a:p>
        </p:txBody>
      </p:sp>
      <p:sp>
        <p:nvSpPr>
          <p:cNvPr id="34" name="副标题 1">
            <a:extLst>
              <a:ext uri="{FF2B5EF4-FFF2-40B4-BE49-F238E27FC236}">
                <a16:creationId xmlns:a16="http://schemas.microsoft.com/office/drawing/2014/main" id="{1BC4A6B9-2B17-4B55-B9FE-5457633A4541}"/>
              </a:ext>
            </a:extLst>
          </p:cNvPr>
          <p:cNvSpPr txBox="1">
            <a:spLocks/>
          </p:cNvSpPr>
          <p:nvPr/>
        </p:nvSpPr>
        <p:spPr>
          <a:xfrm>
            <a:off x="7018189" y="4422438"/>
            <a:ext cx="650155" cy="29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200" dirty="0"/>
              <a:t>ATM</a:t>
            </a:r>
            <a:endParaRPr lang="zh-CN" altLang="en-US" sz="1200" dirty="0"/>
          </a:p>
        </p:txBody>
      </p:sp>
      <p:sp>
        <p:nvSpPr>
          <p:cNvPr id="35" name="副标题 1">
            <a:extLst>
              <a:ext uri="{FF2B5EF4-FFF2-40B4-BE49-F238E27FC236}">
                <a16:creationId xmlns:a16="http://schemas.microsoft.com/office/drawing/2014/main" id="{0B99EACD-B5BE-4F4C-AE63-D9DB081C0C2C}"/>
              </a:ext>
            </a:extLst>
          </p:cNvPr>
          <p:cNvSpPr txBox="1">
            <a:spLocks/>
          </p:cNvSpPr>
          <p:nvPr/>
        </p:nvSpPr>
        <p:spPr>
          <a:xfrm>
            <a:off x="1259632" y="1614126"/>
            <a:ext cx="650155" cy="29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200" dirty="0"/>
              <a:t>155M</a:t>
            </a:r>
          </a:p>
        </p:txBody>
      </p:sp>
      <p:sp>
        <p:nvSpPr>
          <p:cNvPr id="36" name="副标题 1">
            <a:extLst>
              <a:ext uri="{FF2B5EF4-FFF2-40B4-BE49-F238E27FC236}">
                <a16:creationId xmlns:a16="http://schemas.microsoft.com/office/drawing/2014/main" id="{148E4569-7C18-48EC-BD85-1E36F015D2BF}"/>
              </a:ext>
            </a:extLst>
          </p:cNvPr>
          <p:cNvSpPr txBox="1">
            <a:spLocks/>
          </p:cNvSpPr>
          <p:nvPr/>
        </p:nvSpPr>
        <p:spPr>
          <a:xfrm>
            <a:off x="1259632" y="2229590"/>
            <a:ext cx="650155" cy="351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200" dirty="0"/>
              <a:t>622M</a:t>
            </a:r>
            <a:endParaRPr lang="zh-CN" altLang="en-US" sz="1200" dirty="0"/>
          </a:p>
        </p:txBody>
      </p:sp>
      <p:sp>
        <p:nvSpPr>
          <p:cNvPr id="38" name="副标题 1">
            <a:extLst>
              <a:ext uri="{FF2B5EF4-FFF2-40B4-BE49-F238E27FC236}">
                <a16:creationId xmlns:a16="http://schemas.microsoft.com/office/drawing/2014/main" id="{60040D3A-6848-4026-81F6-206EA9EF48F0}"/>
              </a:ext>
            </a:extLst>
          </p:cNvPr>
          <p:cNvSpPr txBox="1">
            <a:spLocks/>
          </p:cNvSpPr>
          <p:nvPr/>
        </p:nvSpPr>
        <p:spPr>
          <a:xfrm>
            <a:off x="1259632" y="2766254"/>
            <a:ext cx="650155" cy="351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200" dirty="0"/>
              <a:t>2.5G</a:t>
            </a:r>
            <a:endParaRPr lang="zh-CN" altLang="en-US" sz="1200" dirty="0"/>
          </a:p>
        </p:txBody>
      </p:sp>
      <p:sp>
        <p:nvSpPr>
          <p:cNvPr id="40" name="副标题 1">
            <a:extLst>
              <a:ext uri="{FF2B5EF4-FFF2-40B4-BE49-F238E27FC236}">
                <a16:creationId xmlns:a16="http://schemas.microsoft.com/office/drawing/2014/main" id="{B91FA8EB-4608-4781-AA85-8C9D8D0E1963}"/>
              </a:ext>
            </a:extLst>
          </p:cNvPr>
          <p:cNvSpPr txBox="1">
            <a:spLocks/>
          </p:cNvSpPr>
          <p:nvPr/>
        </p:nvSpPr>
        <p:spPr>
          <a:xfrm>
            <a:off x="1259632" y="3342318"/>
            <a:ext cx="650155" cy="29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200" dirty="0"/>
              <a:t>10G</a:t>
            </a:r>
            <a:endParaRPr lang="zh-CN" altLang="en-US" sz="1200" dirty="0"/>
          </a:p>
        </p:txBody>
      </p:sp>
      <p:sp>
        <p:nvSpPr>
          <p:cNvPr id="43" name="副标题 1">
            <a:extLst>
              <a:ext uri="{FF2B5EF4-FFF2-40B4-BE49-F238E27FC236}">
                <a16:creationId xmlns:a16="http://schemas.microsoft.com/office/drawing/2014/main" id="{F7389491-5AA2-4F03-8D58-15A6695EE3C8}"/>
              </a:ext>
            </a:extLst>
          </p:cNvPr>
          <p:cNvSpPr txBox="1">
            <a:spLocks/>
          </p:cNvSpPr>
          <p:nvPr/>
        </p:nvSpPr>
        <p:spPr>
          <a:xfrm>
            <a:off x="1259632" y="3916242"/>
            <a:ext cx="650155" cy="29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200" dirty="0"/>
              <a:t>IP</a:t>
            </a:r>
            <a:endParaRPr lang="zh-CN" altLang="en-US" sz="1200" dirty="0"/>
          </a:p>
        </p:txBody>
      </p:sp>
      <p:sp>
        <p:nvSpPr>
          <p:cNvPr id="44" name="副标题 1">
            <a:extLst>
              <a:ext uri="{FF2B5EF4-FFF2-40B4-BE49-F238E27FC236}">
                <a16:creationId xmlns:a16="http://schemas.microsoft.com/office/drawing/2014/main" id="{59541F8C-0B0D-4DAD-BEE1-187B9106EF91}"/>
              </a:ext>
            </a:extLst>
          </p:cNvPr>
          <p:cNvSpPr txBox="1">
            <a:spLocks/>
          </p:cNvSpPr>
          <p:nvPr/>
        </p:nvSpPr>
        <p:spPr>
          <a:xfrm>
            <a:off x="1259632" y="4422438"/>
            <a:ext cx="650155" cy="29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200" dirty="0"/>
              <a:t>ATM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56224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5006" y="195486"/>
            <a:ext cx="7495271" cy="421556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OTN</a:t>
            </a:r>
            <a:r>
              <a:rPr lang="zh-CN" altLang="en-US" dirty="0"/>
              <a:t>网络概述与分层结构</a:t>
            </a:r>
            <a:endParaRPr lang="zh-CN" altLang="en-US" sz="1800" dirty="0"/>
          </a:p>
        </p:txBody>
      </p:sp>
      <p:sp>
        <p:nvSpPr>
          <p:cNvPr id="42" name="副标题 1">
            <a:extLst>
              <a:ext uri="{FF2B5EF4-FFF2-40B4-BE49-F238E27FC236}">
                <a16:creationId xmlns:a16="http://schemas.microsoft.com/office/drawing/2014/main" id="{3D81CDCA-2F5C-4DD2-8EB1-9EAF589A4286}"/>
              </a:ext>
            </a:extLst>
          </p:cNvPr>
          <p:cNvSpPr txBox="1">
            <a:spLocks/>
          </p:cNvSpPr>
          <p:nvPr/>
        </p:nvSpPr>
        <p:spPr>
          <a:xfrm>
            <a:off x="107504" y="915566"/>
            <a:ext cx="3096344" cy="4589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altLang="zh-CN" sz="1600" b="1" dirty="0"/>
              <a:t>OTN</a:t>
            </a:r>
            <a:r>
              <a:rPr lang="zh-CN" altLang="en-US" sz="1600" b="1" dirty="0"/>
              <a:t>大容量电层交叉</a:t>
            </a:r>
            <a:r>
              <a:rPr lang="en-US" altLang="zh-CN" sz="1600" b="1" dirty="0"/>
              <a:t>+</a:t>
            </a:r>
            <a:r>
              <a:rPr lang="zh-CN" altLang="en-US" sz="1600" b="1" dirty="0"/>
              <a:t>光层复用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3468CC2-F736-4014-BD06-99F512075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518529"/>
            <a:ext cx="7524328" cy="352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06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5006" y="195486"/>
            <a:ext cx="7495271" cy="421556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OTN</a:t>
            </a:r>
            <a:r>
              <a:rPr lang="zh-CN" altLang="en-US" dirty="0"/>
              <a:t>网络概述与分层结构</a:t>
            </a:r>
          </a:p>
        </p:txBody>
      </p:sp>
      <p:sp>
        <p:nvSpPr>
          <p:cNvPr id="8" name="矩形 7"/>
          <p:cNvSpPr/>
          <p:nvPr/>
        </p:nvSpPr>
        <p:spPr>
          <a:xfrm>
            <a:off x="3432682" y="1203598"/>
            <a:ext cx="2016224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b="1" dirty="0"/>
              <a:t>客户信号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928626" y="1689857"/>
            <a:ext cx="2525163" cy="216024"/>
            <a:chOff x="3851920" y="1923678"/>
            <a:chExt cx="2525163" cy="216024"/>
          </a:xfrm>
        </p:grpSpPr>
        <p:sp>
          <p:nvSpPr>
            <p:cNvPr id="9" name="矩形 8"/>
            <p:cNvSpPr/>
            <p:nvPr/>
          </p:nvSpPr>
          <p:spPr>
            <a:xfrm>
              <a:off x="4360859" y="1923678"/>
              <a:ext cx="2016224" cy="2160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b="1" dirty="0"/>
                <a:t>客户信号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851920" y="1923678"/>
              <a:ext cx="504056" cy="216024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b="1" dirty="0"/>
                <a:t>开销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2418434" y="2085901"/>
            <a:ext cx="3030472" cy="216024"/>
            <a:chOff x="3341728" y="2085901"/>
            <a:chExt cx="3030472" cy="216024"/>
          </a:xfrm>
        </p:grpSpPr>
        <p:sp>
          <p:nvSpPr>
            <p:cNvPr id="11" name="矩形 10"/>
            <p:cNvSpPr/>
            <p:nvPr/>
          </p:nvSpPr>
          <p:spPr>
            <a:xfrm>
              <a:off x="3851920" y="2085901"/>
              <a:ext cx="2520280" cy="216024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 dirty="0" err="1"/>
                <a:t>OPUk</a:t>
              </a:r>
              <a:endParaRPr lang="zh-CN" altLang="en-US" sz="1100" b="1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3341728" y="2085901"/>
              <a:ext cx="510461" cy="216024"/>
            </a:xfrm>
            <a:prstGeom prst="rect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b="1" dirty="0"/>
                <a:t>开销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907704" y="2454325"/>
            <a:ext cx="3959901" cy="216024"/>
            <a:chOff x="2830998" y="2454325"/>
            <a:chExt cx="3959901" cy="216024"/>
          </a:xfrm>
        </p:grpSpPr>
        <p:sp>
          <p:nvSpPr>
            <p:cNvPr id="14" name="矩形 13"/>
            <p:cNvSpPr/>
            <p:nvPr/>
          </p:nvSpPr>
          <p:spPr>
            <a:xfrm>
              <a:off x="3341459" y="2454325"/>
              <a:ext cx="3030741" cy="216024"/>
            </a:xfrm>
            <a:prstGeom prst="rect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 dirty="0" err="1"/>
                <a:t>ODUk</a:t>
              </a:r>
              <a:endParaRPr lang="zh-CN" altLang="en-US" sz="1100" b="1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2830998" y="2454325"/>
              <a:ext cx="510461" cy="216024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b="1" dirty="0"/>
                <a:t>开销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6368916" y="2454325"/>
              <a:ext cx="421983" cy="216024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 dirty="0">
                  <a:solidFill>
                    <a:schemeClr val="tx1"/>
                  </a:solidFill>
                </a:rPr>
                <a:t>FEC</a:t>
              </a:r>
              <a:endParaRPr lang="zh-CN" altLang="en-US" sz="11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3432683" y="3058009"/>
            <a:ext cx="2016224" cy="216024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 err="1"/>
              <a:t>OCh</a:t>
            </a:r>
            <a:endParaRPr lang="zh-CN" altLang="en-US" sz="1100" b="1" dirty="0"/>
          </a:p>
        </p:txBody>
      </p:sp>
      <p:sp>
        <p:nvSpPr>
          <p:cNvPr id="18" name="矩形 17"/>
          <p:cNvSpPr/>
          <p:nvPr/>
        </p:nvSpPr>
        <p:spPr>
          <a:xfrm>
            <a:off x="3758017" y="3489590"/>
            <a:ext cx="510461" cy="216024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/>
              <a:t>OCC</a:t>
            </a:r>
            <a:endParaRPr lang="zh-CN" altLang="en-US" sz="1100" b="1" dirty="0"/>
          </a:p>
        </p:txBody>
      </p:sp>
      <p:sp>
        <p:nvSpPr>
          <p:cNvPr id="19" name="矩形 18"/>
          <p:cNvSpPr/>
          <p:nvPr/>
        </p:nvSpPr>
        <p:spPr>
          <a:xfrm>
            <a:off x="3000634" y="3490057"/>
            <a:ext cx="510461" cy="216024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/>
              <a:t>OCC</a:t>
            </a:r>
            <a:endParaRPr lang="zh-CN" altLang="en-US" sz="1100" b="1" dirty="0"/>
          </a:p>
        </p:txBody>
      </p:sp>
      <p:sp>
        <p:nvSpPr>
          <p:cNvPr id="20" name="矩形 19"/>
          <p:cNvSpPr/>
          <p:nvPr/>
        </p:nvSpPr>
        <p:spPr>
          <a:xfrm>
            <a:off x="4506397" y="3496265"/>
            <a:ext cx="510461" cy="216024"/>
          </a:xfrm>
          <a:prstGeom prst="rect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/>
              <a:t>OCC</a:t>
            </a:r>
            <a:endParaRPr lang="zh-CN" altLang="en-US" sz="1100" b="1" dirty="0"/>
          </a:p>
        </p:txBody>
      </p:sp>
      <p:sp>
        <p:nvSpPr>
          <p:cNvPr id="21" name="矩形 20"/>
          <p:cNvSpPr/>
          <p:nvPr/>
        </p:nvSpPr>
        <p:spPr>
          <a:xfrm>
            <a:off x="3000634" y="3850097"/>
            <a:ext cx="2016224" cy="216024"/>
          </a:xfrm>
          <a:prstGeom prst="rect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>
                <a:solidFill>
                  <a:schemeClr val="tx1"/>
                </a:solidFill>
              </a:rPr>
              <a:t>OMS</a:t>
            </a:r>
            <a:endParaRPr lang="zh-CN" altLang="en-US" sz="1100" b="1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000634" y="4138129"/>
            <a:ext cx="2016224" cy="216024"/>
          </a:xfrm>
          <a:prstGeom prst="rect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>
                <a:solidFill>
                  <a:schemeClr val="tx1"/>
                </a:solidFill>
              </a:rPr>
              <a:t>OTS</a:t>
            </a:r>
            <a:endParaRPr lang="zh-CN" altLang="en-US" sz="1100" b="1" dirty="0">
              <a:solidFill>
                <a:schemeClr val="tx1"/>
              </a:solidFill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539552" y="1545841"/>
            <a:ext cx="8136904" cy="1296144"/>
            <a:chOff x="539552" y="1545841"/>
            <a:chExt cx="8136904" cy="1296144"/>
          </a:xfrm>
        </p:grpSpPr>
        <p:sp>
          <p:nvSpPr>
            <p:cNvPr id="6" name="矩形 5"/>
            <p:cNvSpPr/>
            <p:nvPr/>
          </p:nvSpPr>
          <p:spPr>
            <a:xfrm>
              <a:off x="539552" y="1545841"/>
              <a:ext cx="8136904" cy="1296144"/>
            </a:xfrm>
            <a:prstGeom prst="rect">
              <a:avLst/>
            </a:prstGeom>
            <a:noFill/>
            <a:ln w="12700" cap="flat"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043608" y="1617849"/>
              <a:ext cx="0" cy="1152128"/>
            </a:xfrm>
            <a:prstGeom prst="line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34317" y="1893318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/>
                <a:t>封</a:t>
              </a:r>
              <a:endParaRPr lang="en-US" altLang="zh-CN" sz="1400" dirty="0"/>
            </a:p>
            <a:p>
              <a:pPr algn="l"/>
              <a:r>
                <a:rPr lang="zh-CN" altLang="en-US" sz="1400" dirty="0"/>
                <a:t>装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39165" y="1545841"/>
              <a:ext cx="325730" cy="12772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100" b="1" dirty="0">
                  <a:solidFill>
                    <a:srgbClr val="0070C0"/>
                  </a:solidFill>
                </a:rPr>
                <a:t>电</a:t>
              </a:r>
              <a:endParaRPr lang="en-US" altLang="zh-CN" sz="1100" b="1" dirty="0">
                <a:solidFill>
                  <a:srgbClr val="0070C0"/>
                </a:solidFill>
              </a:endParaRPr>
            </a:p>
            <a:p>
              <a:pPr algn="l"/>
              <a:r>
                <a:rPr lang="zh-CN" altLang="en-US" sz="1100" b="1" dirty="0">
                  <a:solidFill>
                    <a:srgbClr val="0070C0"/>
                  </a:solidFill>
                </a:rPr>
                <a:t>层</a:t>
              </a:r>
              <a:endParaRPr lang="en-US" altLang="zh-CN" sz="1100" b="1" dirty="0">
                <a:solidFill>
                  <a:srgbClr val="0070C0"/>
                </a:solidFill>
              </a:endParaRPr>
            </a:p>
            <a:p>
              <a:pPr algn="l"/>
              <a:endParaRPr lang="en-US" altLang="zh-CN" sz="1100" b="1" dirty="0">
                <a:solidFill>
                  <a:srgbClr val="0070C0"/>
                </a:solidFill>
              </a:endParaRPr>
            </a:p>
            <a:p>
              <a:pPr algn="l"/>
              <a:r>
                <a:rPr lang="zh-CN" altLang="en-US" sz="1100" b="1" dirty="0">
                  <a:solidFill>
                    <a:srgbClr val="0070C0"/>
                  </a:solidFill>
                </a:rPr>
                <a:t>关</a:t>
              </a:r>
              <a:endParaRPr lang="en-US" altLang="zh-CN" sz="1100" b="1" dirty="0">
                <a:solidFill>
                  <a:srgbClr val="0070C0"/>
                </a:solidFill>
              </a:endParaRPr>
            </a:p>
            <a:p>
              <a:pPr algn="l"/>
              <a:r>
                <a:rPr lang="zh-CN" altLang="en-US" sz="1100" b="1" dirty="0">
                  <a:solidFill>
                    <a:srgbClr val="0070C0"/>
                  </a:solidFill>
                </a:rPr>
                <a:t>联</a:t>
              </a:r>
              <a:endParaRPr lang="en-US" altLang="zh-CN" sz="1100" b="1" dirty="0">
                <a:solidFill>
                  <a:srgbClr val="0070C0"/>
                </a:solidFill>
              </a:endParaRPr>
            </a:p>
            <a:p>
              <a:pPr algn="l"/>
              <a:r>
                <a:rPr lang="zh-CN" altLang="en-US" sz="1100" b="1" dirty="0">
                  <a:solidFill>
                    <a:srgbClr val="0070C0"/>
                  </a:solidFill>
                </a:rPr>
                <a:t>开</a:t>
              </a:r>
              <a:endParaRPr lang="en-US" altLang="zh-CN" sz="1100" b="1" dirty="0">
                <a:solidFill>
                  <a:srgbClr val="0070C0"/>
                </a:solidFill>
              </a:endParaRPr>
            </a:p>
            <a:p>
              <a:pPr algn="l"/>
              <a:r>
                <a:rPr lang="zh-CN" altLang="en-US" sz="1100" b="1" dirty="0">
                  <a:solidFill>
                    <a:srgbClr val="0070C0"/>
                  </a:solidFill>
                </a:rPr>
                <a:t>销</a:t>
              </a: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1619672" y="3051619"/>
            <a:ext cx="872480" cy="1680371"/>
            <a:chOff x="1691680" y="3051619"/>
            <a:chExt cx="872480" cy="1680371"/>
          </a:xfrm>
        </p:grpSpPr>
        <p:sp>
          <p:nvSpPr>
            <p:cNvPr id="33" name="矩形 32"/>
            <p:cNvSpPr/>
            <p:nvPr/>
          </p:nvSpPr>
          <p:spPr>
            <a:xfrm>
              <a:off x="1691680" y="3051619"/>
              <a:ext cx="510461" cy="216024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b="1" dirty="0"/>
                <a:t>开销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1946910" y="3850097"/>
              <a:ext cx="464850" cy="216024"/>
            </a:xfrm>
            <a:prstGeom prst="rect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circle">
                <a:fillToRect l="100000" t="100000"/>
              </a:path>
              <a:tileRect r="-100000" b="-10000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b="1" dirty="0">
                  <a:solidFill>
                    <a:schemeClr val="tx1"/>
                  </a:solidFill>
                </a:rPr>
                <a:t>开销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2099310" y="4138129"/>
              <a:ext cx="464850" cy="216024"/>
            </a:xfrm>
            <a:prstGeom prst="rect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circle">
                <a:fillToRect l="100000" t="100000"/>
              </a:path>
              <a:tileRect r="-100000" b="-10000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b="1" dirty="0">
                  <a:solidFill>
                    <a:schemeClr val="tx1"/>
                  </a:solidFill>
                </a:rPr>
                <a:t>开销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1719329" y="4606181"/>
              <a:ext cx="844831" cy="125809"/>
            </a:xfrm>
            <a:prstGeom prst="rect">
              <a:avLst/>
            </a:prstGeom>
            <a:solidFill>
              <a:srgbClr val="CC00CC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 dirty="0"/>
                <a:t>OOS</a:t>
              </a:r>
              <a:endParaRPr lang="zh-CN" altLang="en-US" sz="1100" b="1" dirty="0"/>
            </a:p>
          </p:txBody>
        </p:sp>
        <p:cxnSp>
          <p:nvCxnSpPr>
            <p:cNvPr id="38" name="直接箭头连接符 37"/>
            <p:cNvCxnSpPr/>
            <p:nvPr/>
          </p:nvCxnSpPr>
          <p:spPr>
            <a:xfrm>
              <a:off x="1835696" y="3274033"/>
              <a:ext cx="0" cy="13321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/>
            <p:nvPr/>
          </p:nvCxnSpPr>
          <p:spPr>
            <a:xfrm>
              <a:off x="2051720" y="4066121"/>
              <a:ext cx="0" cy="5400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4"/>
            <p:cNvCxnSpPr>
              <a:stCxn id="35" idx="2"/>
            </p:cNvCxnSpPr>
            <p:nvPr/>
          </p:nvCxnSpPr>
          <p:spPr>
            <a:xfrm>
              <a:off x="2331735" y="4354153"/>
              <a:ext cx="0" cy="2520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直接箭头连接符 46"/>
          <p:cNvCxnSpPr>
            <a:stCxn id="8" idx="2"/>
            <a:endCxn id="9" idx="0"/>
          </p:cNvCxnSpPr>
          <p:nvPr/>
        </p:nvCxnSpPr>
        <p:spPr>
          <a:xfrm>
            <a:off x="4440794" y="1419622"/>
            <a:ext cx="4883" cy="27023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>
            <a:off x="4080754" y="1905881"/>
            <a:ext cx="0" cy="1800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3684710" y="2301925"/>
            <a:ext cx="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>
          <a:xfrm flipH="1">
            <a:off x="4440793" y="2670349"/>
            <a:ext cx="1" cy="38127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>
            <a:stCxn id="17" idx="2"/>
            <a:endCxn id="18" idx="0"/>
          </p:cNvCxnSpPr>
          <p:nvPr/>
        </p:nvCxnSpPr>
        <p:spPr>
          <a:xfrm flipH="1">
            <a:off x="4013248" y="3274033"/>
            <a:ext cx="427547" cy="21555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481358" y="1660027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200" b="1" dirty="0">
                <a:solidFill>
                  <a:srgbClr val="FFC000"/>
                </a:solidFill>
              </a:rPr>
              <a:t>OPU</a:t>
            </a:r>
            <a:endParaRPr lang="zh-CN" altLang="en-US" sz="1200" b="1" dirty="0">
              <a:solidFill>
                <a:srgbClr val="FFC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481358" y="2078727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200" b="1" dirty="0">
                <a:solidFill>
                  <a:srgbClr val="C00000"/>
                </a:solidFill>
              </a:rPr>
              <a:t>ODU</a:t>
            </a:r>
            <a:endParaRPr lang="zh-CN" altLang="en-US" sz="1200" b="1" dirty="0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952962" y="2423837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200" b="1" dirty="0">
                <a:solidFill>
                  <a:srgbClr val="00B050"/>
                </a:solidFill>
              </a:rPr>
              <a:t>OTU</a:t>
            </a:r>
            <a:endParaRPr lang="zh-CN" altLang="en-US" sz="1200" b="1" dirty="0">
              <a:solidFill>
                <a:srgbClr val="00B05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592922" y="117311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</a:rPr>
              <a:t>净荷</a:t>
            </a:r>
          </a:p>
        </p:txBody>
      </p:sp>
      <p:grpSp>
        <p:nvGrpSpPr>
          <p:cNvPr id="70" name="组合 69"/>
          <p:cNvGrpSpPr/>
          <p:nvPr/>
        </p:nvGrpSpPr>
        <p:grpSpPr>
          <a:xfrm>
            <a:off x="539552" y="2913992"/>
            <a:ext cx="8136904" cy="1962013"/>
            <a:chOff x="539552" y="2913992"/>
            <a:chExt cx="8136904" cy="1962013"/>
          </a:xfrm>
        </p:grpSpPr>
        <p:sp>
          <p:nvSpPr>
            <p:cNvPr id="7" name="矩形 6"/>
            <p:cNvSpPr/>
            <p:nvPr/>
          </p:nvSpPr>
          <p:spPr>
            <a:xfrm>
              <a:off x="539552" y="2913992"/>
              <a:ext cx="8136904" cy="1962013"/>
            </a:xfrm>
            <a:prstGeom prst="rect">
              <a:avLst/>
            </a:prstGeom>
            <a:noFill/>
            <a:ln w="12700" cap="flat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1043608" y="2986001"/>
              <a:ext cx="0" cy="1584176"/>
            </a:xfrm>
            <a:prstGeom prst="line">
              <a:avLst/>
            </a:prstGeom>
            <a:ln w="1905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149926" y="3051619"/>
              <a:ext cx="325730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100" b="1" dirty="0">
                  <a:solidFill>
                    <a:srgbClr val="FF0000"/>
                  </a:solidFill>
                </a:rPr>
                <a:t>光</a:t>
              </a:r>
              <a:endParaRPr lang="en-US" altLang="zh-CN" sz="1100" b="1" dirty="0">
                <a:solidFill>
                  <a:srgbClr val="FF0000"/>
                </a:solidFill>
              </a:endParaRPr>
            </a:p>
            <a:p>
              <a:pPr algn="l"/>
              <a:r>
                <a:rPr lang="zh-CN" altLang="en-US" sz="1100" b="1" dirty="0">
                  <a:solidFill>
                    <a:srgbClr val="FF0000"/>
                  </a:solidFill>
                </a:rPr>
                <a:t>层</a:t>
              </a:r>
              <a:endParaRPr lang="en-US" altLang="zh-CN" sz="1100" b="1" dirty="0">
                <a:solidFill>
                  <a:srgbClr val="FF0000"/>
                </a:solidFill>
              </a:endParaRPr>
            </a:p>
            <a:p>
              <a:pPr algn="l"/>
              <a:endParaRPr lang="en-US" altLang="zh-CN" sz="1100" b="1" dirty="0">
                <a:solidFill>
                  <a:srgbClr val="FF0000"/>
                </a:solidFill>
              </a:endParaRPr>
            </a:p>
            <a:p>
              <a:pPr algn="l"/>
              <a:r>
                <a:rPr lang="zh-CN" altLang="en-US" sz="1100" b="1" dirty="0">
                  <a:solidFill>
                    <a:srgbClr val="FF0000"/>
                  </a:solidFill>
                </a:rPr>
                <a:t>非</a:t>
              </a:r>
              <a:endParaRPr lang="en-US" altLang="zh-CN" sz="1100" b="1" dirty="0">
                <a:solidFill>
                  <a:srgbClr val="FF0000"/>
                </a:solidFill>
              </a:endParaRPr>
            </a:p>
            <a:p>
              <a:pPr algn="l"/>
              <a:r>
                <a:rPr lang="zh-CN" altLang="en-US" sz="1100" b="1" dirty="0">
                  <a:solidFill>
                    <a:srgbClr val="FF0000"/>
                  </a:solidFill>
                </a:rPr>
                <a:t>关</a:t>
              </a:r>
              <a:endParaRPr lang="en-US" altLang="zh-CN" sz="1100" b="1" dirty="0">
                <a:solidFill>
                  <a:srgbClr val="FF0000"/>
                </a:solidFill>
              </a:endParaRPr>
            </a:p>
            <a:p>
              <a:pPr algn="l"/>
              <a:r>
                <a:rPr lang="zh-CN" altLang="en-US" sz="1100" b="1" dirty="0">
                  <a:solidFill>
                    <a:srgbClr val="FF0000"/>
                  </a:solidFill>
                </a:rPr>
                <a:t>联</a:t>
              </a:r>
              <a:endParaRPr lang="en-US" altLang="zh-CN" sz="1100" b="1" dirty="0">
                <a:solidFill>
                  <a:srgbClr val="FF0000"/>
                </a:solidFill>
              </a:endParaRPr>
            </a:p>
            <a:p>
              <a:pPr algn="l"/>
              <a:r>
                <a:rPr lang="zh-CN" altLang="en-US" sz="1100" b="1" dirty="0">
                  <a:solidFill>
                    <a:srgbClr val="FF0000"/>
                  </a:solidFill>
                </a:rPr>
                <a:t>开</a:t>
              </a:r>
              <a:endParaRPr lang="en-US" altLang="zh-CN" sz="1100" b="1" dirty="0">
                <a:solidFill>
                  <a:srgbClr val="FF0000"/>
                </a:solidFill>
              </a:endParaRPr>
            </a:p>
            <a:p>
              <a:pPr algn="l"/>
              <a:r>
                <a:rPr lang="zh-CN" altLang="en-US" sz="1100" b="1" dirty="0">
                  <a:solidFill>
                    <a:srgbClr val="FF0000"/>
                  </a:solidFill>
                </a:rPr>
                <a:t>销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04616" y="351328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400" dirty="0"/>
                <a:t>合</a:t>
              </a:r>
              <a:endParaRPr lang="en-US" altLang="zh-CN" sz="1400" dirty="0"/>
            </a:p>
            <a:p>
              <a:pPr algn="l"/>
              <a:r>
                <a:rPr lang="zh-CN" altLang="en-US" sz="1400" dirty="0"/>
                <a:t>波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5445622" y="1040711"/>
            <a:ext cx="2294730" cy="649146"/>
            <a:chOff x="5445622" y="1040711"/>
            <a:chExt cx="2294730" cy="649146"/>
          </a:xfrm>
        </p:grpSpPr>
        <p:sp>
          <p:nvSpPr>
            <p:cNvPr id="72" name="TextBox 71"/>
            <p:cNvSpPr txBox="1"/>
            <p:nvPr/>
          </p:nvSpPr>
          <p:spPr>
            <a:xfrm>
              <a:off x="6085364" y="1040711"/>
              <a:ext cx="1654988" cy="40011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b="1" dirty="0">
                  <a:solidFill>
                    <a:srgbClr val="FFC000"/>
                  </a:solidFill>
                </a:rPr>
                <a:t>光通道净负荷单元</a:t>
              </a:r>
              <a:endParaRPr lang="en-US" altLang="zh-CN" sz="1000" b="1" dirty="0">
                <a:solidFill>
                  <a:srgbClr val="FFC000"/>
                </a:solidFill>
              </a:endParaRPr>
            </a:p>
            <a:p>
              <a:pPr algn="ctr"/>
              <a:r>
                <a:rPr lang="en-US" altLang="zh-CN" sz="1000" b="1" dirty="0" err="1">
                  <a:solidFill>
                    <a:srgbClr val="FFC000"/>
                  </a:solidFill>
                </a:rPr>
                <a:t>OCh</a:t>
              </a:r>
              <a:r>
                <a:rPr lang="en-US" altLang="zh-CN" sz="1000" b="1" dirty="0">
                  <a:solidFill>
                    <a:srgbClr val="FFC000"/>
                  </a:solidFill>
                </a:rPr>
                <a:t> Payload Unit</a:t>
              </a:r>
            </a:p>
          </p:txBody>
        </p:sp>
        <p:cxnSp>
          <p:nvCxnSpPr>
            <p:cNvPr id="80" name="直接箭头连接符 79"/>
            <p:cNvCxnSpPr>
              <a:stCxn id="62" idx="3"/>
            </p:cNvCxnSpPr>
            <p:nvPr/>
          </p:nvCxnSpPr>
          <p:spPr>
            <a:xfrm flipH="1">
              <a:off x="5445622" y="1311610"/>
              <a:ext cx="639743" cy="37824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组合 83"/>
          <p:cNvGrpSpPr/>
          <p:nvPr/>
        </p:nvGrpSpPr>
        <p:grpSpPr>
          <a:xfrm>
            <a:off x="5453789" y="1419622"/>
            <a:ext cx="2286563" cy="659105"/>
            <a:chOff x="5453789" y="1419622"/>
            <a:chExt cx="2286563" cy="659105"/>
          </a:xfrm>
        </p:grpSpPr>
        <p:sp>
          <p:nvSpPr>
            <p:cNvPr id="73" name="TextBox 72"/>
            <p:cNvSpPr txBox="1"/>
            <p:nvPr/>
          </p:nvSpPr>
          <p:spPr>
            <a:xfrm>
              <a:off x="6085364" y="1419622"/>
              <a:ext cx="1654988" cy="40011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b="1" dirty="0">
                  <a:solidFill>
                    <a:srgbClr val="C00000"/>
                  </a:solidFill>
                </a:rPr>
                <a:t>光通道数据单元</a:t>
              </a:r>
              <a:endParaRPr lang="en-US" altLang="zh-CN" sz="1000" b="1" dirty="0">
                <a:solidFill>
                  <a:srgbClr val="C00000"/>
                </a:solidFill>
              </a:endParaRPr>
            </a:p>
            <a:p>
              <a:pPr algn="ctr"/>
              <a:r>
                <a:rPr lang="en-US" altLang="zh-CN" sz="1000" b="1" dirty="0" err="1">
                  <a:solidFill>
                    <a:srgbClr val="C00000"/>
                  </a:solidFill>
                </a:rPr>
                <a:t>OCh</a:t>
              </a:r>
              <a:r>
                <a:rPr lang="en-US" altLang="zh-CN" sz="1000" b="1" dirty="0">
                  <a:solidFill>
                    <a:srgbClr val="C00000"/>
                  </a:solidFill>
                </a:rPr>
                <a:t> Data Unit</a:t>
              </a:r>
            </a:p>
          </p:txBody>
        </p:sp>
        <p:cxnSp>
          <p:nvCxnSpPr>
            <p:cNvPr id="83" name="直接箭头连接符 82"/>
            <p:cNvCxnSpPr>
              <a:stCxn id="73" idx="1"/>
            </p:cNvCxnSpPr>
            <p:nvPr/>
          </p:nvCxnSpPr>
          <p:spPr>
            <a:xfrm flipH="1">
              <a:off x="5453789" y="1619677"/>
              <a:ext cx="631575" cy="4590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组合 86"/>
          <p:cNvGrpSpPr/>
          <p:nvPr/>
        </p:nvGrpSpPr>
        <p:grpSpPr>
          <a:xfrm>
            <a:off x="5453789" y="2378125"/>
            <a:ext cx="2632981" cy="673494"/>
            <a:chOff x="5453789" y="2378125"/>
            <a:chExt cx="2632981" cy="673494"/>
          </a:xfrm>
        </p:grpSpPr>
        <p:sp>
          <p:nvSpPr>
            <p:cNvPr id="75" name="TextBox 74"/>
            <p:cNvSpPr txBox="1"/>
            <p:nvPr/>
          </p:nvSpPr>
          <p:spPr>
            <a:xfrm>
              <a:off x="6673853" y="2378125"/>
              <a:ext cx="1412917" cy="40011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b="1" dirty="0">
                  <a:solidFill>
                    <a:srgbClr val="00B050"/>
                  </a:solidFill>
                </a:rPr>
                <a:t>光通道</a:t>
              </a:r>
              <a:endParaRPr lang="en-US" altLang="zh-CN" sz="1000" b="1" dirty="0">
                <a:solidFill>
                  <a:srgbClr val="00B050"/>
                </a:solidFill>
              </a:endParaRPr>
            </a:p>
            <a:p>
              <a:pPr algn="ctr"/>
              <a:r>
                <a:rPr lang="en-US" altLang="zh-CN" sz="1000" b="1" dirty="0">
                  <a:solidFill>
                    <a:srgbClr val="00B050"/>
                  </a:solidFill>
                </a:rPr>
                <a:t>Optical Channel</a:t>
              </a:r>
            </a:p>
          </p:txBody>
        </p:sp>
        <p:cxnSp>
          <p:nvCxnSpPr>
            <p:cNvPr id="86" name="直接箭头连接符 85"/>
            <p:cNvCxnSpPr>
              <a:stCxn id="75" idx="1"/>
            </p:cNvCxnSpPr>
            <p:nvPr/>
          </p:nvCxnSpPr>
          <p:spPr>
            <a:xfrm flipH="1">
              <a:off x="5453789" y="2578180"/>
              <a:ext cx="1220064" cy="4734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组合 89"/>
          <p:cNvGrpSpPr/>
          <p:nvPr/>
        </p:nvGrpSpPr>
        <p:grpSpPr>
          <a:xfrm>
            <a:off x="5867605" y="1883608"/>
            <a:ext cx="2211949" cy="570717"/>
            <a:chOff x="5867605" y="1883608"/>
            <a:chExt cx="2211949" cy="570717"/>
          </a:xfrm>
        </p:grpSpPr>
        <p:sp>
          <p:nvSpPr>
            <p:cNvPr id="74" name="TextBox 73"/>
            <p:cNvSpPr txBox="1"/>
            <p:nvPr/>
          </p:nvSpPr>
          <p:spPr>
            <a:xfrm>
              <a:off x="6424566" y="1883608"/>
              <a:ext cx="1654988" cy="40011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b="1" dirty="0">
                  <a:solidFill>
                    <a:srgbClr val="00B050"/>
                  </a:solidFill>
                </a:rPr>
                <a:t>光通道传送单元</a:t>
              </a:r>
              <a:endParaRPr lang="en-US" altLang="zh-CN" sz="1000" b="1" dirty="0">
                <a:solidFill>
                  <a:srgbClr val="00B050"/>
                </a:solidFill>
              </a:endParaRPr>
            </a:p>
            <a:p>
              <a:pPr algn="ctr"/>
              <a:r>
                <a:rPr lang="en-US" altLang="zh-CN" sz="1000" b="1" dirty="0" err="1">
                  <a:solidFill>
                    <a:srgbClr val="00B050"/>
                  </a:solidFill>
                </a:rPr>
                <a:t>OCh</a:t>
              </a:r>
              <a:r>
                <a:rPr lang="en-US" altLang="zh-CN" sz="1000" b="1" dirty="0">
                  <a:solidFill>
                    <a:srgbClr val="00B050"/>
                  </a:solidFill>
                </a:rPr>
                <a:t> Transport Unit</a:t>
              </a:r>
            </a:p>
          </p:txBody>
        </p:sp>
        <p:cxnSp>
          <p:nvCxnSpPr>
            <p:cNvPr id="89" name="直接箭头连接符 88"/>
            <p:cNvCxnSpPr>
              <a:stCxn id="74" idx="1"/>
            </p:cNvCxnSpPr>
            <p:nvPr/>
          </p:nvCxnSpPr>
          <p:spPr>
            <a:xfrm flipH="1">
              <a:off x="5867605" y="2083663"/>
              <a:ext cx="556961" cy="3706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组合 92"/>
          <p:cNvGrpSpPr/>
          <p:nvPr/>
        </p:nvGrpSpPr>
        <p:grpSpPr>
          <a:xfrm>
            <a:off x="5076056" y="2967796"/>
            <a:ext cx="2858000" cy="528469"/>
            <a:chOff x="5076056" y="2967796"/>
            <a:chExt cx="2858000" cy="528469"/>
          </a:xfrm>
        </p:grpSpPr>
        <p:sp>
          <p:nvSpPr>
            <p:cNvPr id="76" name="TextBox 75"/>
            <p:cNvSpPr txBox="1"/>
            <p:nvPr/>
          </p:nvSpPr>
          <p:spPr>
            <a:xfrm>
              <a:off x="6210357" y="2967796"/>
              <a:ext cx="1723699" cy="40011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b="1" dirty="0">
                  <a:solidFill>
                    <a:srgbClr val="FF0000"/>
                  </a:solidFill>
                </a:rPr>
                <a:t>光</a:t>
              </a:r>
              <a:r>
                <a:rPr lang="zh-CN" altLang="en-US" sz="1000" b="1" dirty="0">
                  <a:solidFill>
                    <a:srgbClr val="00B050"/>
                  </a:solidFill>
                </a:rPr>
                <a:t>载</a:t>
              </a:r>
              <a:r>
                <a:rPr lang="zh-CN" altLang="en-US" sz="1000" b="1" dirty="0">
                  <a:solidFill>
                    <a:srgbClr val="0070C0"/>
                  </a:solidFill>
                </a:rPr>
                <a:t>波</a:t>
              </a:r>
              <a:endParaRPr lang="en-US" altLang="zh-CN" sz="1000" b="1" dirty="0">
                <a:solidFill>
                  <a:srgbClr val="0070C0"/>
                </a:solidFill>
              </a:endParaRPr>
            </a:p>
            <a:p>
              <a:pPr algn="ctr"/>
              <a:r>
                <a:rPr lang="en-US" altLang="zh-CN" sz="1000" b="1" dirty="0">
                  <a:solidFill>
                    <a:srgbClr val="FF0000"/>
                  </a:solidFill>
                </a:rPr>
                <a:t>Optical</a:t>
              </a:r>
              <a:r>
                <a:rPr lang="en-US" altLang="zh-CN" sz="1000" b="1" dirty="0">
                  <a:solidFill>
                    <a:srgbClr val="00B050"/>
                  </a:solidFill>
                </a:rPr>
                <a:t> Channel </a:t>
              </a:r>
              <a:r>
                <a:rPr lang="en-US" altLang="zh-CN" sz="1000" b="1" dirty="0">
                  <a:solidFill>
                    <a:srgbClr val="0070C0"/>
                  </a:solidFill>
                </a:rPr>
                <a:t>Carrier</a:t>
              </a:r>
            </a:p>
          </p:txBody>
        </p:sp>
        <p:cxnSp>
          <p:nvCxnSpPr>
            <p:cNvPr id="92" name="直接箭头连接符 91"/>
            <p:cNvCxnSpPr>
              <a:stCxn id="76" idx="1"/>
            </p:cNvCxnSpPr>
            <p:nvPr/>
          </p:nvCxnSpPr>
          <p:spPr>
            <a:xfrm flipH="1">
              <a:off x="5076056" y="3167851"/>
              <a:ext cx="1134301" cy="3284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组合 95"/>
          <p:cNvGrpSpPr/>
          <p:nvPr/>
        </p:nvGrpSpPr>
        <p:grpSpPr>
          <a:xfrm>
            <a:off x="5016858" y="3404222"/>
            <a:ext cx="2626857" cy="553887"/>
            <a:chOff x="5016858" y="3404222"/>
            <a:chExt cx="2626857" cy="553887"/>
          </a:xfrm>
        </p:grpSpPr>
        <p:sp>
          <p:nvSpPr>
            <p:cNvPr id="77" name="TextBox 76"/>
            <p:cNvSpPr txBox="1"/>
            <p:nvPr/>
          </p:nvSpPr>
          <p:spPr>
            <a:xfrm>
              <a:off x="5703991" y="3404222"/>
              <a:ext cx="1939724" cy="400110"/>
            </a:xfrm>
            <a:prstGeom prst="rect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circle">
                <a:fillToRect l="100000" t="100000"/>
              </a:path>
            </a:gra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b="1" dirty="0"/>
                <a:t>光复用段</a:t>
              </a:r>
              <a:endParaRPr lang="en-US" altLang="zh-CN" sz="1000" b="1" dirty="0"/>
            </a:p>
            <a:p>
              <a:pPr algn="ctr"/>
              <a:r>
                <a:rPr lang="en-US" altLang="zh-CN" sz="1000" b="1" dirty="0"/>
                <a:t>Optical Multiplex Section</a:t>
              </a:r>
            </a:p>
          </p:txBody>
        </p:sp>
        <p:cxnSp>
          <p:nvCxnSpPr>
            <p:cNvPr id="95" name="直接箭头连接符 94"/>
            <p:cNvCxnSpPr>
              <a:stCxn id="77" idx="1"/>
              <a:endCxn id="21" idx="3"/>
            </p:cNvCxnSpPr>
            <p:nvPr/>
          </p:nvCxnSpPr>
          <p:spPr>
            <a:xfrm flipH="1">
              <a:off x="5016858" y="3604277"/>
              <a:ext cx="687133" cy="3538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组合 98"/>
          <p:cNvGrpSpPr/>
          <p:nvPr/>
        </p:nvGrpSpPr>
        <p:grpSpPr>
          <a:xfrm>
            <a:off x="5016858" y="3851771"/>
            <a:ext cx="2700601" cy="400110"/>
            <a:chOff x="5016858" y="3851771"/>
            <a:chExt cx="2700601" cy="400110"/>
          </a:xfrm>
        </p:grpSpPr>
        <p:sp>
          <p:nvSpPr>
            <p:cNvPr id="78" name="TextBox 77"/>
            <p:cNvSpPr txBox="1"/>
            <p:nvPr/>
          </p:nvSpPr>
          <p:spPr>
            <a:xfrm>
              <a:off x="5703991" y="3851771"/>
              <a:ext cx="2013468" cy="400110"/>
            </a:xfrm>
            <a:prstGeom prst="rect">
              <a:avLst/>
            </a:prstGeom>
            <a:gradFill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circle">
                <a:fillToRect l="100000" t="100000"/>
              </a:path>
            </a:gradFill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b="1" dirty="0"/>
                <a:t>光传送段</a:t>
              </a:r>
              <a:endParaRPr lang="en-US" altLang="zh-CN" sz="1000" b="1" dirty="0"/>
            </a:p>
            <a:p>
              <a:pPr algn="ctr"/>
              <a:r>
                <a:rPr lang="en-US" altLang="zh-CN" sz="1000" b="1" dirty="0"/>
                <a:t>Optical Transmission Section</a:t>
              </a:r>
            </a:p>
          </p:txBody>
        </p:sp>
        <p:cxnSp>
          <p:nvCxnSpPr>
            <p:cNvPr id="98" name="直接箭头连接符 97"/>
            <p:cNvCxnSpPr>
              <a:stCxn id="78" idx="1"/>
              <a:endCxn id="22" idx="3"/>
            </p:cNvCxnSpPr>
            <p:nvPr/>
          </p:nvCxnSpPr>
          <p:spPr>
            <a:xfrm flipH="1">
              <a:off x="5016858" y="4051826"/>
              <a:ext cx="687133" cy="19431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组合 104"/>
          <p:cNvGrpSpPr/>
          <p:nvPr/>
        </p:nvGrpSpPr>
        <p:grpSpPr>
          <a:xfrm>
            <a:off x="2492152" y="4406126"/>
            <a:ext cx="3225008" cy="400110"/>
            <a:chOff x="2492152" y="4406126"/>
            <a:chExt cx="3225008" cy="400110"/>
          </a:xfrm>
        </p:grpSpPr>
        <p:sp>
          <p:nvSpPr>
            <p:cNvPr id="101" name="TextBox 100"/>
            <p:cNvSpPr txBox="1"/>
            <p:nvPr/>
          </p:nvSpPr>
          <p:spPr>
            <a:xfrm>
              <a:off x="3993461" y="4406126"/>
              <a:ext cx="1723699" cy="40011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b="1" dirty="0">
                  <a:solidFill>
                    <a:srgbClr val="CC00CC"/>
                  </a:solidFill>
                </a:rPr>
                <a:t>OTM</a:t>
              </a:r>
              <a:r>
                <a:rPr lang="zh-CN" altLang="en-US" sz="1000" b="1" dirty="0">
                  <a:solidFill>
                    <a:srgbClr val="CC00CC"/>
                  </a:solidFill>
                </a:rPr>
                <a:t>开销信号</a:t>
              </a:r>
              <a:endParaRPr lang="en-US" altLang="zh-CN" sz="1000" b="1" dirty="0">
                <a:solidFill>
                  <a:srgbClr val="CC00CC"/>
                </a:solidFill>
              </a:endParaRPr>
            </a:p>
            <a:p>
              <a:pPr algn="ctr"/>
              <a:r>
                <a:rPr lang="en-US" altLang="zh-CN" sz="1000" b="1" dirty="0">
                  <a:solidFill>
                    <a:srgbClr val="CC00CC"/>
                  </a:solidFill>
                </a:rPr>
                <a:t>OTM Overhead Signal</a:t>
              </a:r>
            </a:p>
          </p:txBody>
        </p:sp>
        <p:cxnSp>
          <p:nvCxnSpPr>
            <p:cNvPr id="102" name="直接箭头连接符 101"/>
            <p:cNvCxnSpPr>
              <a:stCxn id="101" idx="1"/>
              <a:endCxn id="36" idx="3"/>
            </p:cNvCxnSpPr>
            <p:nvPr/>
          </p:nvCxnSpPr>
          <p:spPr>
            <a:xfrm flipH="1">
              <a:off x="2492152" y="4606181"/>
              <a:ext cx="1501309" cy="629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椭圆 105"/>
          <p:cNvSpPr/>
          <p:nvPr/>
        </p:nvSpPr>
        <p:spPr>
          <a:xfrm>
            <a:off x="380728" y="2715766"/>
            <a:ext cx="2605098" cy="2394061"/>
          </a:xfrm>
          <a:prstGeom prst="ellipse">
            <a:avLst/>
          </a:prstGeom>
          <a:noFill/>
          <a:ln w="76200" cmpd="dbl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7" name="矩形 106"/>
          <p:cNvSpPr/>
          <p:nvPr/>
        </p:nvSpPr>
        <p:spPr>
          <a:xfrm>
            <a:off x="1406137" y="4800192"/>
            <a:ext cx="522905" cy="189305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/>
              <a:t>OSC</a:t>
            </a:r>
            <a:endParaRPr lang="zh-CN" altLang="en-US" sz="1100" b="1" dirty="0"/>
          </a:p>
        </p:txBody>
      </p:sp>
      <p:grpSp>
        <p:nvGrpSpPr>
          <p:cNvPr id="115" name="组合 114"/>
          <p:cNvGrpSpPr/>
          <p:nvPr/>
        </p:nvGrpSpPr>
        <p:grpSpPr>
          <a:xfrm>
            <a:off x="1929042" y="4671915"/>
            <a:ext cx="5714673" cy="400110"/>
            <a:chOff x="1929042" y="4671915"/>
            <a:chExt cx="5714673" cy="400110"/>
          </a:xfrm>
        </p:grpSpPr>
        <p:sp>
          <p:nvSpPr>
            <p:cNvPr id="109" name="TextBox 108"/>
            <p:cNvSpPr txBox="1"/>
            <p:nvPr/>
          </p:nvSpPr>
          <p:spPr>
            <a:xfrm>
              <a:off x="5920016" y="4671915"/>
              <a:ext cx="1723699" cy="400110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000" b="1" dirty="0">
                  <a:solidFill>
                    <a:schemeClr val="bg2">
                      <a:lumMod val="50000"/>
                    </a:schemeClr>
                  </a:solidFill>
                </a:rPr>
                <a:t>光监控信道</a:t>
              </a:r>
              <a:endParaRPr lang="en-US" altLang="zh-CN" sz="1000" b="1" dirty="0">
                <a:solidFill>
                  <a:schemeClr val="bg2">
                    <a:lumMod val="50000"/>
                  </a:schemeClr>
                </a:solidFill>
              </a:endParaRPr>
            </a:p>
            <a:p>
              <a:pPr algn="ctr"/>
              <a:r>
                <a:rPr lang="en-US" altLang="zh-CN" sz="1000" b="1" dirty="0">
                  <a:solidFill>
                    <a:schemeClr val="bg2">
                      <a:lumMod val="50000"/>
                    </a:schemeClr>
                  </a:solidFill>
                </a:rPr>
                <a:t>Optical Supervisory Channel</a:t>
              </a:r>
            </a:p>
          </p:txBody>
        </p:sp>
        <p:cxnSp>
          <p:nvCxnSpPr>
            <p:cNvPr id="110" name="直接箭头连接符 109"/>
            <p:cNvCxnSpPr>
              <a:endCxn id="107" idx="3"/>
            </p:cNvCxnSpPr>
            <p:nvPr/>
          </p:nvCxnSpPr>
          <p:spPr>
            <a:xfrm flipH="1" flipV="1">
              <a:off x="1929042" y="4894845"/>
              <a:ext cx="3990974" cy="12517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353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59" grpId="0"/>
      <p:bldP spid="60" grpId="0"/>
      <p:bldP spid="61" grpId="0"/>
      <p:bldP spid="62" grpId="0"/>
      <p:bldP spid="106" grpId="0" animBg="1"/>
      <p:bldP spid="10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5006" y="195486"/>
            <a:ext cx="7495271" cy="421556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OTN</a:t>
            </a:r>
            <a:r>
              <a:rPr lang="zh-CN" altLang="en-US" dirty="0"/>
              <a:t>网络概述与分层结构</a:t>
            </a:r>
          </a:p>
        </p:txBody>
      </p:sp>
      <p:sp>
        <p:nvSpPr>
          <p:cNvPr id="8" name="矩形 7"/>
          <p:cNvSpPr/>
          <p:nvPr/>
        </p:nvSpPr>
        <p:spPr>
          <a:xfrm>
            <a:off x="2648978" y="1203598"/>
            <a:ext cx="2016224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100" b="1" dirty="0"/>
              <a:t>客户信号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2144922" y="1689857"/>
            <a:ext cx="2525163" cy="216024"/>
            <a:chOff x="3851920" y="1923678"/>
            <a:chExt cx="2525163" cy="216024"/>
          </a:xfrm>
        </p:grpSpPr>
        <p:sp>
          <p:nvSpPr>
            <p:cNvPr id="9" name="矩形 8"/>
            <p:cNvSpPr/>
            <p:nvPr/>
          </p:nvSpPr>
          <p:spPr>
            <a:xfrm>
              <a:off x="4360859" y="1923678"/>
              <a:ext cx="2016224" cy="2160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b="1" dirty="0"/>
                <a:t>客户信号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3851920" y="1923678"/>
              <a:ext cx="504056" cy="216024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b="1" dirty="0"/>
                <a:t>开销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634730" y="2085901"/>
            <a:ext cx="3030472" cy="216024"/>
            <a:chOff x="3341728" y="2085901"/>
            <a:chExt cx="3030472" cy="216024"/>
          </a:xfrm>
        </p:grpSpPr>
        <p:sp>
          <p:nvSpPr>
            <p:cNvPr id="11" name="矩形 10"/>
            <p:cNvSpPr/>
            <p:nvPr/>
          </p:nvSpPr>
          <p:spPr>
            <a:xfrm>
              <a:off x="3851920" y="2085901"/>
              <a:ext cx="2520280" cy="216024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 dirty="0" err="1"/>
                <a:t>OPUk</a:t>
              </a:r>
              <a:endParaRPr lang="zh-CN" altLang="en-US" sz="1100" b="1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3341728" y="2085901"/>
              <a:ext cx="510461" cy="216024"/>
            </a:xfrm>
            <a:prstGeom prst="rect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b="1" dirty="0"/>
                <a:t>开销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124000" y="2454325"/>
            <a:ext cx="3959901" cy="216024"/>
            <a:chOff x="2830998" y="2454325"/>
            <a:chExt cx="3959901" cy="216024"/>
          </a:xfrm>
        </p:grpSpPr>
        <p:sp>
          <p:nvSpPr>
            <p:cNvPr id="14" name="矩形 13"/>
            <p:cNvSpPr/>
            <p:nvPr/>
          </p:nvSpPr>
          <p:spPr>
            <a:xfrm>
              <a:off x="3341459" y="2454325"/>
              <a:ext cx="3030741" cy="216024"/>
            </a:xfrm>
            <a:prstGeom prst="rect">
              <a:avLst/>
            </a:prstGeom>
            <a:solidFill>
              <a:srgbClr val="C00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 dirty="0" err="1"/>
                <a:t>ODUk</a:t>
              </a:r>
              <a:endParaRPr lang="zh-CN" altLang="en-US" sz="1100" b="1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2830998" y="2454325"/>
              <a:ext cx="510461" cy="216024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b="1" dirty="0"/>
                <a:t>开销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6368916" y="2454325"/>
              <a:ext cx="421983" cy="216024"/>
            </a:xfrm>
            <a:prstGeom prst="rec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 dirty="0">
                  <a:solidFill>
                    <a:schemeClr val="tx1"/>
                  </a:solidFill>
                </a:rPr>
                <a:t>FEC</a:t>
              </a:r>
              <a:endParaRPr lang="zh-CN" altLang="en-US" sz="11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648979" y="3058009"/>
            <a:ext cx="2016224" cy="216024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 err="1"/>
              <a:t>OCh</a:t>
            </a:r>
            <a:endParaRPr lang="zh-CN" altLang="en-US" sz="1100" b="1" dirty="0"/>
          </a:p>
        </p:txBody>
      </p:sp>
      <p:sp>
        <p:nvSpPr>
          <p:cNvPr id="18" name="矩形 17"/>
          <p:cNvSpPr/>
          <p:nvPr/>
        </p:nvSpPr>
        <p:spPr>
          <a:xfrm>
            <a:off x="2974313" y="3489590"/>
            <a:ext cx="510461" cy="216024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/>
              <a:t>OCC</a:t>
            </a:r>
            <a:endParaRPr lang="zh-CN" altLang="en-US" sz="1100" b="1" dirty="0"/>
          </a:p>
        </p:txBody>
      </p:sp>
      <p:sp>
        <p:nvSpPr>
          <p:cNvPr id="19" name="矩形 18"/>
          <p:cNvSpPr/>
          <p:nvPr/>
        </p:nvSpPr>
        <p:spPr>
          <a:xfrm>
            <a:off x="2216930" y="3490057"/>
            <a:ext cx="510461" cy="216024"/>
          </a:xfrm>
          <a:prstGeom prst="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/>
              <a:t>OCC</a:t>
            </a:r>
            <a:endParaRPr lang="zh-CN" altLang="en-US" sz="1100" b="1" dirty="0"/>
          </a:p>
        </p:txBody>
      </p:sp>
      <p:sp>
        <p:nvSpPr>
          <p:cNvPr id="20" name="矩形 19"/>
          <p:cNvSpPr/>
          <p:nvPr/>
        </p:nvSpPr>
        <p:spPr>
          <a:xfrm>
            <a:off x="3722693" y="3496265"/>
            <a:ext cx="510461" cy="216024"/>
          </a:xfrm>
          <a:prstGeom prst="rect">
            <a:avLst/>
          </a:prstGeom>
          <a:solidFill>
            <a:srgbClr val="0070C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/>
              <a:t>OCC</a:t>
            </a:r>
            <a:endParaRPr lang="zh-CN" altLang="en-US" sz="1100" b="1" dirty="0"/>
          </a:p>
        </p:txBody>
      </p:sp>
      <p:sp>
        <p:nvSpPr>
          <p:cNvPr id="21" name="矩形 20"/>
          <p:cNvSpPr/>
          <p:nvPr/>
        </p:nvSpPr>
        <p:spPr>
          <a:xfrm>
            <a:off x="2216930" y="3850097"/>
            <a:ext cx="2016224" cy="216024"/>
          </a:xfrm>
          <a:prstGeom prst="rect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>
                <a:solidFill>
                  <a:schemeClr val="tx1"/>
                </a:solidFill>
              </a:rPr>
              <a:t>OMS</a:t>
            </a:r>
            <a:endParaRPr lang="zh-CN" altLang="en-US" sz="1100" b="1" dirty="0">
              <a:solidFill>
                <a:schemeClr val="tx1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216930" y="4138129"/>
            <a:ext cx="2016224" cy="216024"/>
          </a:xfrm>
          <a:prstGeom prst="rect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>
                <a:solidFill>
                  <a:schemeClr val="tx1"/>
                </a:solidFill>
              </a:rPr>
              <a:t>OTS</a:t>
            </a:r>
            <a:endParaRPr lang="zh-CN" alt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7505" y="1545841"/>
            <a:ext cx="5328591" cy="1296144"/>
          </a:xfrm>
          <a:prstGeom prst="rect">
            <a:avLst/>
          </a:prstGeom>
          <a:noFill/>
          <a:ln w="12700" cap="flat">
            <a:solidFill>
              <a:schemeClr val="accent1">
                <a:shade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4" name="直接连接符 23"/>
          <p:cNvCxnSpPr/>
          <p:nvPr/>
        </p:nvCxnSpPr>
        <p:spPr>
          <a:xfrm>
            <a:off x="611561" y="1617849"/>
            <a:ext cx="0" cy="1152128"/>
          </a:xfrm>
          <a:prstGeom prst="line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02270" y="189331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dirty="0"/>
              <a:t>封</a:t>
            </a:r>
            <a:endParaRPr lang="en-US" altLang="zh-CN" sz="1400" dirty="0"/>
          </a:p>
          <a:p>
            <a:pPr algn="l"/>
            <a:r>
              <a:rPr lang="zh-CN" altLang="en-US" sz="1400" dirty="0"/>
              <a:t>装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7118" y="1545841"/>
            <a:ext cx="325730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100" b="1" dirty="0">
                <a:solidFill>
                  <a:srgbClr val="0070C0"/>
                </a:solidFill>
              </a:rPr>
              <a:t>电</a:t>
            </a:r>
            <a:endParaRPr lang="en-US" altLang="zh-CN" sz="1100" b="1" dirty="0">
              <a:solidFill>
                <a:srgbClr val="0070C0"/>
              </a:solidFill>
            </a:endParaRPr>
          </a:p>
          <a:p>
            <a:pPr algn="l"/>
            <a:r>
              <a:rPr lang="zh-CN" altLang="en-US" sz="1100" b="1" dirty="0">
                <a:solidFill>
                  <a:srgbClr val="0070C0"/>
                </a:solidFill>
              </a:rPr>
              <a:t>层</a:t>
            </a:r>
            <a:endParaRPr lang="en-US" altLang="zh-CN" sz="1100" b="1" dirty="0">
              <a:solidFill>
                <a:srgbClr val="0070C0"/>
              </a:solidFill>
            </a:endParaRPr>
          </a:p>
          <a:p>
            <a:pPr algn="l"/>
            <a:endParaRPr lang="en-US" altLang="zh-CN" sz="1100" b="1" dirty="0">
              <a:solidFill>
                <a:srgbClr val="0070C0"/>
              </a:solidFill>
            </a:endParaRPr>
          </a:p>
          <a:p>
            <a:pPr algn="l"/>
            <a:r>
              <a:rPr lang="zh-CN" altLang="en-US" sz="1100" b="1" dirty="0">
                <a:solidFill>
                  <a:srgbClr val="0070C0"/>
                </a:solidFill>
              </a:rPr>
              <a:t>关</a:t>
            </a:r>
            <a:endParaRPr lang="en-US" altLang="zh-CN" sz="1100" b="1" dirty="0">
              <a:solidFill>
                <a:srgbClr val="0070C0"/>
              </a:solidFill>
            </a:endParaRPr>
          </a:p>
          <a:p>
            <a:pPr algn="l"/>
            <a:r>
              <a:rPr lang="zh-CN" altLang="en-US" sz="1100" b="1" dirty="0">
                <a:solidFill>
                  <a:srgbClr val="0070C0"/>
                </a:solidFill>
              </a:rPr>
              <a:t>联</a:t>
            </a:r>
            <a:endParaRPr lang="en-US" altLang="zh-CN" sz="1100" b="1" dirty="0">
              <a:solidFill>
                <a:srgbClr val="0070C0"/>
              </a:solidFill>
            </a:endParaRPr>
          </a:p>
          <a:p>
            <a:pPr algn="l"/>
            <a:r>
              <a:rPr lang="zh-CN" altLang="en-US" sz="1100" b="1" dirty="0">
                <a:solidFill>
                  <a:srgbClr val="0070C0"/>
                </a:solidFill>
              </a:rPr>
              <a:t>开</a:t>
            </a:r>
            <a:endParaRPr lang="en-US" altLang="zh-CN" sz="1100" b="1" dirty="0">
              <a:solidFill>
                <a:srgbClr val="0070C0"/>
              </a:solidFill>
            </a:endParaRPr>
          </a:p>
          <a:p>
            <a:pPr algn="l"/>
            <a:r>
              <a:rPr lang="zh-CN" altLang="en-US" sz="1100" b="1" dirty="0">
                <a:solidFill>
                  <a:srgbClr val="0070C0"/>
                </a:solidFill>
              </a:rPr>
              <a:t>销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1115616" y="3051619"/>
            <a:ext cx="872480" cy="1680371"/>
            <a:chOff x="1691680" y="3051619"/>
            <a:chExt cx="872480" cy="1680371"/>
          </a:xfrm>
        </p:grpSpPr>
        <p:sp>
          <p:nvSpPr>
            <p:cNvPr id="33" name="矩形 32"/>
            <p:cNvSpPr/>
            <p:nvPr/>
          </p:nvSpPr>
          <p:spPr>
            <a:xfrm>
              <a:off x="1691680" y="3051619"/>
              <a:ext cx="510461" cy="216024"/>
            </a:xfrm>
            <a:prstGeom prst="rect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b="1" dirty="0"/>
                <a:t>开销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1946910" y="3850097"/>
              <a:ext cx="464850" cy="216024"/>
            </a:xfrm>
            <a:prstGeom prst="rect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circle">
                <a:fillToRect l="100000" t="100000"/>
              </a:path>
              <a:tileRect r="-100000" b="-10000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b="1" dirty="0">
                  <a:solidFill>
                    <a:schemeClr val="tx1"/>
                  </a:solidFill>
                </a:rPr>
                <a:t>开销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2099310" y="4138129"/>
              <a:ext cx="464850" cy="216024"/>
            </a:xfrm>
            <a:prstGeom prst="rect">
              <a:avLst/>
            </a:prstGeom>
            <a:gradFill flip="none" rotWithShape="1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path path="circle">
                <a:fillToRect l="100000" t="100000"/>
              </a:path>
              <a:tileRect r="-100000" b="-10000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100" b="1" dirty="0">
                  <a:solidFill>
                    <a:schemeClr val="tx1"/>
                  </a:solidFill>
                </a:rPr>
                <a:t>开销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1719329" y="4606181"/>
              <a:ext cx="844831" cy="125809"/>
            </a:xfrm>
            <a:prstGeom prst="rect">
              <a:avLst/>
            </a:prstGeom>
            <a:solidFill>
              <a:srgbClr val="CC00CC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 dirty="0"/>
                <a:t>OOS</a:t>
              </a:r>
              <a:endParaRPr lang="zh-CN" altLang="en-US" sz="1100" b="1" dirty="0"/>
            </a:p>
          </p:txBody>
        </p:sp>
        <p:cxnSp>
          <p:nvCxnSpPr>
            <p:cNvPr id="38" name="直接箭头连接符 37"/>
            <p:cNvCxnSpPr/>
            <p:nvPr/>
          </p:nvCxnSpPr>
          <p:spPr>
            <a:xfrm>
              <a:off x="1835696" y="3274033"/>
              <a:ext cx="0" cy="133214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9"/>
            <p:cNvCxnSpPr/>
            <p:nvPr/>
          </p:nvCxnSpPr>
          <p:spPr>
            <a:xfrm>
              <a:off x="2051720" y="4066121"/>
              <a:ext cx="0" cy="5400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箭头连接符 44"/>
            <p:cNvCxnSpPr>
              <a:stCxn id="35" idx="2"/>
            </p:cNvCxnSpPr>
            <p:nvPr/>
          </p:nvCxnSpPr>
          <p:spPr>
            <a:xfrm>
              <a:off x="2331735" y="4354153"/>
              <a:ext cx="0" cy="25202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直接箭头连接符 46"/>
          <p:cNvCxnSpPr>
            <a:stCxn id="8" idx="2"/>
            <a:endCxn id="9" idx="0"/>
          </p:cNvCxnSpPr>
          <p:nvPr/>
        </p:nvCxnSpPr>
        <p:spPr>
          <a:xfrm>
            <a:off x="3657090" y="1419622"/>
            <a:ext cx="4883" cy="27023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>
            <a:off x="3297050" y="1905881"/>
            <a:ext cx="0" cy="18002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/>
          <p:nvPr/>
        </p:nvCxnSpPr>
        <p:spPr>
          <a:xfrm>
            <a:off x="2901006" y="2301925"/>
            <a:ext cx="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/>
          <p:cNvCxnSpPr/>
          <p:nvPr/>
        </p:nvCxnSpPr>
        <p:spPr>
          <a:xfrm flipH="1">
            <a:off x="3657089" y="2670349"/>
            <a:ext cx="1" cy="38127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>
            <a:stCxn id="17" idx="2"/>
            <a:endCxn id="18" idx="0"/>
          </p:cNvCxnSpPr>
          <p:nvPr/>
        </p:nvCxnSpPr>
        <p:spPr>
          <a:xfrm flipH="1">
            <a:off x="3229544" y="3274033"/>
            <a:ext cx="427547" cy="21555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697654" y="1660027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200" b="1" dirty="0">
                <a:solidFill>
                  <a:srgbClr val="FFC000"/>
                </a:solidFill>
              </a:rPr>
              <a:t>OPU</a:t>
            </a:r>
            <a:endParaRPr lang="zh-CN" altLang="en-US" sz="1200" b="1" dirty="0">
              <a:solidFill>
                <a:srgbClr val="FFC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697654" y="2078727"/>
            <a:ext cx="487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200" b="1" dirty="0">
                <a:solidFill>
                  <a:srgbClr val="C00000"/>
                </a:solidFill>
              </a:rPr>
              <a:t>ODU</a:t>
            </a:r>
            <a:endParaRPr lang="zh-CN" altLang="en-US" sz="1200" b="1" dirty="0">
              <a:solidFill>
                <a:srgbClr val="C0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036500" y="2423837"/>
            <a:ext cx="4716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200" b="1" dirty="0">
                <a:solidFill>
                  <a:srgbClr val="00B050"/>
                </a:solidFill>
              </a:rPr>
              <a:t>OTU</a:t>
            </a:r>
            <a:endParaRPr lang="zh-CN" altLang="en-US" sz="1200" b="1" dirty="0">
              <a:solidFill>
                <a:srgbClr val="00B05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809218" y="117311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200" b="1" dirty="0">
                <a:solidFill>
                  <a:schemeClr val="bg1">
                    <a:lumMod val="50000"/>
                  </a:schemeClr>
                </a:solidFill>
              </a:rPr>
              <a:t>净荷</a:t>
            </a:r>
          </a:p>
        </p:txBody>
      </p:sp>
      <p:sp>
        <p:nvSpPr>
          <p:cNvPr id="7" name="矩形 6"/>
          <p:cNvSpPr/>
          <p:nvPr/>
        </p:nvSpPr>
        <p:spPr>
          <a:xfrm>
            <a:off x="107504" y="2913992"/>
            <a:ext cx="5328591" cy="1962013"/>
          </a:xfrm>
          <a:prstGeom prst="rect">
            <a:avLst/>
          </a:prstGeom>
          <a:noFill/>
          <a:ln w="12700" cap="flat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7" name="直接连接符 26"/>
          <p:cNvCxnSpPr/>
          <p:nvPr/>
        </p:nvCxnSpPr>
        <p:spPr>
          <a:xfrm>
            <a:off x="611561" y="2986001"/>
            <a:ext cx="0" cy="1584176"/>
          </a:xfrm>
          <a:prstGeom prst="line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17879" y="3051619"/>
            <a:ext cx="32573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100" b="1" dirty="0">
                <a:solidFill>
                  <a:srgbClr val="FF0000"/>
                </a:solidFill>
              </a:rPr>
              <a:t>光</a:t>
            </a:r>
            <a:endParaRPr lang="en-US" altLang="zh-CN" sz="1100" b="1" dirty="0">
              <a:solidFill>
                <a:srgbClr val="FF0000"/>
              </a:solidFill>
            </a:endParaRPr>
          </a:p>
          <a:p>
            <a:pPr algn="l"/>
            <a:r>
              <a:rPr lang="zh-CN" altLang="en-US" sz="1100" b="1" dirty="0">
                <a:solidFill>
                  <a:srgbClr val="FF0000"/>
                </a:solidFill>
              </a:rPr>
              <a:t>层</a:t>
            </a:r>
            <a:endParaRPr lang="en-US" altLang="zh-CN" sz="1100" b="1" dirty="0">
              <a:solidFill>
                <a:srgbClr val="FF0000"/>
              </a:solidFill>
            </a:endParaRPr>
          </a:p>
          <a:p>
            <a:pPr algn="l"/>
            <a:endParaRPr lang="en-US" altLang="zh-CN" sz="1100" b="1" dirty="0">
              <a:solidFill>
                <a:srgbClr val="FF0000"/>
              </a:solidFill>
            </a:endParaRPr>
          </a:p>
          <a:p>
            <a:pPr algn="l"/>
            <a:r>
              <a:rPr lang="zh-CN" altLang="en-US" sz="1100" b="1" dirty="0">
                <a:solidFill>
                  <a:srgbClr val="FF0000"/>
                </a:solidFill>
              </a:rPr>
              <a:t>非</a:t>
            </a:r>
            <a:endParaRPr lang="en-US" altLang="zh-CN" sz="1100" b="1" dirty="0">
              <a:solidFill>
                <a:srgbClr val="FF0000"/>
              </a:solidFill>
            </a:endParaRPr>
          </a:p>
          <a:p>
            <a:pPr algn="l"/>
            <a:r>
              <a:rPr lang="zh-CN" altLang="en-US" sz="1100" b="1" dirty="0">
                <a:solidFill>
                  <a:srgbClr val="FF0000"/>
                </a:solidFill>
              </a:rPr>
              <a:t>关</a:t>
            </a:r>
            <a:endParaRPr lang="en-US" altLang="zh-CN" sz="1100" b="1" dirty="0">
              <a:solidFill>
                <a:srgbClr val="FF0000"/>
              </a:solidFill>
            </a:endParaRPr>
          </a:p>
          <a:p>
            <a:pPr algn="l"/>
            <a:r>
              <a:rPr lang="zh-CN" altLang="en-US" sz="1100" b="1" dirty="0">
                <a:solidFill>
                  <a:srgbClr val="FF0000"/>
                </a:solidFill>
              </a:rPr>
              <a:t>联</a:t>
            </a:r>
            <a:endParaRPr lang="en-US" altLang="zh-CN" sz="1100" b="1" dirty="0">
              <a:solidFill>
                <a:srgbClr val="FF0000"/>
              </a:solidFill>
            </a:endParaRPr>
          </a:p>
          <a:p>
            <a:pPr algn="l"/>
            <a:r>
              <a:rPr lang="zh-CN" altLang="en-US" sz="1100" b="1" dirty="0">
                <a:solidFill>
                  <a:srgbClr val="FF0000"/>
                </a:solidFill>
              </a:rPr>
              <a:t>开</a:t>
            </a:r>
            <a:endParaRPr lang="en-US" altLang="zh-CN" sz="1100" b="1" dirty="0">
              <a:solidFill>
                <a:srgbClr val="FF0000"/>
              </a:solidFill>
            </a:endParaRPr>
          </a:p>
          <a:p>
            <a:pPr algn="l"/>
            <a:r>
              <a:rPr lang="zh-CN" altLang="en-US" sz="1100" b="1" dirty="0">
                <a:solidFill>
                  <a:srgbClr val="FF0000"/>
                </a:solidFill>
              </a:rPr>
              <a:t>销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72569" y="351328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dirty="0"/>
              <a:t>合</a:t>
            </a:r>
            <a:endParaRPr lang="en-US" altLang="zh-CN" sz="1400" dirty="0"/>
          </a:p>
          <a:p>
            <a:pPr algn="l"/>
            <a:r>
              <a:rPr lang="zh-CN" altLang="en-US" sz="1400" dirty="0"/>
              <a:t>波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508104" y="1195467"/>
            <a:ext cx="3528391" cy="33855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</a:rPr>
              <a:t>客户信号层：该层主要指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OTN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</a:rPr>
              <a:t>网络所要承载的局方信号，主要包括：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SDH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</a:rPr>
              <a:t>、以太网、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IP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</a:rPr>
              <a:t>业务等。</a:t>
            </a:r>
            <a:endParaRPr lang="en-US" altLang="zh-CN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08103" y="1585557"/>
            <a:ext cx="3528391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800" b="1" dirty="0">
                <a:solidFill>
                  <a:srgbClr val="FFC000"/>
                </a:solidFill>
              </a:rPr>
              <a:t>光通道净荷单元</a:t>
            </a:r>
            <a:r>
              <a:rPr lang="en-US" altLang="zh-CN" sz="800" b="1" dirty="0">
                <a:solidFill>
                  <a:srgbClr val="FFC000"/>
                </a:solidFill>
              </a:rPr>
              <a:t>OPU</a:t>
            </a:r>
            <a:r>
              <a:rPr lang="zh-CN" altLang="en-US" sz="800" b="1" dirty="0">
                <a:solidFill>
                  <a:srgbClr val="FFC000"/>
                </a:solidFill>
              </a:rPr>
              <a:t>：该层主要用来适配客户信号以便使其适合在光通道上传输，即：承载客户信号的“容器”。该层的开销主要指示客户信号映射到</a:t>
            </a:r>
            <a:r>
              <a:rPr lang="en-US" altLang="zh-CN" sz="800" b="1" dirty="0">
                <a:solidFill>
                  <a:srgbClr val="FFC000"/>
                </a:solidFill>
              </a:rPr>
              <a:t>OTN</a:t>
            </a:r>
            <a:r>
              <a:rPr lang="zh-CN" altLang="en-US" sz="800" b="1" dirty="0">
                <a:solidFill>
                  <a:srgbClr val="FFC000"/>
                </a:solidFill>
              </a:rPr>
              <a:t>信号的过程。</a:t>
            </a:r>
            <a:endParaRPr lang="en-US" altLang="zh-CN" sz="800" b="1" dirty="0">
              <a:solidFill>
                <a:srgbClr val="FFC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08104" y="2111385"/>
            <a:ext cx="3528391" cy="83099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800" b="1" dirty="0">
                <a:solidFill>
                  <a:srgbClr val="C00000"/>
                </a:solidFill>
              </a:rPr>
              <a:t>光通道数据单元</a:t>
            </a:r>
            <a:r>
              <a:rPr lang="en-US" altLang="zh-CN" sz="800" b="1" dirty="0">
                <a:solidFill>
                  <a:srgbClr val="C00000"/>
                </a:solidFill>
              </a:rPr>
              <a:t>ODU</a:t>
            </a:r>
            <a:r>
              <a:rPr lang="zh-CN" altLang="en-US" sz="800" b="1" dirty="0">
                <a:solidFill>
                  <a:srgbClr val="C00000"/>
                </a:solidFill>
              </a:rPr>
              <a:t>：是对</a:t>
            </a:r>
            <a:r>
              <a:rPr lang="en-US" altLang="zh-CN" sz="800" b="1" dirty="0">
                <a:solidFill>
                  <a:srgbClr val="C00000"/>
                </a:solidFill>
              </a:rPr>
              <a:t>OPU</a:t>
            </a:r>
            <a:r>
              <a:rPr lang="zh-CN" altLang="en-US" sz="800" b="1" dirty="0">
                <a:solidFill>
                  <a:srgbClr val="C00000"/>
                </a:solidFill>
              </a:rPr>
              <a:t>中的信息进行“保护”的。它为</a:t>
            </a:r>
            <a:r>
              <a:rPr lang="en-US" altLang="zh-CN" sz="800" b="1" dirty="0">
                <a:solidFill>
                  <a:srgbClr val="C00000"/>
                </a:solidFill>
              </a:rPr>
              <a:t>OPU</a:t>
            </a:r>
            <a:r>
              <a:rPr lang="zh-CN" altLang="en-US" sz="800" b="1" dirty="0">
                <a:solidFill>
                  <a:srgbClr val="C00000"/>
                </a:solidFill>
              </a:rPr>
              <a:t>再加入端到端通道的和跨运营商的传输性能监测和故障定位字节，从而能够验证</a:t>
            </a:r>
            <a:r>
              <a:rPr lang="en-US" altLang="zh-CN" sz="800" b="1" dirty="0">
                <a:solidFill>
                  <a:srgbClr val="C00000"/>
                </a:solidFill>
              </a:rPr>
              <a:t>ODU</a:t>
            </a:r>
            <a:r>
              <a:rPr lang="zh-CN" altLang="en-US" sz="800" b="1" dirty="0">
                <a:solidFill>
                  <a:srgbClr val="C00000"/>
                </a:solidFill>
              </a:rPr>
              <a:t>连接的完整、评估传输质量、指示和检测传输缺陷；还要加入控制字节，使</a:t>
            </a:r>
            <a:r>
              <a:rPr lang="en-US" altLang="zh-CN" sz="800" b="1" dirty="0">
                <a:solidFill>
                  <a:srgbClr val="C00000"/>
                </a:solidFill>
              </a:rPr>
              <a:t>OTN</a:t>
            </a:r>
            <a:r>
              <a:rPr lang="zh-CN" altLang="en-US" sz="800" b="1" dirty="0">
                <a:solidFill>
                  <a:srgbClr val="C00000"/>
                </a:solidFill>
              </a:rPr>
              <a:t>系统在故障发生时能进行自动切换。</a:t>
            </a:r>
            <a:endParaRPr lang="en-US" altLang="zh-CN" sz="800" b="1" dirty="0">
              <a:solidFill>
                <a:srgbClr val="C00000"/>
              </a:solidFill>
            </a:endParaRPr>
          </a:p>
          <a:p>
            <a:pPr algn="l"/>
            <a:r>
              <a:rPr lang="en-US" altLang="zh-CN" sz="800" b="1" dirty="0">
                <a:solidFill>
                  <a:srgbClr val="C00000"/>
                </a:solidFill>
              </a:rPr>
              <a:t>ODU</a:t>
            </a:r>
            <a:r>
              <a:rPr lang="zh-CN" altLang="en-US" sz="800" b="1" dirty="0">
                <a:solidFill>
                  <a:srgbClr val="C00000"/>
                </a:solidFill>
              </a:rPr>
              <a:t>在</a:t>
            </a:r>
            <a:r>
              <a:rPr lang="en-US" altLang="zh-CN" sz="800" b="1" dirty="0">
                <a:solidFill>
                  <a:srgbClr val="C00000"/>
                </a:solidFill>
              </a:rPr>
              <a:t>OTN</a:t>
            </a:r>
            <a:r>
              <a:rPr lang="zh-CN" altLang="en-US" sz="800" b="1" dirty="0">
                <a:solidFill>
                  <a:srgbClr val="C00000"/>
                </a:solidFill>
              </a:rPr>
              <a:t>网络中传输时总是保持完整性，作为独立个体可以任意点取出和插入，以方便交叉和复用，类似于</a:t>
            </a:r>
            <a:r>
              <a:rPr lang="en-US" altLang="zh-CN" sz="800" b="1" dirty="0">
                <a:solidFill>
                  <a:srgbClr val="C00000"/>
                </a:solidFill>
              </a:rPr>
              <a:t>SDH</a:t>
            </a:r>
            <a:r>
              <a:rPr lang="zh-CN" altLang="en-US" sz="800" b="1" dirty="0">
                <a:solidFill>
                  <a:srgbClr val="C00000"/>
                </a:solidFill>
              </a:rPr>
              <a:t>中的</a:t>
            </a:r>
            <a:r>
              <a:rPr lang="en-US" altLang="zh-CN" sz="800" b="1" dirty="0">
                <a:solidFill>
                  <a:srgbClr val="C00000"/>
                </a:solidFill>
              </a:rPr>
              <a:t>VC</a:t>
            </a:r>
            <a:r>
              <a:rPr lang="zh-CN" altLang="en-US" sz="800" b="1" dirty="0">
                <a:solidFill>
                  <a:srgbClr val="C00000"/>
                </a:solidFill>
              </a:rPr>
              <a:t>。</a:t>
            </a:r>
            <a:endParaRPr lang="en-US" altLang="zh-CN" sz="800" b="1" dirty="0">
              <a:solidFill>
                <a:srgbClr val="C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09854" y="3002189"/>
            <a:ext cx="3528391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800" b="1" dirty="0">
                <a:solidFill>
                  <a:srgbClr val="00B050"/>
                </a:solidFill>
              </a:rPr>
              <a:t>光传送单元</a:t>
            </a:r>
            <a:r>
              <a:rPr lang="en-US" altLang="zh-CN" sz="800" b="1" dirty="0">
                <a:solidFill>
                  <a:srgbClr val="00B050"/>
                </a:solidFill>
              </a:rPr>
              <a:t>OTU</a:t>
            </a:r>
            <a:r>
              <a:rPr lang="zh-CN" altLang="en-US" sz="800" b="1" dirty="0">
                <a:solidFill>
                  <a:srgbClr val="00B050"/>
                </a:solidFill>
              </a:rPr>
              <a:t>：是用于成帧。在</a:t>
            </a:r>
            <a:r>
              <a:rPr lang="en-US" altLang="zh-CN" sz="800" b="1" dirty="0">
                <a:solidFill>
                  <a:srgbClr val="00B050"/>
                </a:solidFill>
              </a:rPr>
              <a:t>ODU</a:t>
            </a:r>
            <a:r>
              <a:rPr lang="zh-CN" altLang="en-US" sz="800" b="1" dirty="0">
                <a:solidFill>
                  <a:srgbClr val="00B050"/>
                </a:solidFill>
              </a:rPr>
              <a:t>之前加上帧定位字节，便于接收端进行帧同步；在</a:t>
            </a:r>
            <a:r>
              <a:rPr lang="en-US" altLang="zh-CN" sz="800" b="1" dirty="0">
                <a:solidFill>
                  <a:srgbClr val="00B050"/>
                </a:solidFill>
              </a:rPr>
              <a:t>ODU</a:t>
            </a:r>
            <a:r>
              <a:rPr lang="zh-CN" altLang="en-US" sz="800" b="1" dirty="0">
                <a:solidFill>
                  <a:srgbClr val="00B050"/>
                </a:solidFill>
              </a:rPr>
              <a:t>之后加上前向纠错字节，保证整个</a:t>
            </a:r>
            <a:r>
              <a:rPr lang="en-US" altLang="zh-CN" sz="800" b="1" dirty="0">
                <a:solidFill>
                  <a:srgbClr val="00B050"/>
                </a:solidFill>
              </a:rPr>
              <a:t>OTU</a:t>
            </a:r>
            <a:r>
              <a:rPr lang="zh-CN" altLang="en-US" sz="800" b="1" dirty="0">
                <a:solidFill>
                  <a:srgbClr val="00B050"/>
                </a:solidFill>
              </a:rPr>
              <a:t>数据的完整性，还要加上一些管理字节。</a:t>
            </a:r>
            <a:endParaRPr lang="en-US" altLang="zh-CN" sz="800" b="1" dirty="0">
              <a:solidFill>
                <a:srgbClr val="00B05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08102" y="3528326"/>
            <a:ext cx="3528391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800" b="1" dirty="0">
                <a:solidFill>
                  <a:srgbClr val="00B050"/>
                </a:solidFill>
              </a:rPr>
              <a:t>光通道层</a:t>
            </a:r>
            <a:r>
              <a:rPr lang="en-US" altLang="zh-CN" sz="800" b="1" dirty="0" err="1">
                <a:solidFill>
                  <a:srgbClr val="00B050"/>
                </a:solidFill>
              </a:rPr>
              <a:t>OCh</a:t>
            </a:r>
            <a:r>
              <a:rPr lang="zh-CN" altLang="en-US" sz="800" b="1" dirty="0">
                <a:solidFill>
                  <a:srgbClr val="00B050"/>
                </a:solidFill>
              </a:rPr>
              <a:t>：电层的光传送单元</a:t>
            </a:r>
            <a:r>
              <a:rPr lang="en-US" altLang="zh-CN" sz="800" b="1" dirty="0">
                <a:solidFill>
                  <a:srgbClr val="00B050"/>
                </a:solidFill>
              </a:rPr>
              <a:t>OTU</a:t>
            </a:r>
            <a:r>
              <a:rPr lang="zh-CN" altLang="en-US" sz="800" b="1" dirty="0">
                <a:solidFill>
                  <a:srgbClr val="00B050"/>
                </a:solidFill>
              </a:rPr>
              <a:t>信号进入光层，必须进行电光变换，也就是所谓的“光调制”，这得给它分配一个光波长，这样的一个光波长就是一个光通道（</a:t>
            </a:r>
            <a:r>
              <a:rPr lang="en-US" altLang="zh-CN" sz="800" b="1" dirty="0" err="1">
                <a:solidFill>
                  <a:srgbClr val="00B050"/>
                </a:solidFill>
              </a:rPr>
              <a:t>OCh</a:t>
            </a:r>
            <a:r>
              <a:rPr lang="zh-CN" altLang="en-US" sz="800" b="1" dirty="0">
                <a:solidFill>
                  <a:srgbClr val="00B050"/>
                </a:solidFill>
              </a:rPr>
              <a:t>）</a:t>
            </a:r>
            <a:endParaRPr lang="en-US" altLang="zh-CN" sz="800" b="1" dirty="0">
              <a:solidFill>
                <a:srgbClr val="00B05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508101" y="4039206"/>
            <a:ext cx="3528391" cy="33855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800" b="1" dirty="0">
                <a:solidFill>
                  <a:srgbClr val="CC00CC"/>
                </a:solidFill>
              </a:rPr>
              <a:t>光复用段层（</a:t>
            </a:r>
            <a:r>
              <a:rPr lang="en-US" altLang="zh-CN" sz="800" b="1" dirty="0">
                <a:solidFill>
                  <a:srgbClr val="CC00CC"/>
                </a:solidFill>
              </a:rPr>
              <a:t>OMS</a:t>
            </a:r>
            <a:r>
              <a:rPr lang="zh-CN" altLang="en-US" sz="800" b="1" dirty="0">
                <a:solidFill>
                  <a:srgbClr val="CC00CC"/>
                </a:solidFill>
              </a:rPr>
              <a:t>）：是由包含复用的</a:t>
            </a:r>
            <a:r>
              <a:rPr lang="en-US" altLang="zh-CN" sz="800" b="1" dirty="0" err="1">
                <a:solidFill>
                  <a:srgbClr val="CC00CC"/>
                </a:solidFill>
              </a:rPr>
              <a:t>Och</a:t>
            </a:r>
            <a:r>
              <a:rPr lang="zh-CN" altLang="en-US" sz="800" b="1" dirty="0">
                <a:solidFill>
                  <a:srgbClr val="CC00CC"/>
                </a:solidFill>
              </a:rPr>
              <a:t>组成的</a:t>
            </a:r>
            <a:r>
              <a:rPr lang="en-US" altLang="zh-CN" sz="800" b="1" dirty="0">
                <a:solidFill>
                  <a:srgbClr val="CC00CC"/>
                </a:solidFill>
              </a:rPr>
              <a:t>OMS</a:t>
            </a:r>
            <a:r>
              <a:rPr lang="zh-CN" altLang="en-US" sz="800" b="1" dirty="0">
                <a:solidFill>
                  <a:srgbClr val="CC00CC"/>
                </a:solidFill>
              </a:rPr>
              <a:t>净荷以及</a:t>
            </a:r>
            <a:r>
              <a:rPr lang="en-US" altLang="zh-CN" sz="800" b="1" dirty="0">
                <a:solidFill>
                  <a:srgbClr val="CC00CC"/>
                </a:solidFill>
              </a:rPr>
              <a:t>OMS</a:t>
            </a:r>
            <a:r>
              <a:rPr lang="zh-CN" altLang="en-US" sz="800" b="1" dirty="0">
                <a:solidFill>
                  <a:srgbClr val="CC00CC"/>
                </a:solidFill>
              </a:rPr>
              <a:t>开销，即经过合波处理的多波长光信号。</a:t>
            </a:r>
            <a:endParaRPr lang="en-US" altLang="zh-CN" sz="800" b="1" dirty="0">
              <a:solidFill>
                <a:srgbClr val="CC00CC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508100" y="4437134"/>
            <a:ext cx="3528391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800" b="1" dirty="0">
                <a:solidFill>
                  <a:srgbClr val="0070C0"/>
                </a:solidFill>
              </a:rPr>
              <a:t>光传送段层（</a:t>
            </a:r>
            <a:r>
              <a:rPr lang="en-US" altLang="zh-CN" sz="800" b="1" dirty="0">
                <a:solidFill>
                  <a:srgbClr val="0070C0"/>
                </a:solidFill>
              </a:rPr>
              <a:t>OTS</a:t>
            </a:r>
            <a:r>
              <a:rPr lang="zh-CN" altLang="en-US" sz="800" b="1" dirty="0">
                <a:solidFill>
                  <a:srgbClr val="0070C0"/>
                </a:solidFill>
              </a:rPr>
              <a:t>）：作用是完成物理层光信号传输，进行光传送段的开销处理，对光放大器和中继器进行检测和控制。</a:t>
            </a:r>
            <a:r>
              <a:rPr lang="en-US" altLang="zh-CN" sz="800" b="1" dirty="0">
                <a:solidFill>
                  <a:srgbClr val="0070C0"/>
                </a:solidFill>
              </a:rPr>
              <a:t>OTS</a:t>
            </a:r>
            <a:r>
              <a:rPr lang="zh-CN" altLang="en-US" sz="800" b="1" dirty="0">
                <a:solidFill>
                  <a:srgbClr val="0070C0"/>
                </a:solidFill>
              </a:rPr>
              <a:t>就是一条光链路上两个光放大器间的那一段。</a:t>
            </a:r>
            <a:endParaRPr lang="en-US" altLang="zh-CN" sz="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14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48" grpId="0" animBg="1"/>
      <p:bldP spid="50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目录</a:t>
            </a:r>
          </a:p>
        </p:txBody>
      </p:sp>
      <p:sp>
        <p:nvSpPr>
          <p:cNvPr id="6" name="Line 43"/>
          <p:cNvSpPr>
            <a:spLocks noChangeShapeType="1"/>
          </p:cNvSpPr>
          <p:nvPr/>
        </p:nvSpPr>
        <p:spPr bwMode="auto">
          <a:xfrm>
            <a:off x="2455009" y="3799304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Line 43"/>
          <p:cNvSpPr>
            <a:spLocks noChangeShapeType="1"/>
          </p:cNvSpPr>
          <p:nvPr/>
        </p:nvSpPr>
        <p:spPr bwMode="auto">
          <a:xfrm>
            <a:off x="2455009" y="3206648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Line 43"/>
          <p:cNvSpPr>
            <a:spLocks noChangeShapeType="1"/>
          </p:cNvSpPr>
          <p:nvPr/>
        </p:nvSpPr>
        <p:spPr bwMode="auto">
          <a:xfrm>
            <a:off x="2455009" y="2623657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3446579" y="1632842"/>
            <a:ext cx="26732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indent="177800" algn="ctr"/>
            <a:r>
              <a:rPr lang="en-US" altLang="zh-CN" sz="1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OTN</a:t>
            </a:r>
            <a:r>
              <a:rPr lang="zh-CN" altLang="en-US" sz="16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网络概述与分层结构</a:t>
            </a:r>
            <a:endParaRPr lang="en-US" altLang="zh-CN" sz="16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Line 40"/>
          <p:cNvSpPr>
            <a:spLocks noChangeShapeType="1"/>
          </p:cNvSpPr>
          <p:nvPr/>
        </p:nvSpPr>
        <p:spPr bwMode="auto">
          <a:xfrm>
            <a:off x="2455009" y="2037928"/>
            <a:ext cx="4500000" cy="0"/>
          </a:xfrm>
          <a:prstGeom prst="line">
            <a:avLst/>
          </a:prstGeom>
          <a:noFill/>
          <a:ln w="19050">
            <a:solidFill>
              <a:srgbClr val="969696"/>
            </a:solidFill>
            <a:prstDash val="sysDot"/>
            <a:round/>
            <a:headE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3754357" y="2224693"/>
            <a:ext cx="20576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indent="177800">
              <a:defRPr sz="2200" b="1">
                <a:ln w="12700">
                  <a:solidFill>
                    <a:schemeClr val="bg1"/>
                  </a:solidFill>
                  <a:prstDash val="solid"/>
                </a:ln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en-US" altLang="zh-CN" sz="1600" dirty="0"/>
              <a:t>OTN</a:t>
            </a:r>
            <a:r>
              <a:rPr lang="zh-CN" altLang="en-US" sz="1600" dirty="0"/>
              <a:t>帧结构与开销</a:t>
            </a:r>
            <a:endParaRPr lang="en-US" altLang="zh-CN" sz="1600" dirty="0"/>
          </a:p>
        </p:txBody>
      </p:sp>
      <p:grpSp>
        <p:nvGrpSpPr>
          <p:cNvPr id="3" name="组合 2"/>
          <p:cNvGrpSpPr/>
          <p:nvPr/>
        </p:nvGrpSpPr>
        <p:grpSpPr>
          <a:xfrm>
            <a:off x="2142744" y="2151185"/>
            <a:ext cx="558000" cy="486000"/>
            <a:chOff x="2142744" y="2151185"/>
            <a:chExt cx="558000" cy="486000"/>
          </a:xfrm>
        </p:grpSpPr>
        <p:sp>
          <p:nvSpPr>
            <p:cNvPr id="13" name="AutoShape 37"/>
            <p:cNvSpPr>
              <a:spLocks noChangeArrowheads="1"/>
            </p:cNvSpPr>
            <p:nvPr/>
          </p:nvSpPr>
          <p:spPr bwMode="gray">
            <a:xfrm>
              <a:off x="2147427" y="2159459"/>
              <a:ext cx="553317" cy="477726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AutoShape 38"/>
            <p:cNvSpPr>
              <a:spLocks noChangeArrowheads="1"/>
            </p:cNvSpPr>
            <p:nvPr/>
          </p:nvSpPr>
          <p:spPr bwMode="gray">
            <a:xfrm>
              <a:off x="2142744" y="2151185"/>
              <a:ext cx="553317" cy="477726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AutoShape 39"/>
            <p:cNvSpPr>
              <a:spLocks noChangeArrowheads="1"/>
            </p:cNvSpPr>
            <p:nvPr/>
          </p:nvSpPr>
          <p:spPr bwMode="gray">
            <a:xfrm>
              <a:off x="2175165" y="2179964"/>
              <a:ext cx="486314" cy="420169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Text Box 45"/>
            <p:cNvSpPr txBox="1">
              <a:spLocks noChangeArrowheads="1"/>
            </p:cNvSpPr>
            <p:nvPr/>
          </p:nvSpPr>
          <p:spPr bwMode="gray">
            <a:xfrm>
              <a:off x="2270901" y="2205836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宋体" charset="-122"/>
                </a:rPr>
                <a:t>2</a:t>
              </a:r>
            </a:p>
          </p:txBody>
        </p:sp>
      </p:grp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3654714" y="2816544"/>
            <a:ext cx="22569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indent="177800" algn="ctr">
              <a:defRPr sz="2200" b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600" dirty="0"/>
              <a:t>OTN-8AT2</a:t>
            </a:r>
            <a:r>
              <a:rPr lang="zh-CN" altLang="en-US" sz="1600" dirty="0"/>
              <a:t>板卡介绍</a:t>
            </a:r>
            <a:endParaRPr lang="en-US" altLang="zh-CN" sz="1600" dirty="0"/>
          </a:p>
        </p:txBody>
      </p:sp>
      <p:grpSp>
        <p:nvGrpSpPr>
          <p:cNvPr id="5" name="组合 4"/>
          <p:cNvGrpSpPr/>
          <p:nvPr/>
        </p:nvGrpSpPr>
        <p:grpSpPr>
          <a:xfrm>
            <a:off x="2142745" y="2738039"/>
            <a:ext cx="558000" cy="486000"/>
            <a:chOff x="2142745" y="2738039"/>
            <a:chExt cx="558000" cy="486000"/>
          </a:xfrm>
        </p:grpSpPr>
        <p:sp>
          <p:nvSpPr>
            <p:cNvPr id="19" name="AutoShape 37"/>
            <p:cNvSpPr>
              <a:spLocks noChangeArrowheads="1"/>
            </p:cNvSpPr>
            <p:nvPr/>
          </p:nvSpPr>
          <p:spPr bwMode="gray">
            <a:xfrm>
              <a:off x="2147428" y="2746313"/>
              <a:ext cx="553317" cy="477726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AutoShape 38"/>
            <p:cNvSpPr>
              <a:spLocks noChangeArrowheads="1"/>
            </p:cNvSpPr>
            <p:nvPr/>
          </p:nvSpPr>
          <p:spPr bwMode="gray">
            <a:xfrm>
              <a:off x="2142745" y="2738039"/>
              <a:ext cx="553317" cy="477726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AutoShape 39"/>
            <p:cNvSpPr>
              <a:spLocks noChangeArrowheads="1"/>
            </p:cNvSpPr>
            <p:nvPr/>
          </p:nvSpPr>
          <p:spPr bwMode="gray">
            <a:xfrm>
              <a:off x="2175166" y="2766818"/>
              <a:ext cx="486314" cy="420169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47B36"/>
                </a:gs>
                <a:gs pos="100000">
                  <a:srgbClr val="72B143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Text Box 45"/>
            <p:cNvSpPr txBox="1">
              <a:spLocks noChangeArrowheads="1"/>
            </p:cNvSpPr>
            <p:nvPr/>
          </p:nvSpPr>
          <p:spPr bwMode="gray">
            <a:xfrm>
              <a:off x="2270901" y="2795754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宋体" charset="-122"/>
                </a:rPr>
                <a:t>3</a:t>
              </a:r>
            </a:p>
          </p:txBody>
        </p:sp>
      </p:grp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3651764" y="3408395"/>
            <a:ext cx="22628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 indent="177800" algn="ctr">
              <a:defRPr sz="2200" b="1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z="1600" dirty="0"/>
              <a:t>OTN</a:t>
            </a:r>
            <a:r>
              <a:rPr lang="zh-CN" altLang="en-US" sz="1600" dirty="0"/>
              <a:t>接入设备的组网</a:t>
            </a:r>
            <a:endParaRPr lang="en-US" altLang="zh-CN" sz="1600" dirty="0"/>
          </a:p>
        </p:txBody>
      </p:sp>
      <p:grpSp>
        <p:nvGrpSpPr>
          <p:cNvPr id="24" name="Group 36"/>
          <p:cNvGrpSpPr>
            <a:grpSpLocks/>
          </p:cNvGrpSpPr>
          <p:nvPr/>
        </p:nvGrpSpPr>
        <p:grpSpPr bwMode="auto">
          <a:xfrm>
            <a:off x="2142744" y="3324893"/>
            <a:ext cx="558000" cy="486000"/>
            <a:chOff x="3174" y="2656"/>
            <a:chExt cx="1549" cy="1351"/>
          </a:xfrm>
        </p:grpSpPr>
        <p:sp>
          <p:nvSpPr>
            <p:cNvPr id="25" name="AutoShape 37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AutoShape 38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AutoShape 39"/>
            <p:cNvSpPr>
              <a:spLocks noChangeArrowheads="1"/>
            </p:cNvSpPr>
            <p:nvPr/>
          </p:nvSpPr>
          <p:spPr bwMode="gray">
            <a:xfrm>
              <a:off x="3264" y="2736"/>
              <a:ext cx="1350" cy="11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47B36"/>
                </a:gs>
                <a:gs pos="100000">
                  <a:srgbClr val="72B143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8" name="Text Box 45"/>
          <p:cNvSpPr txBox="1">
            <a:spLocks noChangeArrowheads="1"/>
          </p:cNvSpPr>
          <p:nvPr/>
        </p:nvSpPr>
        <p:spPr bwMode="gray">
          <a:xfrm>
            <a:off x="2270901" y="3381483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宋体" charset="-122"/>
              </a:rPr>
              <a:t>4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142970" y="1563638"/>
            <a:ext cx="557549" cy="486693"/>
            <a:chOff x="2142970" y="1563638"/>
            <a:chExt cx="557549" cy="486693"/>
          </a:xfrm>
        </p:grpSpPr>
        <p:sp>
          <p:nvSpPr>
            <p:cNvPr id="42" name="AutoShape 33"/>
            <p:cNvSpPr>
              <a:spLocks noChangeArrowheads="1"/>
            </p:cNvSpPr>
            <p:nvPr/>
          </p:nvSpPr>
          <p:spPr bwMode="gray">
            <a:xfrm>
              <a:off x="2147649" y="1571924"/>
              <a:ext cx="552870" cy="478407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C0C0C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AutoShape 34"/>
            <p:cNvSpPr>
              <a:spLocks noChangeArrowheads="1"/>
            </p:cNvSpPr>
            <p:nvPr/>
          </p:nvSpPr>
          <p:spPr bwMode="gray">
            <a:xfrm>
              <a:off x="2142970" y="1563638"/>
              <a:ext cx="552870" cy="478407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1">
                  <a:srgbClr val="E6E6E6"/>
                </a:gs>
                <a:gs pos="66001">
                  <a:srgbClr val="7D8496"/>
                </a:gs>
                <a:gs pos="73500">
                  <a:srgbClr val="E6E6E6"/>
                </a:gs>
                <a:gs pos="925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AutoShape 35"/>
            <p:cNvSpPr>
              <a:spLocks noChangeArrowheads="1"/>
            </p:cNvSpPr>
            <p:nvPr/>
          </p:nvSpPr>
          <p:spPr bwMode="gray">
            <a:xfrm>
              <a:off x="2175365" y="1592458"/>
              <a:ext cx="485921" cy="420768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rgbClr val="147B36"/>
                </a:gs>
                <a:gs pos="100000">
                  <a:srgbClr val="72B143"/>
                </a:gs>
              </a:gsLst>
              <a:lin ang="27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Text Box 42"/>
            <p:cNvSpPr txBox="1">
              <a:spLocks noChangeArrowheads="1"/>
            </p:cNvSpPr>
            <p:nvPr/>
          </p:nvSpPr>
          <p:spPr bwMode="gray">
            <a:xfrm>
              <a:off x="2270901" y="1608991"/>
              <a:ext cx="301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宋体" charset="-122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1299967"/>
      </p:ext>
    </p:extLst>
  </p:cSld>
  <p:clrMapOvr>
    <a:masterClrMapping/>
  </p:clrMapOvr>
</p:sld>
</file>

<file path=ppt/theme/theme1.xml><?xml version="1.0" encoding="utf-8"?>
<a:theme xmlns:a="http://schemas.openxmlformats.org/drawingml/2006/main" name="New Template_GW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Template_GW4</Template>
  <TotalTime>7729</TotalTime>
  <Words>7448</Words>
  <Application>Microsoft Office PowerPoint</Application>
  <PresentationFormat>全屏显示(16:9)</PresentationFormat>
  <Paragraphs>1041</Paragraphs>
  <Slides>47</Slides>
  <Notes>5</Notes>
  <HiddenSlides>0</HiddenSlides>
  <MMClips>0</MMClips>
  <ScaleCrop>false</ScaleCrop>
  <HeadingPairs>
    <vt:vector size="10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链接</vt:lpstr>
      </vt:variant>
      <vt:variant>
        <vt:i4>56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114" baseType="lpstr">
      <vt:lpstr>黑体</vt:lpstr>
      <vt:lpstr>隶书</vt:lpstr>
      <vt:lpstr>宋体</vt:lpstr>
      <vt:lpstr>微软雅黑</vt:lpstr>
      <vt:lpstr>Arial</vt:lpstr>
      <vt:lpstr>Calibri</vt:lpstr>
      <vt:lpstr>Consolas</vt:lpstr>
      <vt:lpstr>Times New Roman</vt:lpstr>
      <vt:lpstr>Wingdings</vt:lpstr>
      <vt:lpstr>New Template_GW4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???</vt:lpstr>
      <vt:lpstr>Visio</vt:lpstr>
      <vt:lpstr>2019技术支持培训----OTN</vt:lpstr>
      <vt:lpstr>目录</vt:lpstr>
      <vt:lpstr>OTN网络概述与分层结构</vt:lpstr>
      <vt:lpstr>OTN网络概述与分层结构</vt:lpstr>
      <vt:lpstr>OTN网络概述与分层结构</vt:lpstr>
      <vt:lpstr>OTN网络概述与分层结构</vt:lpstr>
      <vt:lpstr>OTN网络概述与分层结构</vt:lpstr>
      <vt:lpstr>OTN网络概述与分层结构</vt:lpstr>
      <vt:lpstr>目录</vt:lpstr>
      <vt:lpstr>OTN帧结构与开销</vt:lpstr>
      <vt:lpstr>OTN的帧定位</vt:lpstr>
      <vt:lpstr>OTN的帧定位</vt:lpstr>
      <vt:lpstr>OTU开销</vt:lpstr>
      <vt:lpstr>ODU开销</vt:lpstr>
      <vt:lpstr>ODU开销</vt:lpstr>
      <vt:lpstr>OPU开销</vt:lpstr>
      <vt:lpstr>SDH帧的映射</vt:lpstr>
      <vt:lpstr>OTN帧的映射</vt:lpstr>
      <vt:lpstr>目录</vt:lpstr>
      <vt:lpstr>OTN-8AT2板卡介绍</vt:lpstr>
      <vt:lpstr>OTN-8AT2板卡介绍</vt:lpstr>
      <vt:lpstr>OTN-8AT2板卡介绍</vt:lpstr>
      <vt:lpstr>OTN-8AT2板卡介绍</vt:lpstr>
      <vt:lpstr>OTN-8AT2板卡介绍</vt:lpstr>
      <vt:lpstr>OTN-8AT2板卡介绍</vt:lpstr>
      <vt:lpstr>OTN-8AT2板卡介绍</vt:lpstr>
      <vt:lpstr>OTN-8AT2板卡介绍</vt:lpstr>
      <vt:lpstr>目录</vt:lpstr>
      <vt:lpstr>OTN/MS-OTN与接入设备的组网</vt:lpstr>
      <vt:lpstr>端到端以太网专线业务承载方式</vt:lpstr>
      <vt:lpstr>带宽承载关系</vt:lpstr>
      <vt:lpstr>不同端到端承载方式下的接入方案</vt:lpstr>
      <vt:lpstr>不同端到端承载方式下的接入方案</vt:lpstr>
      <vt:lpstr>不同端到端承载方式下的接入方案</vt:lpstr>
      <vt:lpstr>不同端到端承载方式下的接入方案</vt:lpstr>
      <vt:lpstr>不同端到端承载方式下的接入方案</vt:lpstr>
      <vt:lpstr>不同端到端承载方式下的接入方案</vt:lpstr>
      <vt:lpstr>不同端到端承载方式下的接入方案</vt:lpstr>
      <vt:lpstr>不同端到端承载方式下的接入方案</vt:lpstr>
      <vt:lpstr>不同端到端承载方式下的接入方案</vt:lpstr>
      <vt:lpstr>不同端到端承载方式下的接入方案</vt:lpstr>
      <vt:lpstr>不同端到端承载方式下的接入方案</vt:lpstr>
      <vt:lpstr>不同端到端承载方式下的接入方案</vt:lpstr>
      <vt:lpstr>不同端到端承载方式下的接入方案</vt:lpstr>
      <vt:lpstr>场景产品缺陷</vt:lpstr>
      <vt:lpstr>多种模式省份看法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YF董凌鹤</dc:creator>
  <cp:lastModifiedBy>Administrator</cp:lastModifiedBy>
  <cp:revision>149</cp:revision>
  <dcterms:created xsi:type="dcterms:W3CDTF">2017-11-13T06:17:48Z</dcterms:created>
  <dcterms:modified xsi:type="dcterms:W3CDTF">2019-03-11T00:31:27Z</dcterms:modified>
</cp:coreProperties>
</file>