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sldIdLst>
    <p:sldId id="256" r:id="rId2"/>
    <p:sldId id="735" r:id="rId3"/>
    <p:sldId id="263" r:id="rId4"/>
    <p:sldId id="733" r:id="rId5"/>
    <p:sldId id="721" r:id="rId6"/>
    <p:sldId id="731" r:id="rId7"/>
    <p:sldId id="734" r:id="rId8"/>
    <p:sldId id="799" r:id="rId9"/>
    <p:sldId id="801" r:id="rId10"/>
    <p:sldId id="899" r:id="rId11"/>
    <p:sldId id="802" r:id="rId12"/>
    <p:sldId id="803" r:id="rId13"/>
    <p:sldId id="804" r:id="rId14"/>
    <p:sldId id="805" r:id="rId15"/>
    <p:sldId id="798" r:id="rId16"/>
    <p:sldId id="813" r:id="rId17"/>
    <p:sldId id="729" r:id="rId18"/>
    <p:sldId id="879" r:id="rId19"/>
    <p:sldId id="730" r:id="rId20"/>
    <p:sldId id="737" r:id="rId21"/>
    <p:sldId id="738" r:id="rId22"/>
    <p:sldId id="739" r:id="rId23"/>
    <p:sldId id="743" r:id="rId24"/>
    <p:sldId id="900" r:id="rId25"/>
    <p:sldId id="748" r:id="rId26"/>
    <p:sldId id="744" r:id="rId27"/>
    <p:sldId id="745" r:id="rId28"/>
    <p:sldId id="742" r:id="rId29"/>
    <p:sldId id="741" r:id="rId30"/>
    <p:sldId id="740" r:id="rId31"/>
    <p:sldId id="755" r:id="rId32"/>
    <p:sldId id="756" r:id="rId33"/>
    <p:sldId id="754" r:id="rId34"/>
    <p:sldId id="751" r:id="rId35"/>
    <p:sldId id="753" r:id="rId36"/>
    <p:sldId id="752" r:id="rId37"/>
    <p:sldId id="757" r:id="rId38"/>
    <p:sldId id="758" r:id="rId39"/>
    <p:sldId id="759" r:id="rId40"/>
    <p:sldId id="901" r:id="rId41"/>
    <p:sldId id="764" r:id="rId42"/>
    <p:sldId id="773" r:id="rId43"/>
    <p:sldId id="774" r:id="rId44"/>
    <p:sldId id="775" r:id="rId45"/>
    <p:sldId id="776" r:id="rId46"/>
    <p:sldId id="902" r:id="rId47"/>
    <p:sldId id="903" r:id="rId48"/>
    <p:sldId id="777" r:id="rId49"/>
    <p:sldId id="778" r:id="rId50"/>
    <p:sldId id="779" r:id="rId51"/>
    <p:sldId id="781" r:id="rId52"/>
    <p:sldId id="785" r:id="rId53"/>
    <p:sldId id="784" r:id="rId54"/>
    <p:sldId id="787" r:id="rId55"/>
    <p:sldId id="786" r:id="rId56"/>
    <p:sldId id="789" r:id="rId57"/>
    <p:sldId id="791" r:id="rId58"/>
    <p:sldId id="814" r:id="rId59"/>
    <p:sldId id="811" r:id="rId60"/>
    <p:sldId id="906" r:id="rId61"/>
    <p:sldId id="806" r:id="rId62"/>
    <p:sldId id="807" r:id="rId63"/>
    <p:sldId id="808" r:id="rId64"/>
    <p:sldId id="810" r:id="rId65"/>
    <p:sldId id="809" r:id="rId66"/>
    <p:sldId id="815" r:id="rId67"/>
    <p:sldId id="816" r:id="rId68"/>
    <p:sldId id="871" r:id="rId69"/>
    <p:sldId id="872" r:id="rId70"/>
    <p:sldId id="869" r:id="rId71"/>
    <p:sldId id="817" r:id="rId72"/>
    <p:sldId id="819" r:id="rId73"/>
    <p:sldId id="875" r:id="rId74"/>
    <p:sldId id="823" r:id="rId75"/>
    <p:sldId id="822" r:id="rId76"/>
    <p:sldId id="821" r:id="rId77"/>
    <p:sldId id="825" r:id="rId78"/>
    <p:sldId id="827" r:id="rId79"/>
    <p:sldId id="907" r:id="rId80"/>
    <p:sldId id="829" r:id="rId81"/>
    <p:sldId id="830" r:id="rId82"/>
    <p:sldId id="834" r:id="rId83"/>
    <p:sldId id="832" r:id="rId84"/>
    <p:sldId id="833" r:id="rId85"/>
    <p:sldId id="835" r:id="rId86"/>
    <p:sldId id="831" r:id="rId87"/>
    <p:sldId id="870" r:id="rId88"/>
    <p:sldId id="859" r:id="rId89"/>
    <p:sldId id="860" r:id="rId90"/>
    <p:sldId id="861" r:id="rId91"/>
    <p:sldId id="862" r:id="rId92"/>
    <p:sldId id="863" r:id="rId93"/>
    <p:sldId id="908" r:id="rId94"/>
    <p:sldId id="865" r:id="rId95"/>
    <p:sldId id="864" r:id="rId96"/>
    <p:sldId id="866" r:id="rId97"/>
    <p:sldId id="856" r:id="rId98"/>
    <p:sldId id="855" r:id="rId99"/>
    <p:sldId id="868" r:id="rId100"/>
    <p:sldId id="842" r:id="rId101"/>
    <p:sldId id="843" r:id="rId102"/>
    <p:sldId id="844" r:id="rId103"/>
    <p:sldId id="845" r:id="rId104"/>
    <p:sldId id="846" r:id="rId105"/>
    <p:sldId id="841" r:id="rId106"/>
    <p:sldId id="839" r:id="rId107"/>
    <p:sldId id="838" r:id="rId108"/>
    <p:sldId id="840" r:id="rId109"/>
    <p:sldId id="852" r:id="rId110"/>
    <p:sldId id="848" r:id="rId111"/>
    <p:sldId id="847" r:id="rId112"/>
    <p:sldId id="849" r:id="rId113"/>
    <p:sldId id="851" r:id="rId114"/>
    <p:sldId id="878" r:id="rId115"/>
    <p:sldId id="888" r:id="rId116"/>
    <p:sldId id="889" r:id="rId117"/>
    <p:sldId id="885" r:id="rId118"/>
    <p:sldId id="887" r:id="rId119"/>
    <p:sldId id="886" r:id="rId120"/>
    <p:sldId id="890" r:id="rId121"/>
    <p:sldId id="891" r:id="rId122"/>
    <p:sldId id="892" r:id="rId123"/>
    <p:sldId id="893" r:id="rId124"/>
    <p:sldId id="894" r:id="rId125"/>
    <p:sldId id="895" r:id="rId126"/>
    <p:sldId id="896" r:id="rId127"/>
    <p:sldId id="897" r:id="rId128"/>
    <p:sldId id="898" r:id="rId129"/>
    <p:sldId id="910" r:id="rId130"/>
    <p:sldId id="262" r:id="rId1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558ED5"/>
    <a:srgbClr val="72B143"/>
    <a:srgbClr val="147B36"/>
    <a:srgbClr val="CC00CC"/>
    <a:srgbClr val="FFFF00"/>
    <a:srgbClr val="00FF00"/>
    <a:srgbClr val="0066FF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147" autoAdjust="0"/>
    <p:restoredTop sz="85820" autoAdjust="0"/>
  </p:normalViewPr>
  <p:slideViewPr>
    <p:cSldViewPr>
      <p:cViewPr varScale="1">
        <p:scale>
          <a:sx n="122" d="100"/>
          <a:sy n="122" d="100"/>
        </p:scale>
        <p:origin x="-336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98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</p:sldLst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6.xml"/><Relationship Id="rId21" Type="http://schemas.openxmlformats.org/officeDocument/2006/relationships/slide" Target="slides/slide21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63" Type="http://schemas.openxmlformats.org/officeDocument/2006/relationships/slide" Target="slides/slide63.xml"/><Relationship Id="rId68" Type="http://schemas.openxmlformats.org/officeDocument/2006/relationships/slide" Target="slides/slide71.xml"/><Relationship Id="rId84" Type="http://schemas.openxmlformats.org/officeDocument/2006/relationships/slide" Target="slides/slide90.xml"/><Relationship Id="rId89" Type="http://schemas.openxmlformats.org/officeDocument/2006/relationships/slide" Target="slides/slide95.xml"/><Relationship Id="rId7" Type="http://schemas.openxmlformats.org/officeDocument/2006/relationships/slide" Target="slides/slide7.xml"/><Relationship Id="rId71" Type="http://schemas.openxmlformats.org/officeDocument/2006/relationships/slide" Target="slides/slide75.xml"/><Relationship Id="rId92" Type="http://schemas.openxmlformats.org/officeDocument/2006/relationships/slide" Target="slides/slide101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29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66" Type="http://schemas.openxmlformats.org/officeDocument/2006/relationships/slide" Target="slides/slide66.xml"/><Relationship Id="rId74" Type="http://schemas.openxmlformats.org/officeDocument/2006/relationships/slide" Target="slides/slide78.xml"/><Relationship Id="rId79" Type="http://schemas.openxmlformats.org/officeDocument/2006/relationships/slide" Target="slides/slide84.xml"/><Relationship Id="rId87" Type="http://schemas.openxmlformats.org/officeDocument/2006/relationships/slide" Target="slides/slide93.xml"/><Relationship Id="rId102" Type="http://schemas.openxmlformats.org/officeDocument/2006/relationships/slide" Target="slides/slide111.xml"/><Relationship Id="rId5" Type="http://schemas.openxmlformats.org/officeDocument/2006/relationships/slide" Target="slides/slide5.xml"/><Relationship Id="rId61" Type="http://schemas.openxmlformats.org/officeDocument/2006/relationships/slide" Target="slides/slide61.xml"/><Relationship Id="rId82" Type="http://schemas.openxmlformats.org/officeDocument/2006/relationships/slide" Target="slides/slide88.xml"/><Relationship Id="rId90" Type="http://schemas.openxmlformats.org/officeDocument/2006/relationships/slide" Target="slides/slide96.xml"/><Relationship Id="rId95" Type="http://schemas.openxmlformats.org/officeDocument/2006/relationships/slide" Target="slides/slide104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6.xml"/><Relationship Id="rId64" Type="http://schemas.openxmlformats.org/officeDocument/2006/relationships/slide" Target="slides/slide64.xml"/><Relationship Id="rId69" Type="http://schemas.openxmlformats.org/officeDocument/2006/relationships/slide" Target="slides/slide72.xml"/><Relationship Id="rId77" Type="http://schemas.openxmlformats.org/officeDocument/2006/relationships/slide" Target="slides/slide82.xml"/><Relationship Id="rId100" Type="http://schemas.openxmlformats.org/officeDocument/2006/relationships/slide" Target="slides/slide109.xml"/><Relationship Id="rId105" Type="http://schemas.openxmlformats.org/officeDocument/2006/relationships/slide" Target="slides/slide130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72" Type="http://schemas.openxmlformats.org/officeDocument/2006/relationships/slide" Target="slides/slide76.xml"/><Relationship Id="rId80" Type="http://schemas.openxmlformats.org/officeDocument/2006/relationships/slide" Target="slides/slide85.xml"/><Relationship Id="rId85" Type="http://schemas.openxmlformats.org/officeDocument/2006/relationships/slide" Target="slides/slide91.xml"/><Relationship Id="rId93" Type="http://schemas.openxmlformats.org/officeDocument/2006/relationships/slide" Target="slides/slide102.xml"/><Relationship Id="rId98" Type="http://schemas.openxmlformats.org/officeDocument/2006/relationships/slide" Target="slides/slide107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Relationship Id="rId67" Type="http://schemas.openxmlformats.org/officeDocument/2006/relationships/slide" Target="slides/slide67.xml"/><Relationship Id="rId103" Type="http://schemas.openxmlformats.org/officeDocument/2006/relationships/slide" Target="slides/slide112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62" Type="http://schemas.openxmlformats.org/officeDocument/2006/relationships/slide" Target="slides/slide62.xml"/><Relationship Id="rId70" Type="http://schemas.openxmlformats.org/officeDocument/2006/relationships/slide" Target="slides/slide74.xml"/><Relationship Id="rId75" Type="http://schemas.openxmlformats.org/officeDocument/2006/relationships/slide" Target="slides/slide80.xml"/><Relationship Id="rId83" Type="http://schemas.openxmlformats.org/officeDocument/2006/relationships/slide" Target="slides/slide89.xml"/><Relationship Id="rId88" Type="http://schemas.openxmlformats.org/officeDocument/2006/relationships/slide" Target="slides/slide94.xml"/><Relationship Id="rId91" Type="http://schemas.openxmlformats.org/officeDocument/2006/relationships/slide" Target="slides/slide100.xml"/><Relationship Id="rId96" Type="http://schemas.openxmlformats.org/officeDocument/2006/relationships/slide" Target="slides/slide105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73" Type="http://schemas.openxmlformats.org/officeDocument/2006/relationships/slide" Target="slides/slide77.xml"/><Relationship Id="rId78" Type="http://schemas.openxmlformats.org/officeDocument/2006/relationships/slide" Target="slides/slide83.xml"/><Relationship Id="rId81" Type="http://schemas.openxmlformats.org/officeDocument/2006/relationships/slide" Target="slides/slide86.xml"/><Relationship Id="rId86" Type="http://schemas.openxmlformats.org/officeDocument/2006/relationships/slide" Target="slides/slide92.xml"/><Relationship Id="rId94" Type="http://schemas.openxmlformats.org/officeDocument/2006/relationships/slide" Target="slides/slide103.xml"/><Relationship Id="rId99" Type="http://schemas.openxmlformats.org/officeDocument/2006/relationships/slide" Target="slides/slide108.xml"/><Relationship Id="rId101" Type="http://schemas.openxmlformats.org/officeDocument/2006/relationships/slide" Target="slides/slide1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39.xml"/><Relationship Id="rId34" Type="http://schemas.openxmlformats.org/officeDocument/2006/relationships/slide" Target="slides/slide34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76" Type="http://schemas.openxmlformats.org/officeDocument/2006/relationships/slide" Target="slides/slide81.xml"/><Relationship Id="rId97" Type="http://schemas.openxmlformats.org/officeDocument/2006/relationships/slide" Target="slides/slide106.xml"/><Relationship Id="rId104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95806-3D8A-4226-B093-EAD6CB973357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B4CD-2856-47E4-BC88-A24E10280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6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24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10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华为自动连续情况我司需要配置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ID=1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接收发送时隙选择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ID=2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接收发送时隙选择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以此类推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华为自动随机情况，我司需要根据实际接收的时隙进行调整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52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默认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情况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8AT2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的交叉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如果需要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VC12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低阶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业务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需要单独使能低阶通道功能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66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85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此场景为专线业务中典型的点到点业务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953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此场景为专线业务中典型的点到点业务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953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1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华为自动连续情况我司需要配置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ID=1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接收发送时隙选择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ID=2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接收发送时隙选择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以此类推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华为自动随机情况，我司需要根据实际接收的时隙进行调整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52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默认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情况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8AT2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的交叉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如果需要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VC12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低阶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业务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需要单独使能低阶通道功能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DMD8GE</a:t>
            </a:r>
            <a:r>
              <a:rPr lang="zh-CN" altLang="en-US" baseline="0" dirty="0" smtClean="0"/>
              <a:t>端口模式默认为</a:t>
            </a:r>
            <a:r>
              <a:rPr lang="en-US" altLang="zh-CN" baseline="0" dirty="0" smtClean="0"/>
              <a:t>NOOP</a:t>
            </a:r>
            <a:r>
              <a:rPr lang="zh-CN" altLang="en-US" baseline="0" dirty="0" smtClean="0"/>
              <a:t>分组模式</a:t>
            </a:r>
            <a:endParaRPr lang="en-US" altLang="zh-CN" baseline="0" dirty="0" smtClean="0"/>
          </a:p>
          <a:p>
            <a:r>
              <a:rPr lang="zh-CN" altLang="en-US" baseline="0" dirty="0" smtClean="0"/>
              <a:t>配置电路业务后需要配置为</a:t>
            </a:r>
            <a:r>
              <a:rPr lang="en-US" altLang="zh-CN" baseline="0" dirty="0" smtClean="0"/>
              <a:t>PORT</a:t>
            </a:r>
            <a:r>
              <a:rPr lang="zh-CN" altLang="en-US" baseline="0" dirty="0" smtClean="0"/>
              <a:t>透传模式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在政企客户对刚性管道业务的需求向大带宽、低时延方向发展，同时，运营商对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SDH/MSTP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设备限制采购的背景下，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网络是下一代刚性大带宽低时延业务的最佳选择。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网络主要分为核心汇聚层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网络和接入层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网络两部分，核心汇聚层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网络端口速率较大，主要覆盖市区网络，格林威尔公司的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设备主要分布在接入层， 完成核心汇聚层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设备的端口扩容、小颗粒业务汇聚并完成与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互联。格林威尔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系列产品可提供环网、 星网等多种组网解决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网络扩容问题</a:t>
            </a:r>
            <a:r>
              <a:rPr lang="zh-CN" altLang="en-US" dirty="0" smtClean="0"/>
              <a:t> 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18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华为默认为</a:t>
            </a:r>
            <a:r>
              <a:rPr lang="en-US" altLang="zh-CN" baseline="0" dirty="0" smtClean="0"/>
              <a:t>LCAS</a:t>
            </a:r>
            <a:r>
              <a:rPr lang="zh-CN" altLang="en-US" baseline="0" dirty="0" smtClean="0"/>
              <a:t>使能</a:t>
            </a:r>
            <a:endParaRPr lang="en-US" altLang="zh-CN" baseline="0" dirty="0" smtClean="0"/>
          </a:p>
          <a:p>
            <a:r>
              <a:rPr lang="zh-CN" altLang="en-US" baseline="0" dirty="0" smtClean="0"/>
              <a:t>与华为对接时请选择</a:t>
            </a:r>
            <a:r>
              <a:rPr lang="en-US" altLang="zh-CN" baseline="0" dirty="0" smtClean="0"/>
              <a:t>LCAS</a:t>
            </a:r>
            <a:r>
              <a:rPr lang="zh-CN" altLang="en-US" baseline="0" dirty="0" smtClean="0"/>
              <a:t>使能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绑定通道时可选择业务的级别</a:t>
            </a:r>
            <a:endParaRPr lang="en-US" altLang="zh-CN" dirty="0" smtClean="0"/>
          </a:p>
          <a:p>
            <a:r>
              <a:rPr lang="en-US" altLang="zh-CN" dirty="0" smtClean="0"/>
              <a:t>DMD8GE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VC</a:t>
            </a:r>
            <a:r>
              <a:rPr lang="en-US" altLang="zh-CN" baseline="0" dirty="0" smtClean="0"/>
              <a:t>12/VC3/VC4</a:t>
            </a:r>
            <a:r>
              <a:rPr lang="zh-CN" altLang="en-US" baseline="0" dirty="0" smtClean="0"/>
              <a:t>级别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在此场景中源板位为</a:t>
            </a:r>
            <a:r>
              <a:rPr lang="en-US" altLang="zh-CN" baseline="0" dirty="0" smtClean="0"/>
              <a:t>13-V2-OTN-8AT2</a:t>
            </a:r>
          </a:p>
          <a:p>
            <a:r>
              <a:rPr lang="zh-CN" altLang="en-US" baseline="0" dirty="0" smtClean="0"/>
              <a:t>源端口为创建的背板</a:t>
            </a:r>
            <a:r>
              <a:rPr lang="en-US" altLang="zh-CN" baseline="0" dirty="0" smtClean="0"/>
              <a:t>SDH</a:t>
            </a:r>
            <a:r>
              <a:rPr lang="zh-CN" altLang="en-US" baseline="0" dirty="0" smtClean="0"/>
              <a:t>接口</a:t>
            </a:r>
            <a:r>
              <a:rPr lang="en-US" altLang="zh-CN" baseline="0" dirty="0" smtClean="0"/>
              <a:t>STM16-1</a:t>
            </a:r>
          </a:p>
          <a:p>
            <a:r>
              <a:rPr lang="zh-CN" altLang="en-US" baseline="0" dirty="0" smtClean="0"/>
              <a:t>源高阶时隙为</a:t>
            </a:r>
            <a:r>
              <a:rPr lang="en-US" altLang="zh-CN" baseline="0" dirty="0" smtClean="0"/>
              <a:t>1</a:t>
            </a:r>
          </a:p>
          <a:p>
            <a:r>
              <a:rPr lang="zh-CN" altLang="en-US" baseline="0" dirty="0" smtClean="0"/>
              <a:t>源低阶时隙列表为</a:t>
            </a:r>
            <a:r>
              <a:rPr lang="en-US" altLang="zh-CN" baseline="0" dirty="0" smtClean="0"/>
              <a:t>1-10</a:t>
            </a:r>
            <a:r>
              <a:rPr lang="zh-CN" altLang="en-US" baseline="0" dirty="0" smtClean="0"/>
              <a:t>即</a:t>
            </a:r>
            <a:r>
              <a:rPr lang="en-US" altLang="zh-CN" baseline="0" dirty="0" smtClean="0"/>
              <a:t>13</a:t>
            </a:r>
            <a:r>
              <a:rPr lang="zh-CN" altLang="en-US" baseline="0" dirty="0" smtClean="0"/>
              <a:t>槽位背板</a:t>
            </a:r>
            <a:r>
              <a:rPr lang="en-US" altLang="zh-CN" baseline="0" dirty="0" smtClean="0"/>
              <a:t>SDH</a:t>
            </a:r>
            <a:r>
              <a:rPr lang="zh-CN" altLang="en-US" baseline="0" dirty="0" smtClean="0"/>
              <a:t>接口的第一个高阶的第</a:t>
            </a:r>
            <a:r>
              <a:rPr lang="en-US" altLang="zh-CN" baseline="0" dirty="0" smtClean="0"/>
              <a:t>1-10</a:t>
            </a:r>
            <a:r>
              <a:rPr lang="zh-CN" altLang="en-US" baseline="0" dirty="0" smtClean="0"/>
              <a:t>个</a:t>
            </a:r>
            <a:r>
              <a:rPr lang="en-US" altLang="zh-CN" baseline="0" dirty="0" smtClean="0"/>
              <a:t>VC12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310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44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虚级联端口</a:t>
            </a:r>
            <a:r>
              <a:rPr lang="en-US" altLang="zh-CN" dirty="0" smtClean="0"/>
              <a:t>1</a:t>
            </a:r>
            <a:r>
              <a:rPr lang="zh-CN" altLang="en-US" dirty="0" smtClean="0"/>
              <a:t>对应分点</a:t>
            </a:r>
            <a:r>
              <a:rPr lang="en-US" altLang="zh-CN" dirty="0" smtClean="0"/>
              <a:t>1  </a:t>
            </a:r>
          </a:p>
          <a:p>
            <a:r>
              <a:rPr lang="zh-CN" altLang="en-US" dirty="0" smtClean="0"/>
              <a:t>虚级联端口</a:t>
            </a:r>
            <a:r>
              <a:rPr lang="en-US" altLang="zh-CN" dirty="0" smtClean="0"/>
              <a:t>2</a:t>
            </a:r>
            <a:r>
              <a:rPr lang="zh-CN" altLang="en-US" baseline="0" dirty="0" smtClean="0"/>
              <a:t>对应分点</a:t>
            </a:r>
            <a:r>
              <a:rPr lang="en-US" altLang="zh-CN" baseline="0" dirty="0" smtClean="0"/>
              <a:t>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150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V2-DMD-8GE</a:t>
            </a:r>
            <a:r>
              <a:rPr lang="zh-CN" altLang="en-US" dirty="0" smtClean="0"/>
              <a:t>板卡有三种类型，此场景以类型一为例</a:t>
            </a:r>
            <a:endParaRPr lang="en-US" altLang="zh-CN" dirty="0" smtClean="0"/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类型一：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DMD-8GE  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汇聚比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类型二：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DMD-8GE-E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汇聚比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类型三：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EOSC-8GE 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汇聚比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32:1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050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此场景为专线业务中典型的点到点业务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953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10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5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66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85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默认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情况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8AT2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的交叉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如果需要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VC12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低阶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业务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需要单独使能低阶通道功能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V2-DMD-8GE</a:t>
            </a:r>
            <a:r>
              <a:rPr lang="zh-CN" altLang="en-US" dirty="0" smtClean="0"/>
              <a:t>板卡默认情况下汇聚模式为板内汇聚</a:t>
            </a:r>
            <a:endParaRPr lang="en-US" altLang="zh-CN" dirty="0" smtClean="0"/>
          </a:p>
          <a:p>
            <a:r>
              <a:rPr lang="zh-CN" altLang="en-US" dirty="0" smtClean="0"/>
              <a:t>如需设备级汇聚手动修改即可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345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DMD8GE</a:t>
            </a:r>
            <a:r>
              <a:rPr lang="zh-CN" altLang="en-US" baseline="0" dirty="0" smtClean="0"/>
              <a:t>端口模式默认为</a:t>
            </a:r>
            <a:r>
              <a:rPr lang="en-US" altLang="zh-CN" baseline="0" dirty="0" smtClean="0"/>
              <a:t>NOOP</a:t>
            </a:r>
            <a:r>
              <a:rPr lang="zh-CN" altLang="en-US" baseline="0" dirty="0" smtClean="0"/>
              <a:t>分组模式</a:t>
            </a:r>
            <a:endParaRPr lang="en-US" altLang="zh-CN" baseline="0" dirty="0" smtClean="0"/>
          </a:p>
          <a:p>
            <a:r>
              <a:rPr lang="zh-CN" altLang="en-US" baseline="0" dirty="0" smtClean="0"/>
              <a:t>配置电路业务后需要配置为</a:t>
            </a:r>
            <a:r>
              <a:rPr lang="en-US" altLang="zh-CN" baseline="0" dirty="0" smtClean="0"/>
              <a:t>PORT</a:t>
            </a:r>
            <a:r>
              <a:rPr lang="zh-CN" altLang="en-US" baseline="0" dirty="0" smtClean="0"/>
              <a:t>透传模式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绑定通道时可选择业务的级别</a:t>
            </a:r>
            <a:endParaRPr lang="en-US" altLang="zh-CN" dirty="0" smtClean="0"/>
          </a:p>
          <a:p>
            <a:r>
              <a:rPr lang="en-US" altLang="zh-CN" dirty="0" smtClean="0"/>
              <a:t>DMD8GE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VC</a:t>
            </a:r>
            <a:r>
              <a:rPr lang="en-US" altLang="zh-CN" baseline="0" dirty="0" smtClean="0"/>
              <a:t>12/VC3/VC4</a:t>
            </a:r>
            <a:r>
              <a:rPr lang="zh-CN" altLang="en-US" baseline="0" dirty="0" smtClean="0"/>
              <a:t>级别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华为默认为</a:t>
            </a:r>
            <a:r>
              <a:rPr lang="en-US" altLang="zh-CN" baseline="0" dirty="0" smtClean="0"/>
              <a:t>LCAS</a:t>
            </a:r>
            <a:r>
              <a:rPr lang="zh-CN" altLang="en-US" baseline="0" dirty="0" smtClean="0"/>
              <a:t>使能</a:t>
            </a:r>
            <a:endParaRPr lang="en-US" altLang="zh-CN" baseline="0" dirty="0" smtClean="0"/>
          </a:p>
          <a:p>
            <a:r>
              <a:rPr lang="zh-CN" altLang="en-US" baseline="0" dirty="0" smtClean="0"/>
              <a:t>与华为对接时请选择</a:t>
            </a:r>
            <a:r>
              <a:rPr lang="en-US" altLang="zh-CN" baseline="0" dirty="0" smtClean="0"/>
              <a:t>LCAS</a:t>
            </a:r>
            <a:r>
              <a:rPr lang="zh-CN" altLang="en-US" baseline="0" dirty="0" smtClean="0"/>
              <a:t>使能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在此场景中源板位为</a:t>
            </a:r>
            <a:r>
              <a:rPr lang="en-US" altLang="zh-CN" baseline="0" dirty="0" smtClean="0"/>
              <a:t>13-V2-OTN-8AT2</a:t>
            </a:r>
          </a:p>
          <a:p>
            <a:r>
              <a:rPr lang="zh-CN" altLang="en-US" baseline="0" dirty="0" smtClean="0"/>
              <a:t>源端口为创建的背板</a:t>
            </a:r>
            <a:r>
              <a:rPr lang="en-US" altLang="zh-CN" baseline="0" dirty="0" smtClean="0"/>
              <a:t>SDH</a:t>
            </a:r>
            <a:r>
              <a:rPr lang="zh-CN" altLang="en-US" baseline="0" dirty="0" smtClean="0"/>
              <a:t>接口</a:t>
            </a:r>
            <a:r>
              <a:rPr lang="en-US" altLang="zh-CN" baseline="0" dirty="0" smtClean="0"/>
              <a:t>STM16-1</a:t>
            </a:r>
          </a:p>
          <a:p>
            <a:r>
              <a:rPr lang="zh-CN" altLang="en-US" baseline="0" dirty="0" smtClean="0"/>
              <a:t>源高阶时隙为</a:t>
            </a:r>
            <a:r>
              <a:rPr lang="en-US" altLang="zh-CN" baseline="0" dirty="0" smtClean="0"/>
              <a:t>1</a:t>
            </a:r>
          </a:p>
          <a:p>
            <a:r>
              <a:rPr lang="zh-CN" altLang="en-US" baseline="0" dirty="0" smtClean="0"/>
              <a:t>源低阶时隙列表为</a:t>
            </a:r>
            <a:r>
              <a:rPr lang="en-US" altLang="zh-CN" baseline="0" dirty="0" smtClean="0"/>
              <a:t>1-10</a:t>
            </a:r>
            <a:r>
              <a:rPr lang="zh-CN" altLang="en-US" baseline="0" dirty="0" smtClean="0"/>
              <a:t>即</a:t>
            </a:r>
            <a:r>
              <a:rPr lang="en-US" altLang="zh-CN" baseline="0" dirty="0" smtClean="0"/>
              <a:t>13</a:t>
            </a:r>
            <a:r>
              <a:rPr lang="zh-CN" altLang="en-US" baseline="0" dirty="0" smtClean="0"/>
              <a:t>槽位背板</a:t>
            </a:r>
            <a:r>
              <a:rPr lang="en-US" altLang="zh-CN" baseline="0" dirty="0" smtClean="0"/>
              <a:t>SDH</a:t>
            </a:r>
            <a:r>
              <a:rPr lang="zh-CN" altLang="en-US" baseline="0" dirty="0" smtClean="0"/>
              <a:t>接口的第一个高阶的第</a:t>
            </a:r>
            <a:r>
              <a:rPr lang="en-US" altLang="zh-CN" baseline="0" dirty="0" smtClean="0"/>
              <a:t>1-10</a:t>
            </a:r>
            <a:r>
              <a:rPr lang="zh-CN" altLang="en-US" baseline="0" dirty="0" smtClean="0"/>
              <a:t>个</a:t>
            </a:r>
            <a:r>
              <a:rPr lang="en-US" altLang="zh-CN" baseline="0" dirty="0" smtClean="0"/>
              <a:t>VC12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在此场景中源板位为</a:t>
            </a:r>
            <a:r>
              <a:rPr lang="en-US" altLang="zh-CN" baseline="0" dirty="0" smtClean="0"/>
              <a:t>13-V2-OTN-8AT2</a:t>
            </a:r>
          </a:p>
          <a:p>
            <a:r>
              <a:rPr lang="zh-CN" altLang="en-US" baseline="0" dirty="0" smtClean="0"/>
              <a:t>源端口为创建的背板</a:t>
            </a:r>
            <a:r>
              <a:rPr lang="en-US" altLang="zh-CN" baseline="0" dirty="0" smtClean="0"/>
              <a:t>SDH</a:t>
            </a:r>
            <a:r>
              <a:rPr lang="zh-CN" altLang="en-US" baseline="0" dirty="0" smtClean="0"/>
              <a:t>接口</a:t>
            </a:r>
            <a:r>
              <a:rPr lang="en-US" altLang="zh-CN" baseline="0" dirty="0" smtClean="0"/>
              <a:t>STM16-1</a:t>
            </a:r>
          </a:p>
          <a:p>
            <a:r>
              <a:rPr lang="zh-CN" altLang="en-US" baseline="0" dirty="0" smtClean="0"/>
              <a:t>源高阶时隙为</a:t>
            </a:r>
            <a:r>
              <a:rPr lang="en-US" altLang="zh-CN" baseline="0" dirty="0" smtClean="0"/>
              <a:t>1</a:t>
            </a:r>
          </a:p>
          <a:p>
            <a:r>
              <a:rPr lang="zh-CN" altLang="en-US" baseline="0" dirty="0" smtClean="0"/>
              <a:t>源低阶时隙列表为</a:t>
            </a:r>
            <a:r>
              <a:rPr lang="en-US" altLang="zh-CN" baseline="0" dirty="0" smtClean="0"/>
              <a:t>1-10</a:t>
            </a:r>
            <a:r>
              <a:rPr lang="zh-CN" altLang="en-US" baseline="0" dirty="0" smtClean="0"/>
              <a:t>即</a:t>
            </a:r>
            <a:r>
              <a:rPr lang="en-US" altLang="zh-CN" baseline="0" dirty="0" smtClean="0"/>
              <a:t>13</a:t>
            </a:r>
            <a:r>
              <a:rPr lang="zh-CN" altLang="en-US" baseline="0" dirty="0" smtClean="0"/>
              <a:t>槽位背板</a:t>
            </a:r>
            <a:r>
              <a:rPr lang="en-US" altLang="zh-CN" baseline="0" dirty="0" smtClean="0"/>
              <a:t>SDH</a:t>
            </a:r>
            <a:r>
              <a:rPr lang="zh-CN" altLang="en-US" baseline="0" dirty="0" smtClean="0"/>
              <a:t>接口的第一个高阶的第</a:t>
            </a:r>
            <a:r>
              <a:rPr lang="en-US" altLang="zh-CN" baseline="0" dirty="0" smtClean="0"/>
              <a:t>1-10</a:t>
            </a:r>
            <a:r>
              <a:rPr lang="zh-CN" altLang="en-US" baseline="0" dirty="0" smtClean="0"/>
              <a:t>个</a:t>
            </a:r>
            <a:r>
              <a:rPr lang="en-US" altLang="zh-CN" baseline="0" dirty="0" smtClean="0"/>
              <a:t>VC12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335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88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51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除主控盘</a:t>
            </a:r>
            <a:r>
              <a:rPr lang="en-US" altLang="zh-CN" dirty="0" smtClean="0"/>
              <a:t>NMS</a:t>
            </a:r>
            <a:r>
              <a:rPr lang="zh-CN" altLang="en-US" dirty="0" smtClean="0"/>
              <a:t>、交换盘</a:t>
            </a:r>
            <a:r>
              <a:rPr lang="en-US" altLang="zh-CN" dirty="0" smtClean="0"/>
              <a:t>SW</a:t>
            </a:r>
            <a:r>
              <a:rPr lang="zh-CN" altLang="en-US" dirty="0" smtClean="0"/>
              <a:t>、电源盘</a:t>
            </a:r>
            <a:r>
              <a:rPr lang="en-US" altLang="zh-CN" dirty="0" smtClean="0"/>
              <a:t>PWU</a:t>
            </a:r>
            <a:r>
              <a:rPr lang="zh-CN" altLang="en-US" dirty="0" smtClean="0"/>
              <a:t>以及风扇盘外其他板卡均需手动安装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932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66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85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此场景为专线业务中典型的点到点业务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9539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102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526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66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85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可根据需要选择板内保护或者跨盘保护</a:t>
            </a:r>
            <a:endParaRPr lang="en-US" altLang="zh-CN" dirty="0" smtClean="0"/>
          </a:p>
          <a:p>
            <a:r>
              <a:rPr lang="zh-CN" altLang="en-US" dirty="0" smtClean="0"/>
              <a:t>默认工作方式，保护倒换模式：单端</a:t>
            </a:r>
            <a:endParaRPr lang="en-US" altLang="zh-CN" dirty="0" smtClean="0"/>
          </a:p>
          <a:p>
            <a:r>
              <a:rPr lang="en-US" altLang="zh-CN" dirty="0" smtClean="0"/>
              <a:t>            </a:t>
            </a:r>
            <a:r>
              <a:rPr lang="zh-CN" altLang="en-US" dirty="0" smtClean="0"/>
              <a:t>保护恢复模式：可恢复</a:t>
            </a:r>
            <a:endParaRPr lang="en-US" altLang="zh-CN" dirty="0" smtClean="0"/>
          </a:p>
          <a:p>
            <a:r>
              <a:rPr lang="en-US" altLang="zh-CN" dirty="0" smtClean="0"/>
              <a:t>            APS/SD</a:t>
            </a:r>
            <a:r>
              <a:rPr lang="zh-CN" altLang="en-US" dirty="0" smtClean="0"/>
              <a:t>使能状态：禁止</a:t>
            </a:r>
            <a:endParaRPr lang="en-US" altLang="zh-CN" dirty="0" smtClean="0"/>
          </a:p>
          <a:p>
            <a:r>
              <a:rPr lang="en-US" altLang="zh-CN" baseline="0" dirty="0" smtClean="0"/>
              <a:t>            </a:t>
            </a:r>
            <a:r>
              <a:rPr lang="zh-CN" altLang="en-US" baseline="0" dirty="0" smtClean="0"/>
              <a:t>等待恢复时间： </a:t>
            </a:r>
            <a:r>
              <a:rPr lang="en-US" altLang="zh-CN" baseline="0" dirty="0" smtClean="0"/>
              <a:t>300S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640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工作单板</a:t>
            </a:r>
            <a:r>
              <a:rPr lang="en-US" altLang="zh-CN" dirty="0" smtClean="0"/>
              <a:t>13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工作端口</a:t>
            </a:r>
            <a:r>
              <a:rPr lang="en-US" altLang="zh-CN" baseline="0" dirty="0" smtClean="0"/>
              <a:t>13-STM16-1</a:t>
            </a:r>
          </a:p>
          <a:p>
            <a:r>
              <a:rPr lang="zh-CN" altLang="en-US" baseline="0" dirty="0" smtClean="0"/>
              <a:t>保护单板</a:t>
            </a:r>
            <a:r>
              <a:rPr lang="en-US" altLang="zh-CN" baseline="0" dirty="0" smtClean="0"/>
              <a:t>14 </a:t>
            </a:r>
            <a:r>
              <a:rPr lang="zh-CN" altLang="en-US" baseline="0" dirty="0" smtClean="0"/>
              <a:t>保护端口</a:t>
            </a:r>
            <a:r>
              <a:rPr lang="en-US" altLang="zh-CN" baseline="0" dirty="0" smtClean="0"/>
              <a:t>14-STM16-1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778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5211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102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华为自动连续情况我司需要配置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ID=1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接收发送时隙选择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ID=2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接收发送时隙选择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以此类推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华为自动随机情况，我司需要根据实际接收的时隙进行调整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5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在安装板卡界面可根据需要选择安装板卡（勾选匹配实际即可）</a:t>
            </a:r>
            <a:endParaRPr lang="en-US" altLang="zh-CN" dirty="0" smtClean="0"/>
          </a:p>
          <a:p>
            <a:r>
              <a:rPr lang="zh-CN" altLang="en-US" dirty="0" smtClean="0"/>
              <a:t>也可以选择匹配所有安装点击确定所有在位的板卡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289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默认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情况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8AT2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的交叉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如果需要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VC12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低阶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业务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需要单独使能低阶通道功能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92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93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华为默认为</a:t>
            </a:r>
            <a:r>
              <a:rPr lang="en-US" altLang="zh-CN" baseline="0" dirty="0" smtClean="0"/>
              <a:t>LCAS</a:t>
            </a:r>
            <a:r>
              <a:rPr lang="zh-CN" altLang="en-US" baseline="0" dirty="0" smtClean="0"/>
              <a:t>使能</a:t>
            </a:r>
            <a:endParaRPr lang="en-US" altLang="zh-CN" baseline="0" dirty="0" smtClean="0"/>
          </a:p>
          <a:p>
            <a:r>
              <a:rPr lang="zh-CN" altLang="en-US" baseline="0" dirty="0" smtClean="0"/>
              <a:t>与华为对接时请选择</a:t>
            </a:r>
            <a:r>
              <a:rPr lang="en-US" altLang="zh-CN" baseline="0" dirty="0" smtClean="0"/>
              <a:t>LCAS</a:t>
            </a:r>
            <a:r>
              <a:rPr lang="zh-CN" altLang="en-US" baseline="0" dirty="0" smtClean="0"/>
              <a:t>使能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绑定通道时可选择业务的级别</a:t>
            </a:r>
            <a:endParaRPr lang="en-US" altLang="zh-CN" dirty="0" smtClean="0"/>
          </a:p>
          <a:p>
            <a:r>
              <a:rPr lang="en-US" altLang="zh-CN" dirty="0" smtClean="0"/>
              <a:t>DMD8GE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VC</a:t>
            </a:r>
            <a:r>
              <a:rPr lang="en-US" altLang="zh-CN" baseline="0" dirty="0" smtClean="0"/>
              <a:t>12/VC3/VC4</a:t>
            </a:r>
            <a:r>
              <a:rPr lang="zh-CN" altLang="en-US" baseline="0" dirty="0" smtClean="0"/>
              <a:t>级别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95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000" baseline="0" dirty="0" smtClean="0"/>
              <a:t>创建</a:t>
            </a:r>
            <a:r>
              <a:rPr lang="en-US" altLang="zh-CN" sz="1000" baseline="0" dirty="0" smtClean="0"/>
              <a:t>EOS</a:t>
            </a:r>
            <a:r>
              <a:rPr lang="zh-CN" altLang="en-US" sz="1000" baseline="0" dirty="0" smtClean="0"/>
              <a:t>跨盘保护时，主用</a:t>
            </a:r>
            <a:r>
              <a:rPr lang="en-US" altLang="zh-CN" sz="1000" baseline="0" dirty="0" smtClean="0"/>
              <a:t>VCG</a:t>
            </a:r>
            <a:r>
              <a:rPr lang="zh-CN" altLang="en-US" sz="1000" baseline="0" dirty="0" smtClean="0"/>
              <a:t>在</a:t>
            </a:r>
            <a:r>
              <a:rPr lang="en-US" altLang="zh-CN" sz="1000" baseline="0" dirty="0" smtClean="0"/>
              <a:t>VC</a:t>
            </a:r>
            <a:r>
              <a:rPr lang="zh-CN" altLang="en-US" sz="1000" baseline="0" dirty="0" smtClean="0"/>
              <a:t>交叉时需要作为源板卡</a:t>
            </a:r>
            <a:endParaRPr lang="en-US" altLang="zh-CN" sz="10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96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100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102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华为自动连续情况我司需要配置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ID=1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接收发送时隙选择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ID=2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接收发送时隙选择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以此类推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华为自动随机情况，我司需要根据实际接收的时隙进行调整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101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526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默认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情况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8AT2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的交叉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如果需要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VC12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低阶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业务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需要单独使能低阶通道功能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104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105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华为默认为</a:t>
            </a:r>
            <a:r>
              <a:rPr lang="en-US" altLang="zh-CN" baseline="0" dirty="0" smtClean="0"/>
              <a:t>LCAS</a:t>
            </a:r>
            <a:r>
              <a:rPr lang="zh-CN" altLang="en-US" baseline="0" dirty="0" smtClean="0"/>
              <a:t>使能</a:t>
            </a:r>
            <a:endParaRPr lang="en-US" altLang="zh-CN" baseline="0" dirty="0" smtClean="0"/>
          </a:p>
          <a:p>
            <a:r>
              <a:rPr lang="zh-CN" altLang="en-US" baseline="0" dirty="0" smtClean="0"/>
              <a:t>与华为对接时请选择</a:t>
            </a:r>
            <a:r>
              <a:rPr lang="en-US" altLang="zh-CN" baseline="0" dirty="0" smtClean="0"/>
              <a:t>LCAS</a:t>
            </a:r>
            <a:r>
              <a:rPr lang="zh-CN" altLang="en-US" baseline="0" dirty="0" smtClean="0"/>
              <a:t>使能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106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800" dirty="0" smtClean="0"/>
              <a:t>如使用</a:t>
            </a:r>
            <a:r>
              <a:rPr lang="en-US" altLang="zh-CN" sz="800" dirty="0" smtClean="0"/>
              <a:t>SDH</a:t>
            </a:r>
            <a:r>
              <a:rPr lang="zh-CN" altLang="en-US" sz="800" dirty="0" smtClean="0"/>
              <a:t>板卡与大网对接</a:t>
            </a:r>
            <a:r>
              <a:rPr lang="en-US" altLang="zh-CN" sz="800" dirty="0" smtClean="0"/>
              <a:t>OMU-2G5</a:t>
            </a:r>
            <a:r>
              <a:rPr lang="zh-CN" altLang="en-US" sz="800" dirty="0" smtClean="0"/>
              <a:t>板卡有</a:t>
            </a:r>
            <a:r>
              <a:rPr lang="en-US" altLang="zh-CN" sz="800" dirty="0" smtClean="0"/>
              <a:t>4</a:t>
            </a:r>
            <a:r>
              <a:rPr lang="zh-CN" altLang="en-US" sz="800" dirty="0" smtClean="0"/>
              <a:t>个端口可供选择</a:t>
            </a:r>
            <a:endParaRPr lang="en-US" altLang="zh-CN" sz="800" dirty="0" smtClean="0"/>
          </a:p>
          <a:p>
            <a:r>
              <a:rPr lang="zh-CN" altLang="en-US" dirty="0" smtClean="0"/>
              <a:t>如使用</a:t>
            </a:r>
            <a:r>
              <a:rPr lang="en-US" altLang="zh-CN" dirty="0" smtClean="0"/>
              <a:t>OTN</a:t>
            </a:r>
            <a:r>
              <a:rPr lang="zh-CN" altLang="en-US" dirty="0" smtClean="0"/>
              <a:t>板卡与大网对接</a:t>
            </a:r>
            <a:r>
              <a:rPr lang="en-US" altLang="zh-CN" dirty="0" smtClean="0"/>
              <a:t>V2-8AT2</a:t>
            </a:r>
            <a:r>
              <a:rPr lang="zh-CN" altLang="en-US" dirty="0" smtClean="0"/>
              <a:t>板卡有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OTN</a:t>
            </a:r>
            <a:r>
              <a:rPr lang="zh-CN" altLang="en-US" dirty="0" smtClean="0"/>
              <a:t>端口可供选择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994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绑定通道时可选择业务的级别</a:t>
            </a:r>
            <a:endParaRPr lang="en-US" altLang="zh-CN" dirty="0" smtClean="0"/>
          </a:p>
          <a:p>
            <a:r>
              <a:rPr lang="en-US" altLang="zh-CN" dirty="0" smtClean="0"/>
              <a:t>DMD8GE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VC</a:t>
            </a:r>
            <a:r>
              <a:rPr lang="en-US" altLang="zh-CN" baseline="0" dirty="0" smtClean="0"/>
              <a:t>12/VC3/VC4</a:t>
            </a:r>
            <a:r>
              <a:rPr lang="zh-CN" altLang="en-US" baseline="0" dirty="0" smtClean="0"/>
              <a:t>级别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107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000" baseline="0" dirty="0" smtClean="0"/>
              <a:t>创建</a:t>
            </a:r>
            <a:r>
              <a:rPr lang="en-US" altLang="zh-CN" sz="1000" baseline="0" dirty="0" smtClean="0"/>
              <a:t>EOS</a:t>
            </a:r>
            <a:r>
              <a:rPr lang="zh-CN" altLang="en-US" sz="1000" baseline="0" dirty="0" smtClean="0"/>
              <a:t>跨盘保护时，主用</a:t>
            </a:r>
            <a:r>
              <a:rPr lang="en-US" altLang="zh-CN" sz="1000" baseline="0" dirty="0" smtClean="0"/>
              <a:t>VCG</a:t>
            </a:r>
            <a:r>
              <a:rPr lang="zh-CN" altLang="en-US" sz="1000" baseline="0" dirty="0" smtClean="0"/>
              <a:t>在</a:t>
            </a:r>
            <a:r>
              <a:rPr lang="en-US" altLang="zh-CN" sz="1000" baseline="0" dirty="0" smtClean="0"/>
              <a:t>VC</a:t>
            </a:r>
            <a:r>
              <a:rPr lang="zh-CN" altLang="en-US" sz="1000" baseline="0" dirty="0" smtClean="0"/>
              <a:t>交叉时需要作为源板卡</a:t>
            </a:r>
            <a:endParaRPr lang="en-US" altLang="zh-CN" sz="10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108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109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456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66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856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677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故障定位关键是：将故障点准确地定位到单站。</a:t>
            </a:r>
          </a:p>
          <a:p>
            <a:r>
              <a:rPr lang="zh-CN" altLang="en-US" sz="1200" dirty="0" smtClean="0"/>
              <a:t>故障定位的一般原则可总结为：先外部，后内部；先网络，后网元；先高速，后低速；先高级，后低级；先双向，后单向；先共性，后个别。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965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119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7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初始状态</a:t>
            </a:r>
            <a:r>
              <a:rPr lang="en-US" altLang="zh-CN" dirty="0" smtClean="0"/>
              <a:t>SDH</a:t>
            </a:r>
            <a:r>
              <a:rPr lang="zh-CN" altLang="en-US" dirty="0" smtClean="0"/>
              <a:t>同步时钟默认配置为</a:t>
            </a:r>
            <a:r>
              <a:rPr lang="en-US" altLang="zh-CN" dirty="0" smtClean="0"/>
              <a:t>:SSM</a:t>
            </a:r>
            <a:r>
              <a:rPr lang="zh-CN" altLang="en-US" dirty="0" smtClean="0"/>
              <a:t>标识禁止、操作模式为自由震荡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30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66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8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1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1203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634730"/>
            <a:ext cx="7056784" cy="44918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7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1304" y="2981399"/>
            <a:ext cx="7051016" cy="526455"/>
          </a:xfrm>
        </p:spPr>
        <p:txBody>
          <a:bodyPr>
            <a:noAutofit/>
          </a:bodyPr>
          <a:lstStyle>
            <a:lvl1pPr>
              <a:defRPr sz="2400" b="1" spc="400" baseline="0">
                <a:solidFill>
                  <a:srgbClr val="0C2C55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7" name="Picture 2" descr="E:\02-PPT图元和模板\公司LOGO\公司LOGO\格林威尔_透底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30" y="4380134"/>
            <a:ext cx="1191594" cy="2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17"/>
            <a:ext cx="9144000" cy="2258568"/>
          </a:xfrm>
          <a:prstGeom prst="rect">
            <a:avLst/>
          </a:prstGeom>
        </p:spPr>
      </p:pic>
      <p:pic>
        <p:nvPicPr>
          <p:cNvPr id="5123" name="Picture 3" descr="E:\02-PPT图元和模板\公司LOGO\公司LOGO\格林伟迪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29" y="4688338"/>
            <a:ext cx="1159388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081" y="173783"/>
            <a:ext cx="7495271" cy="421556"/>
          </a:xfrm>
        </p:spPr>
        <p:txBody>
          <a:bodyPr>
            <a:normAutofit/>
          </a:bodyPr>
          <a:lstStyle>
            <a:lvl1pPr algn="l">
              <a:defRPr sz="2400" b="1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9582"/>
            <a:ext cx="8568952" cy="3960440"/>
          </a:xfrm>
        </p:spPr>
        <p:txBody>
          <a:bodyPr>
            <a:normAutofit/>
          </a:bodyPr>
          <a:lstStyle>
            <a:lvl1pPr>
              <a:defRPr sz="2000"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951" y="163291"/>
            <a:ext cx="7554401" cy="425609"/>
          </a:xfrm>
        </p:spPr>
        <p:txBody>
          <a:bodyPr anchor="t">
            <a:normAutofit/>
          </a:bodyPr>
          <a:lstStyle>
            <a:lvl1pPr algn="l">
              <a:defRPr sz="2400" b="1" cap="all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520" y="1059582"/>
            <a:ext cx="8640960" cy="388843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859" y="212417"/>
            <a:ext cx="7518494" cy="349548"/>
          </a:xfrm>
        </p:spPr>
        <p:txBody>
          <a:bodyPr>
            <a:normAutofit/>
          </a:bodyPr>
          <a:lstStyle>
            <a:lvl1pPr algn="l">
              <a:defRPr sz="2400" b="1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4038600" cy="3816423"/>
          </a:xfrm>
        </p:spPr>
        <p:txBody>
          <a:bodyPr>
            <a:normAutofit/>
          </a:bodyPr>
          <a:lstStyle>
            <a:lvl1pPr>
              <a:defRPr sz="1800">
                <a:latin typeface="微软雅黑" pitchFamily="34" charset="-122"/>
                <a:ea typeface="微软雅黑" pitchFamily="34" charset="-122"/>
              </a:defRPr>
            </a:lvl1pPr>
            <a:lvl2pPr>
              <a:defRPr sz="1600">
                <a:latin typeface="微软雅黑" pitchFamily="34" charset="-122"/>
                <a:ea typeface="微软雅黑" pitchFamily="34" charset="-122"/>
              </a:defRPr>
            </a:lvl2pPr>
            <a:lvl3pPr>
              <a:defRPr sz="1400">
                <a:latin typeface="微软雅黑" pitchFamily="34" charset="-122"/>
                <a:ea typeface="微软雅黑" pitchFamily="34" charset="-122"/>
              </a:defRPr>
            </a:lvl3pPr>
            <a:lvl4pPr>
              <a:defRPr sz="1200">
                <a:latin typeface="微软雅黑" pitchFamily="34" charset="-122"/>
                <a:ea typeface="微软雅黑" pitchFamily="34" charset="-122"/>
              </a:defRPr>
            </a:lvl4pPr>
            <a:lvl5pPr>
              <a:defRPr sz="1200"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90"/>
            <a:ext cx="4038600" cy="3816423"/>
          </a:xfrm>
        </p:spPr>
        <p:txBody>
          <a:bodyPr>
            <a:normAutofit/>
          </a:bodyPr>
          <a:lstStyle>
            <a:lvl1pPr>
              <a:defRPr sz="1800">
                <a:latin typeface="微软雅黑" pitchFamily="34" charset="-122"/>
                <a:ea typeface="微软雅黑" pitchFamily="34" charset="-122"/>
              </a:defRPr>
            </a:lvl1pPr>
            <a:lvl2pPr>
              <a:defRPr sz="1600">
                <a:latin typeface="微软雅黑" pitchFamily="34" charset="-122"/>
                <a:ea typeface="微软雅黑" pitchFamily="34" charset="-122"/>
              </a:defRPr>
            </a:lvl2pPr>
            <a:lvl3pPr>
              <a:defRPr sz="1400">
                <a:latin typeface="微软雅黑" pitchFamily="34" charset="-122"/>
                <a:ea typeface="微软雅黑" pitchFamily="34" charset="-122"/>
              </a:defRPr>
            </a:lvl3pPr>
            <a:lvl4pPr>
              <a:defRPr sz="1200">
                <a:latin typeface="微软雅黑" pitchFamily="34" charset="-122"/>
                <a:ea typeface="微软雅黑" pitchFamily="34" charset="-122"/>
              </a:defRPr>
            </a:lvl4pPr>
            <a:lvl5pPr>
              <a:defRPr sz="1200"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764" y="212417"/>
            <a:ext cx="7514588" cy="349548"/>
          </a:xfrm>
        </p:spPr>
        <p:txBody>
          <a:bodyPr>
            <a:normAutofit/>
          </a:bodyPr>
          <a:lstStyle>
            <a:lvl1pPr algn="l">
              <a:defRPr sz="2400" b="1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34029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baseline="0">
                <a:solidFill>
                  <a:srgbClr val="144685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563638"/>
            <a:ext cx="4040188" cy="3384376"/>
          </a:xfrm>
        </p:spPr>
        <p:txBody>
          <a:bodyPr>
            <a:normAutofit/>
          </a:bodyPr>
          <a:lstStyle>
            <a:lvl1pPr>
              <a:defRPr sz="1600">
                <a:latin typeface="微软雅黑" pitchFamily="34" charset="-122"/>
                <a:ea typeface="微软雅黑" pitchFamily="34" charset="-122"/>
              </a:defRPr>
            </a:lvl1pPr>
            <a:lvl2pPr>
              <a:defRPr sz="1400">
                <a:latin typeface="微软雅黑" pitchFamily="34" charset="-122"/>
                <a:ea typeface="微软雅黑" pitchFamily="34" charset="-122"/>
              </a:defRPr>
            </a:lvl2pPr>
            <a:lvl3pPr>
              <a:defRPr sz="1200">
                <a:latin typeface="微软雅黑" pitchFamily="34" charset="-122"/>
                <a:ea typeface="微软雅黑" pitchFamily="34" charset="-122"/>
              </a:defRPr>
            </a:lvl3pPr>
            <a:lvl4pPr>
              <a:defRPr sz="1100">
                <a:latin typeface="微软雅黑" pitchFamily="34" charset="-122"/>
                <a:ea typeface="微软雅黑" pitchFamily="34" charset="-122"/>
              </a:defRPr>
            </a:lvl4pPr>
            <a:lvl5pPr>
              <a:defRPr sz="11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34029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144685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563638"/>
            <a:ext cx="4041775" cy="3384376"/>
          </a:xfrm>
        </p:spPr>
        <p:txBody>
          <a:bodyPr>
            <a:normAutofit/>
          </a:bodyPr>
          <a:lstStyle>
            <a:lvl1pPr>
              <a:defRPr sz="1600">
                <a:latin typeface="微软雅黑" pitchFamily="34" charset="-122"/>
                <a:ea typeface="微软雅黑" pitchFamily="34" charset="-122"/>
              </a:defRPr>
            </a:lvl1pPr>
            <a:lvl2pPr>
              <a:defRPr sz="1400">
                <a:latin typeface="微软雅黑" pitchFamily="34" charset="-122"/>
                <a:ea typeface="微软雅黑" pitchFamily="34" charset="-122"/>
              </a:defRPr>
            </a:lvl2pPr>
            <a:lvl3pPr>
              <a:defRPr sz="1200">
                <a:latin typeface="微软雅黑" pitchFamily="34" charset="-122"/>
                <a:ea typeface="微软雅黑" pitchFamily="34" charset="-122"/>
              </a:defRPr>
            </a:lvl3pPr>
            <a:lvl4pPr>
              <a:defRPr sz="1100">
                <a:latin typeface="微软雅黑" pitchFamily="34" charset="-122"/>
                <a:ea typeface="微软雅黑" pitchFamily="34" charset="-122"/>
              </a:defRPr>
            </a:lvl4pPr>
            <a:lvl5pPr>
              <a:defRPr sz="11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916" y="212417"/>
            <a:ext cx="7504436" cy="349548"/>
          </a:xfrm>
        </p:spPr>
        <p:txBody>
          <a:bodyPr>
            <a:normAutofit/>
          </a:bodyPr>
          <a:lstStyle>
            <a:lvl1pPr algn="l">
              <a:defRPr sz="2400" b="1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26" descr="gw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4756"/>
            <a:ext cx="2808312" cy="231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557595" y="4443958"/>
            <a:ext cx="4950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0" i="0" u="none" strike="noStrike" kern="120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版权所有 </a:t>
            </a:r>
            <a:r>
              <a:rPr lang="en-US" altLang="zh-CN" sz="700" b="0" i="0" u="none" strike="noStrike" kern="120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© </a:t>
            </a:r>
            <a:r>
              <a:rPr lang="zh-CN" altLang="en-US" sz="700" b="0" i="0" u="none" strike="noStrike" kern="120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格林威尔科技发展有限公司。 保留一切权利。</a:t>
            </a:r>
          </a:p>
          <a:p>
            <a:r>
              <a:rPr lang="zh-CN" altLang="en-US" sz="700" b="0" i="0" u="none" strike="noStrike" kern="120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非经格林威尔公司书面同意，任何单位和个人不得擅自摘抄、复制本手册内容的部分或全部，并不得以任何形式传播。</a:t>
            </a:r>
            <a:endParaRPr lang="zh-CN" altLang="en-US" sz="7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7595" y="3419254"/>
            <a:ext cx="2880320" cy="9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 b="0" i="0" u="none" strike="noStrike" baseline="0"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</a:lstStyle>
          <a:p>
            <a:pPr lvl="0">
              <a:lnSpc>
                <a:spcPts val="1200"/>
              </a:lnSpc>
            </a:pPr>
            <a:r>
              <a:rPr lang="zh-CN" altLang="en-US" dirty="0"/>
              <a:t>地址：北京市昌平区何营路</a:t>
            </a:r>
            <a:r>
              <a:rPr lang="en-US" altLang="zh-CN" dirty="0"/>
              <a:t>8</a:t>
            </a:r>
            <a:r>
              <a:rPr lang="zh-CN" altLang="en-US" dirty="0"/>
              <a:t>号院企业墅</a:t>
            </a:r>
            <a:r>
              <a:rPr lang="en-US" altLang="zh-CN" dirty="0"/>
              <a:t>16</a:t>
            </a:r>
            <a:r>
              <a:rPr lang="zh-CN" altLang="en-US" dirty="0"/>
              <a:t>号楼</a:t>
            </a:r>
            <a:endParaRPr lang="en-US" altLang="zh-CN" dirty="0"/>
          </a:p>
          <a:p>
            <a:pPr lvl="0">
              <a:lnSpc>
                <a:spcPts val="1200"/>
              </a:lnSpc>
            </a:pPr>
            <a:r>
              <a:rPr lang="zh-CN" altLang="en-US" dirty="0"/>
              <a:t>邮编：</a:t>
            </a:r>
            <a:r>
              <a:rPr lang="en-US" altLang="zh-CN" dirty="0"/>
              <a:t>102200</a:t>
            </a:r>
          </a:p>
          <a:p>
            <a:pPr lvl="0">
              <a:lnSpc>
                <a:spcPts val="1200"/>
              </a:lnSpc>
            </a:pPr>
            <a:r>
              <a:rPr lang="zh-CN" altLang="en-US" dirty="0"/>
              <a:t>电话：</a:t>
            </a:r>
            <a:r>
              <a:rPr lang="en-US" altLang="zh-CN" dirty="0"/>
              <a:t>010-6296 1177</a:t>
            </a:r>
          </a:p>
          <a:p>
            <a:pPr lvl="0">
              <a:lnSpc>
                <a:spcPts val="1200"/>
              </a:lnSpc>
            </a:pPr>
            <a:r>
              <a:rPr lang="zh-CN" altLang="en-US" dirty="0"/>
              <a:t>传真：</a:t>
            </a:r>
            <a:r>
              <a:rPr lang="en-US" altLang="zh-CN" dirty="0"/>
              <a:t>010-8289 9881</a:t>
            </a:r>
          </a:p>
          <a:p>
            <a:pPr lvl="0">
              <a:lnSpc>
                <a:spcPts val="1200"/>
              </a:lnSpc>
            </a:pPr>
            <a:r>
              <a:rPr lang="zh-CN" altLang="en-US" dirty="0"/>
              <a:t>网址：</a:t>
            </a:r>
            <a:r>
              <a:rPr lang="en-US" altLang="zh-CN" dirty="0"/>
              <a:t>www.gwtt.com</a:t>
            </a:r>
          </a:p>
          <a:p>
            <a:pPr lvl="0">
              <a:lnSpc>
                <a:spcPts val="1200"/>
              </a:lnSpc>
            </a:pPr>
            <a:r>
              <a:rPr lang="zh-CN" altLang="en-US" dirty="0"/>
              <a:t>邮箱：</a:t>
            </a:r>
            <a:r>
              <a:rPr lang="en-US" altLang="zh-CN" dirty="0"/>
              <a:t>gwtt@gwtt.com</a:t>
            </a:r>
            <a:endParaRPr lang="zh-CN" altLang="en-US" dirty="0"/>
          </a:p>
        </p:txBody>
      </p:sp>
      <p:pic>
        <p:nvPicPr>
          <p:cNvPr id="1026" name="Picture 2" descr="C:\Users\donglh\Downloads\qrcode_for_gh_de4f5fb14ee3_258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57" y="134761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glh\Downloads\qrcode_for_gh_6a890c2bab37_25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5" y="1347722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795217" y="3268311"/>
            <a:ext cx="171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400" baseline="0" dirty="0">
                <a:latin typeface="微软雅黑" pitchFamily="34" charset="-122"/>
                <a:ea typeface="微软雅黑" pitchFamily="34" charset="-122"/>
              </a:rPr>
              <a:t>欢迎扫码关注！</a:t>
            </a:r>
          </a:p>
        </p:txBody>
      </p:sp>
    </p:spTree>
    <p:extLst>
      <p:ext uri="{BB962C8B-B14F-4D97-AF65-F5344CB8AC3E}">
        <p14:creationId xmlns:p14="http://schemas.microsoft.com/office/powerpoint/2010/main" val="131748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54025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1080"/>
            <a:ext cx="9144000" cy="7339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731737"/>
            <a:ext cx="9144000" cy="2558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5866" y="705981"/>
            <a:ext cx="1590868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Verdana" pitchFamily="34" charset="0"/>
              </a:rPr>
              <a:t>www.gwtt.com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Verdana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43902" y="252228"/>
            <a:ext cx="7064402" cy="30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7840068" y="222091"/>
            <a:ext cx="1161832" cy="291600"/>
            <a:chOff x="7840068" y="222091"/>
            <a:chExt cx="1161832" cy="29160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0" name="Picture 2" descr="E:\02-PPT图元和模板\常用LOGO\透底白字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068" y="257891"/>
              <a:ext cx="470102" cy="25490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E:\02-PPT图元和模板\公司LOGO\公司LOGO\格林伟迪_透底_白色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197" y="222091"/>
              <a:ext cx="664703" cy="2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0" baseline="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401304" y="3269431"/>
            <a:ext cx="7051016" cy="526455"/>
          </a:xfrm>
        </p:spPr>
        <p:txBody>
          <a:bodyPr/>
          <a:lstStyle/>
          <a:p>
            <a:r>
              <a:rPr lang="zh-CN" altLang="en-US" dirty="0" smtClean="0"/>
              <a:t>格林威尔接入型</a:t>
            </a:r>
            <a:r>
              <a:rPr lang="en-US" altLang="zh-CN" dirty="0" smtClean="0"/>
              <a:t>OTN</a:t>
            </a:r>
            <a:r>
              <a:rPr lang="zh-CN" altLang="en-US" dirty="0" smtClean="0"/>
              <a:t>设备系统介绍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34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</a:t>
            </a:r>
            <a:r>
              <a:rPr lang="en-US" altLang="zh-CN" dirty="0"/>
              <a:t>SDH</a:t>
            </a:r>
            <a:r>
              <a:rPr lang="zh-CN" altLang="en-US" dirty="0"/>
              <a:t>业务配置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网元管理器</a:t>
            </a:r>
            <a:r>
              <a:rPr lang="en-US" altLang="zh-CN" sz="1400" b="1" dirty="0" smtClean="0"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latin typeface="+mn-ea"/>
                <a:ea typeface="+mn-ea"/>
              </a:rPr>
              <a:t>＞</a:t>
            </a: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交叉连接管理</a:t>
            </a:r>
            <a:r>
              <a:rPr lang="en-US" altLang="zh-CN" sz="1400" b="1" dirty="0" smtClean="0">
                <a:latin typeface="+mn-ea"/>
                <a:ea typeface="+mn-ea"/>
              </a:rPr>
              <a:t>—</a:t>
            </a:r>
            <a:r>
              <a:rPr lang="zh-CN" altLang="en-US" sz="1400" b="1" dirty="0" smtClean="0">
                <a:latin typeface="+mn-ea"/>
                <a:ea typeface="+mn-ea"/>
              </a:rPr>
              <a:t>＞映射配置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选择对应的</a:t>
            </a: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接口右击，选择创建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</a:t>
            </a:r>
            <a:r>
              <a:rPr lang="zh-CN" altLang="en-US" dirty="0" smtClean="0"/>
              <a:t>端口</a:t>
            </a:r>
            <a:r>
              <a:rPr lang="zh-CN" altLang="en-US" dirty="0"/>
              <a:t>（跨盘）</a:t>
            </a:r>
            <a:r>
              <a:rPr lang="zh-CN" altLang="en-US" dirty="0" smtClean="0"/>
              <a:t>保护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接口右击，选择创建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3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4981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交叉连接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管理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＞映射配置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接口右击，点击创建，在创建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ODU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窗口</a:t>
            </a:r>
            <a:r>
              <a:rPr lang="zh-CN" altLang="zh-CN" sz="1400" b="1" dirty="0">
                <a:latin typeface="+mn-ea"/>
                <a:ea typeface="+mn-ea"/>
              </a:rPr>
              <a:t>选择类型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odu1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1</a:t>
            </a:r>
            <a:r>
              <a:rPr lang="zh-CN" altLang="en-US" sz="1400" b="1" dirty="0">
                <a:latin typeface="+mn-ea"/>
                <a:ea typeface="+mn-ea"/>
              </a:rPr>
              <a:t>，发送</a:t>
            </a:r>
            <a:r>
              <a:rPr lang="zh-CN" altLang="zh-CN" sz="1400" b="1" dirty="0">
                <a:latin typeface="+mn-ea"/>
                <a:ea typeface="+mn-ea"/>
              </a:rPr>
              <a:t>时隙</a:t>
            </a:r>
            <a:r>
              <a:rPr lang="zh-CN" altLang="en-US" sz="1400" b="1" dirty="0">
                <a:latin typeface="+mn-ea"/>
                <a:ea typeface="+mn-ea"/>
              </a:rPr>
              <a:t>勾选</a:t>
            </a:r>
            <a:r>
              <a:rPr lang="en-US" altLang="zh-CN" sz="1400" b="1" dirty="0">
                <a:latin typeface="+mn-ea"/>
                <a:ea typeface="+mn-ea"/>
              </a:rPr>
              <a:t>1 2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+mn-ea"/>
              </a:rPr>
              <a:t> </a:t>
            </a:r>
            <a:endParaRPr lang="en-US" altLang="zh-CN" sz="14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的类型、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ID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、时隙要与对端配置一致；与华为对接时需于华为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沟通扰码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是否开启，我司设备默认禁止，如华为配置的扰码使能，我司需修改扰码为使能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12" y="1059582"/>
            <a:ext cx="6358692" cy="40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597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VP-SDH</a:t>
            </a:r>
            <a:r>
              <a:rPr lang="zh-CN" altLang="en-US" sz="1400" b="1" dirty="0">
                <a:latin typeface="+mn-ea"/>
                <a:ea typeface="+mn-ea"/>
              </a:rPr>
              <a:t>接口右键，选择创建，在创建</a:t>
            </a:r>
            <a:r>
              <a:rPr lang="en-US" altLang="zh-CN" sz="1400" b="1" dirty="0">
                <a:latin typeface="+mn-ea"/>
                <a:ea typeface="+mn-ea"/>
              </a:rPr>
              <a:t>ODU</a:t>
            </a:r>
            <a:r>
              <a:rPr lang="zh-CN" altLang="en-US" sz="1400" b="1" dirty="0">
                <a:latin typeface="+mn-ea"/>
                <a:ea typeface="+mn-ea"/>
              </a:rPr>
              <a:t>窗口</a:t>
            </a:r>
            <a:r>
              <a:rPr lang="zh-CN" altLang="zh-CN" sz="1400" b="1" dirty="0">
                <a:latin typeface="+mn-ea"/>
                <a:ea typeface="+mn-ea"/>
              </a:rPr>
              <a:t>类型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默认，映射模式选择</a:t>
            </a:r>
            <a:r>
              <a:rPr lang="en-US" altLang="zh-CN" sz="1400" b="1" dirty="0">
                <a:latin typeface="+mn-ea"/>
                <a:ea typeface="+mn-ea"/>
              </a:rPr>
              <a:t>BMP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注意：映射模式要和对端保持一致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72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7948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＞交叉配置</a:t>
            </a:r>
            <a:r>
              <a:rPr lang="en-US" altLang="zh-CN" sz="1400" b="1" dirty="0">
                <a:latin typeface="+mn-ea"/>
                <a:ea typeface="+mn-ea"/>
              </a:rPr>
              <a:t>--&gt;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选择保护为普通、</a:t>
            </a:r>
            <a:r>
              <a:rPr lang="en-US" altLang="zh-CN" sz="1400" b="1" dirty="0">
                <a:latin typeface="+mn-ea"/>
                <a:ea typeface="+mn-ea"/>
              </a:rPr>
              <a:t>ODU</a:t>
            </a:r>
            <a:r>
              <a:rPr lang="zh-CN" altLang="en-US" sz="1400" b="1" dirty="0">
                <a:latin typeface="+mn-ea"/>
                <a:ea typeface="+mn-ea"/>
              </a:rPr>
              <a:t>速率为</a:t>
            </a:r>
            <a:r>
              <a:rPr lang="en-US" altLang="zh-CN" sz="1400" b="1" dirty="0">
                <a:latin typeface="+mn-ea"/>
                <a:ea typeface="+mn-ea"/>
              </a:rPr>
              <a:t>ODU1</a:t>
            </a:r>
            <a:r>
              <a:rPr lang="zh-CN" altLang="en-US" sz="1400" b="1" dirty="0">
                <a:latin typeface="+mn-ea"/>
                <a:ea typeface="+mn-ea"/>
              </a:rPr>
              <a:t>、确认完成配置</a:t>
            </a:r>
            <a:r>
              <a:rPr lang="zh-CN" altLang="en-US" sz="1400" b="1" dirty="0" smtClean="0">
                <a:latin typeface="+mn-ea"/>
                <a:ea typeface="+mn-ea"/>
              </a:rPr>
              <a:t>；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注意：当创建有多个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时需选择源板卡、源端口、源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、宿板卡、宿端口、宿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；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48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3604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使能</a:t>
            </a: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8AT2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低阶功能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＞高阶通道，选择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板卡，在低阶时隙使能列对对应的高阶修改为使能并点击配置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注意：业务为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VC4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级别时无需该操作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0" y="1059582"/>
            <a:ext cx="6343200" cy="374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5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304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端口模式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＞端口双模管理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板卡，修改接口模式为</a:t>
            </a:r>
            <a:r>
              <a:rPr lang="en-US" altLang="zh-CN" sz="1400" b="1" dirty="0">
                <a:latin typeface="+mn-ea"/>
                <a:ea typeface="+mn-ea"/>
              </a:rPr>
              <a:t>PORT</a:t>
            </a:r>
            <a:r>
              <a:rPr lang="zh-CN" altLang="en-US" sz="1400" b="1" dirty="0">
                <a:latin typeface="+mn-ea"/>
                <a:ea typeface="+mn-ea"/>
              </a:rPr>
              <a:t>点击配置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注意：模式为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noop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可配置分组业务，模式为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port/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可配置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EOS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业务，基中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port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表示基于端口，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表示基于端口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+VLAN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虚级联接口基本属性</a:t>
            </a: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-LCAS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</a:t>
            </a:r>
            <a:r>
              <a:rPr lang="en-US" altLang="zh-CN" sz="1400" b="1" dirty="0">
                <a:latin typeface="+mn-ea"/>
                <a:ea typeface="+mn-ea"/>
              </a:rPr>
              <a:t>LCAS</a:t>
            </a:r>
            <a:r>
              <a:rPr lang="zh-CN" altLang="en-US" sz="1400" b="1" dirty="0">
                <a:latin typeface="+mn-ea"/>
                <a:ea typeface="+mn-ea"/>
              </a:rPr>
              <a:t>状态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注意：我司设备默认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为禁止，异厂家对接时需要两端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状态一致</a:t>
            </a: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69979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虚级联绑定通道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在绑定通道窗口选择对应端口，点击绑定通道，在</a:t>
            </a:r>
            <a:r>
              <a:rPr lang="en-US" altLang="zh-CN" sz="1400" b="1" dirty="0">
                <a:latin typeface="+mn-ea"/>
                <a:ea typeface="+mn-ea"/>
              </a:rPr>
              <a:t>VCG</a:t>
            </a:r>
            <a:r>
              <a:rPr lang="zh-CN" altLang="zh-CN" sz="1400" b="1" dirty="0">
                <a:latin typeface="+mn-ea"/>
                <a:ea typeface="+mn-ea"/>
              </a:rPr>
              <a:t>绑定通道窗口选择级别、绑定数量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9582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0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9334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SDH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SDH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在以太网业务窗口选择板卡、虚级联端口点击创建，在创建交叉连接窗口中选择业务类型、速率级别、源板位、源端口、源高阶时隙、宿板位、宿端口、宿高阶时隙</a:t>
            </a:r>
            <a:endParaRPr lang="en-US" altLang="zh-CN" sz="1400" b="1" dirty="0">
              <a:latin typeface="+mn-ea"/>
              <a:ea typeface="+mn-ea"/>
            </a:endParaRPr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3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0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端口模式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＞端口双模管理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板卡，修改接口模式为</a:t>
            </a:r>
            <a:r>
              <a:rPr lang="en-US" altLang="zh-CN" sz="1400" b="1" dirty="0">
                <a:latin typeface="+mn-ea"/>
                <a:ea typeface="+mn-ea"/>
              </a:rPr>
              <a:t>PORT</a:t>
            </a:r>
            <a:r>
              <a:rPr lang="zh-CN" altLang="en-US" sz="1400" b="1" dirty="0">
                <a:latin typeface="+mn-ea"/>
                <a:ea typeface="+mn-ea"/>
              </a:rPr>
              <a:t>点击配置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注意：模式为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noop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可配置分组业务，模式为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port/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可配置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EOS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业务，基中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port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表示基于端口，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表示基于端口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+VLAN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4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</a:t>
            </a:r>
            <a:r>
              <a:rPr lang="en-US" altLang="zh-CN" dirty="0"/>
              <a:t>SDH</a:t>
            </a:r>
            <a:r>
              <a:rPr lang="zh-CN" altLang="en-US" dirty="0"/>
              <a:t>业务配置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4981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参数</a:t>
            </a:r>
            <a:endParaRPr lang="en-US" altLang="zh-CN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 smtClean="0">
                <a:latin typeface="+mn-ea"/>
                <a:ea typeface="+mn-ea"/>
              </a:rPr>
              <a:t>选择类型</a:t>
            </a:r>
            <a:r>
              <a:rPr lang="zh-CN" altLang="en-US" sz="1400" b="1" dirty="0" smtClean="0">
                <a:latin typeface="+mn-ea"/>
                <a:ea typeface="+mn-ea"/>
              </a:rPr>
              <a:t>为</a:t>
            </a:r>
            <a:r>
              <a:rPr lang="en-US" altLang="zh-CN" sz="1400" b="1" dirty="0" smtClean="0">
                <a:latin typeface="+mn-ea"/>
                <a:ea typeface="+mn-ea"/>
              </a:rPr>
              <a:t>odu1</a:t>
            </a:r>
            <a:r>
              <a:rPr lang="zh-CN" altLang="en-US" sz="1400" b="1" dirty="0" smtClean="0">
                <a:latin typeface="+mn-ea"/>
                <a:ea typeface="+mn-ea"/>
              </a:rPr>
              <a:t>、</a:t>
            </a:r>
            <a:r>
              <a:rPr lang="en-US" altLang="zh-CN" sz="1400" b="1" dirty="0" smtClean="0">
                <a:latin typeface="+mn-ea"/>
                <a:ea typeface="+mn-ea"/>
              </a:rPr>
              <a:t>ID</a:t>
            </a:r>
            <a:r>
              <a:rPr lang="zh-CN" altLang="en-US" sz="1400" b="1" dirty="0" smtClean="0">
                <a:latin typeface="+mn-ea"/>
                <a:ea typeface="+mn-ea"/>
              </a:rPr>
              <a:t>为</a:t>
            </a:r>
            <a:r>
              <a:rPr lang="en-US" altLang="zh-CN" sz="1400" b="1" dirty="0" smtClean="0">
                <a:latin typeface="+mn-ea"/>
                <a:ea typeface="+mn-ea"/>
              </a:rPr>
              <a:t>1</a:t>
            </a:r>
            <a:r>
              <a:rPr lang="zh-CN" altLang="en-US" sz="1400" b="1" dirty="0" smtClean="0">
                <a:latin typeface="+mn-ea"/>
                <a:ea typeface="+mn-ea"/>
              </a:rPr>
              <a:t>，发送</a:t>
            </a:r>
            <a:r>
              <a:rPr lang="zh-CN" altLang="zh-CN" sz="1400" b="1" dirty="0" smtClean="0">
                <a:latin typeface="+mn-ea"/>
                <a:ea typeface="+mn-ea"/>
              </a:rPr>
              <a:t>时隙</a:t>
            </a:r>
            <a:r>
              <a:rPr lang="zh-CN" altLang="en-US" sz="1400" b="1" dirty="0" smtClean="0">
                <a:latin typeface="+mn-ea"/>
                <a:ea typeface="+mn-ea"/>
              </a:rPr>
              <a:t>勾选</a:t>
            </a:r>
            <a:r>
              <a:rPr lang="en-US" altLang="zh-CN" sz="1400" b="1" dirty="0" smtClean="0">
                <a:latin typeface="+mn-ea"/>
                <a:ea typeface="+mn-ea"/>
              </a:rPr>
              <a:t>1 2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r>
              <a:rPr lang="en-US" altLang="zh-CN" sz="1000" dirty="0" err="1" smtClean="0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的类型、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ID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、时隙要与对端配置一致；与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华为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对接时需于华为沟通扰码是否开启，我司设备默认禁止，如华为配置的扰码使能，我司需修改扰码为使能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12" y="1059582"/>
            <a:ext cx="6358692" cy="40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833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虚级联接口基本属性</a:t>
            </a: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-LCAS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</a:t>
            </a:r>
            <a:r>
              <a:rPr lang="en-US" altLang="zh-CN" sz="1400" b="1" dirty="0">
                <a:latin typeface="+mn-ea"/>
                <a:ea typeface="+mn-ea"/>
              </a:rPr>
              <a:t>LCAS</a:t>
            </a:r>
            <a:r>
              <a:rPr lang="zh-CN" altLang="en-US" sz="1400" b="1" dirty="0">
                <a:latin typeface="+mn-ea"/>
                <a:ea typeface="+mn-ea"/>
              </a:rPr>
              <a:t>状态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注意：我司设备默认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为禁止，异厂家对接时需要两端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状态一致</a:t>
            </a: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33" y="1017398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304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虚级联绑定通道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在绑定通道窗口选择对应端口，点击绑定通道，在</a:t>
            </a:r>
            <a:r>
              <a:rPr lang="en-US" altLang="zh-CN" sz="1400" b="1" dirty="0">
                <a:latin typeface="+mn-ea"/>
                <a:ea typeface="+mn-ea"/>
              </a:rPr>
              <a:t>VCG</a:t>
            </a:r>
            <a:r>
              <a:rPr lang="zh-CN" altLang="zh-CN" sz="1400" b="1" dirty="0">
                <a:latin typeface="+mn-ea"/>
                <a:ea typeface="+mn-ea"/>
              </a:rPr>
              <a:t>绑定通道窗口选择级别、绑定数量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3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45720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SDH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</a:t>
            </a: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注意：备用端口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VCG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无需交叉</a:t>
            </a:r>
            <a:endParaRPr lang="en-US" altLang="zh-CN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03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699792" cy="415592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EOS</a:t>
            </a:r>
            <a:r>
              <a:rPr lang="zh-CN" alt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端口保护创建</a:t>
            </a:r>
            <a:r>
              <a:rPr lang="en-US" altLang="zh-CN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</a:t>
            </a:r>
            <a:r>
              <a:rPr lang="zh-CN" alt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板内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＞端口保护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EOS/EOO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端口保护选项卡点击创建，在创建端口保护窗口中填写保护组名称，工作单板选择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槽位、工作端口选择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口、保护单板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选择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槽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位、保护端口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选择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口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4310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053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11760" y="3485062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11760" y="2902071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11760" y="2316342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125839" y="2503107"/>
            <a:ext cx="2210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典型业务类型及配置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275856" y="2413995"/>
            <a:ext cx="558000" cy="486000"/>
            <a:chOff x="3174" y="2656"/>
            <a:chExt cx="1549" cy="1351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 Box 45"/>
          <p:cNvSpPr txBox="1">
            <a:spLocks noChangeArrowheads="1"/>
          </p:cNvSpPr>
          <p:nvPr/>
        </p:nvSpPr>
        <p:spPr bwMode="gray">
          <a:xfrm>
            <a:off x="3406218" y="2468192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4148279" y="3094958"/>
            <a:ext cx="11849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保护特性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3275856" y="3021854"/>
            <a:ext cx="558000" cy="486000"/>
            <a:chOff x="3174" y="2656"/>
            <a:chExt cx="1549" cy="1351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 Box 45"/>
          <p:cNvSpPr txBox="1">
            <a:spLocks noChangeArrowheads="1"/>
          </p:cNvSpPr>
          <p:nvPr/>
        </p:nvSpPr>
        <p:spPr bwMode="gray">
          <a:xfrm>
            <a:off x="3289862" y="3079569"/>
            <a:ext cx="407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  3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4053963" y="1842052"/>
            <a:ext cx="12458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开局准备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gray">
          <a:xfrm>
            <a:off x="3286312" y="1807137"/>
            <a:ext cx="479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1.1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3269111" y="1807137"/>
            <a:ext cx="558000" cy="486000"/>
            <a:chOff x="3174" y="2656"/>
            <a:chExt cx="1549" cy="1351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Text Box 45"/>
          <p:cNvSpPr txBox="1">
            <a:spLocks noChangeArrowheads="1"/>
          </p:cNvSpPr>
          <p:nvPr/>
        </p:nvSpPr>
        <p:spPr bwMode="gray">
          <a:xfrm>
            <a:off x="3406218" y="183276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5" name="Line 43"/>
          <p:cNvSpPr>
            <a:spLocks noChangeShapeType="1"/>
          </p:cNvSpPr>
          <p:nvPr/>
        </p:nvSpPr>
        <p:spPr bwMode="auto">
          <a:xfrm>
            <a:off x="2411760" y="411507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4148279" y="3724974"/>
            <a:ext cx="20056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/>
                </a:solidFill>
              </a:rPr>
              <a:t>专线业务日常维护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3275856" y="3651870"/>
            <a:ext cx="558000" cy="486000"/>
            <a:chOff x="3174" y="2656"/>
            <a:chExt cx="1549" cy="1351"/>
          </a:xfrm>
        </p:grpSpPr>
        <p:sp>
          <p:nvSpPr>
            <p:cNvPr id="28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xt Box 45"/>
          <p:cNvSpPr txBox="1">
            <a:spLocks noChangeArrowheads="1"/>
          </p:cNvSpPr>
          <p:nvPr/>
        </p:nvSpPr>
        <p:spPr bwMode="gray">
          <a:xfrm>
            <a:off x="3289862" y="3709585"/>
            <a:ext cx="407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  4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日常维护</a:t>
            </a:r>
            <a:r>
              <a:rPr lang="en-US" altLang="zh-CN" dirty="0" smtClean="0"/>
              <a:t>-</a:t>
            </a:r>
            <a:r>
              <a:rPr lang="zh-CN" altLang="en-US" dirty="0" smtClean="0"/>
              <a:t>故障定位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59582"/>
            <a:ext cx="9036496" cy="39604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200" dirty="0" smtClean="0"/>
              <a:t>1</a:t>
            </a:r>
            <a:r>
              <a:rPr lang="zh-CN" altLang="zh-CN" sz="1200" dirty="0"/>
              <a:t>）硬换回：就是物理环回。</a:t>
            </a:r>
          </a:p>
          <a:p>
            <a:pPr marL="0" indent="0">
              <a:buNone/>
            </a:pPr>
            <a:r>
              <a:rPr lang="en-US" altLang="zh-CN" sz="1200" dirty="0" smtClean="0"/>
              <a:t>2</a:t>
            </a:r>
            <a:r>
              <a:rPr lang="zh-CN" altLang="zh-CN" sz="1200" dirty="0"/>
              <a:t>）软环回：</a:t>
            </a:r>
          </a:p>
          <a:p>
            <a:pPr marL="0" indent="0">
              <a:buNone/>
            </a:pPr>
            <a:r>
              <a:rPr lang="zh-CN" altLang="zh-CN" sz="1200" dirty="0"/>
              <a:t>线路环回：也称外环，是局端向远端提供环回；</a:t>
            </a:r>
          </a:p>
          <a:p>
            <a:pPr marL="0" indent="0">
              <a:buNone/>
            </a:pPr>
            <a:r>
              <a:rPr lang="zh-CN" altLang="zh-CN" sz="1200" dirty="0"/>
              <a:t>作用：检查局端到远端的链路状态是否完好。</a:t>
            </a:r>
          </a:p>
          <a:p>
            <a:pPr marL="0" indent="0">
              <a:buNone/>
            </a:pPr>
            <a:r>
              <a:rPr lang="zh-CN" altLang="zh-CN" sz="1200" dirty="0"/>
              <a:t>系统环回：也称内环，是局端向内部提供环回。</a:t>
            </a:r>
          </a:p>
          <a:p>
            <a:pPr marL="0" indent="0">
              <a:buNone/>
            </a:pPr>
            <a:r>
              <a:rPr lang="zh-CN" altLang="zh-CN" sz="1200" dirty="0"/>
              <a:t>作用：检查局端到内部交叉是否有问题。</a:t>
            </a:r>
          </a:p>
          <a:p>
            <a:pPr marL="0" indent="0">
              <a:buNone/>
            </a:pPr>
            <a:r>
              <a:rPr lang="en-US" altLang="zh-CN" sz="1200" dirty="0" smtClean="0"/>
              <a:t>3</a:t>
            </a:r>
            <a:r>
              <a:rPr lang="zh-CN" altLang="zh-CN" sz="1200" dirty="0"/>
              <a:t>）双向环回：</a:t>
            </a:r>
          </a:p>
          <a:p>
            <a:pPr marL="0" indent="0">
              <a:buNone/>
            </a:pPr>
            <a:r>
              <a:rPr lang="zh-CN" altLang="zh-CN" sz="1200" dirty="0"/>
              <a:t>作用：同时向局端和远端提供逻辑环回，用来迅速判断通道故障节点所在位置。</a:t>
            </a:r>
          </a:p>
          <a:p>
            <a:pPr marL="0" indent="0">
              <a:buNone/>
            </a:pPr>
            <a:endParaRPr lang="en-US" altLang="zh-CN" sz="1400" b="1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2309"/>
            <a:ext cx="8927571" cy="21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/>
              <a:t>-</a:t>
            </a:r>
            <a:r>
              <a:rPr lang="zh-CN" altLang="en-US" dirty="0"/>
              <a:t>故障定位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9622"/>
            <a:ext cx="76104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6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 smtClean="0"/>
              <a:t>-</a:t>
            </a:r>
            <a:r>
              <a:rPr lang="zh-CN" altLang="en-US" dirty="0" smtClean="0"/>
              <a:t>常见告警及解决方法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764214"/>
              </p:ext>
            </p:extLst>
          </p:nvPr>
        </p:nvGraphicFramePr>
        <p:xfrm>
          <a:off x="395534" y="1131589"/>
          <a:ext cx="8352929" cy="3384690"/>
        </p:xfrm>
        <a:graphic>
          <a:graphicData uri="http://schemas.openxmlformats.org/drawingml/2006/table">
            <a:tbl>
              <a:tblPr firstRow="1" firstCol="1" bandRow="1"/>
              <a:tblGrid>
                <a:gridCol w="2328862"/>
                <a:gridCol w="2501370"/>
                <a:gridCol w="3522697"/>
              </a:tblGrid>
              <a:tr h="217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宋体"/>
                          <a:ea typeface="等线"/>
                          <a:cs typeface="宋体"/>
                        </a:rPr>
                        <a:t>常见告警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告警含义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解决思路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LOS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（信号丢失）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无收光，断纤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检查光路，光模块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/>
                          <a:ea typeface="等线"/>
                          <a:cs typeface="宋体"/>
                        </a:rPr>
                        <a:t>LOF</a:t>
                      </a:r>
                      <a:r>
                        <a:rPr lang="zh-CN" sz="1200" kern="100" dirty="0">
                          <a:effectLst/>
                          <a:latin typeface="宋体"/>
                          <a:ea typeface="等线"/>
                          <a:cs typeface="宋体"/>
                        </a:rPr>
                        <a:t>（帧丢失）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本端和对端信号帧不匹配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检查俩端接口速率是否匹配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TIM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（踪迹失配）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J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字节不匹配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不影响业务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AIS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（告警指示）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接收信号全“</a:t>
                      </a: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1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对端业务可能未配置，打环会告警消除，非我司问题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/>
                          <a:ea typeface="等线"/>
                          <a:cs typeface="宋体"/>
                        </a:rPr>
                        <a:t>RDI</a:t>
                      </a:r>
                      <a:r>
                        <a:rPr lang="zh-CN" sz="1200" kern="100" dirty="0">
                          <a:effectLst/>
                          <a:latin typeface="宋体"/>
                          <a:ea typeface="等线"/>
                          <a:cs typeface="宋体"/>
                        </a:rPr>
                        <a:t>（远端缺陷指示）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对端设备接收侧有紧急告警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检查我们发送是否故障，打环后告警消除，非我司问题。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REI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（远端误码指示）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对端设备接收侧有误码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检查线路的性能统计确认是否光路问题，主要是线路导致误码，打环后告警消除，非我司问题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PLM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（信号标记失配）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主要信号标记失配（高阶</a:t>
                      </a: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C2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或低阶</a:t>
                      </a: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V5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检查俩端的</a:t>
                      </a: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C2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和</a:t>
                      </a: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V5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字节是否匹配，打环后告警消除，非我司问题，但是要和其他厂家配合更改标签。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UNEQ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（通道未装载）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C2</a:t>
                      </a:r>
                      <a:r>
                        <a:rPr lang="zh-CN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字节</a:t>
                      </a:r>
                      <a:r>
                        <a:rPr lang="en-US" sz="1200" kern="100">
                          <a:effectLst/>
                          <a:latin typeface="宋体"/>
                          <a:ea typeface="等线"/>
                          <a:cs typeface="宋体"/>
                        </a:rPr>
                        <a:t>=00H</a:t>
                      </a:r>
                      <a:endParaRPr lang="zh-CN" sz="1200" kern="100">
                        <a:effectLst/>
                        <a:latin typeface="宋体"/>
                        <a:ea typeface="等线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宋体"/>
                          <a:ea typeface="等线"/>
                          <a:cs typeface="宋体"/>
                        </a:rPr>
                        <a:t>打环后告警消除，非我司问题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1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 smtClean="0"/>
              <a:t>-</a:t>
            </a:r>
            <a:r>
              <a:rPr lang="zh-CN" altLang="en-US" dirty="0"/>
              <a:t>某站点业务</a:t>
            </a:r>
            <a:r>
              <a:rPr lang="zh-CN" altLang="en-US" dirty="0" smtClean="0"/>
              <a:t>中断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9582"/>
            <a:ext cx="3168352" cy="39604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故障现象：某站点业务中断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可能原因：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dirty="0"/>
              <a:t>原因 </a:t>
            </a:r>
            <a:r>
              <a:rPr lang="en-US" altLang="zh-CN" sz="1600" dirty="0"/>
              <a:t>1</a:t>
            </a:r>
            <a:r>
              <a:rPr lang="zh-CN" altLang="en-US" sz="1600" dirty="0"/>
              <a:t>：断纤。</a:t>
            </a:r>
            <a:br>
              <a:rPr lang="zh-CN" altLang="en-US" sz="1600" dirty="0"/>
            </a:br>
            <a:r>
              <a:rPr lang="zh-CN" altLang="en-US" sz="1600" dirty="0" smtClean="0"/>
              <a:t>原因 </a:t>
            </a:r>
            <a:r>
              <a:rPr lang="en-US" altLang="zh-CN" sz="1600" dirty="0"/>
              <a:t>2</a:t>
            </a:r>
            <a:r>
              <a:rPr lang="zh-CN" altLang="en-US" sz="1600" dirty="0"/>
              <a:t>：光纤和法兰盘衰耗过大。</a:t>
            </a:r>
            <a:br>
              <a:rPr lang="zh-CN" altLang="en-US" sz="1600" dirty="0"/>
            </a:br>
            <a:r>
              <a:rPr lang="zh-CN" altLang="en-US" sz="1600" dirty="0" smtClean="0"/>
              <a:t>原因 </a:t>
            </a:r>
            <a:r>
              <a:rPr lang="en-US" altLang="zh-CN" sz="1600" dirty="0"/>
              <a:t>3</a:t>
            </a:r>
            <a:r>
              <a:rPr lang="zh-CN" altLang="en-US" sz="1600" dirty="0"/>
              <a:t>：线缆连接器松动、未连接线缆或者线缆连接错误。</a:t>
            </a:r>
            <a:br>
              <a:rPr lang="zh-CN" altLang="en-US" sz="1600" dirty="0"/>
            </a:br>
            <a:r>
              <a:rPr lang="zh-CN" altLang="en-US" sz="1600" dirty="0" smtClean="0"/>
              <a:t>原因 </a:t>
            </a:r>
            <a:r>
              <a:rPr lang="en-US" altLang="zh-CN" sz="1600" dirty="0"/>
              <a:t>4</a:t>
            </a:r>
            <a:r>
              <a:rPr lang="zh-CN" altLang="en-US" sz="1600" dirty="0"/>
              <a:t>：单板激光器故障。 </a:t>
            </a: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004048" y="1059582"/>
            <a:ext cx="3168352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9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处理步骤：</a:t>
            </a:r>
            <a:endParaRPr lang="en-US" altLang="zh-CN" sz="19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步骤 </a:t>
            </a:r>
            <a:r>
              <a:rPr lang="en-US" altLang="zh-CN" sz="1600" b="1" dirty="0"/>
              <a:t>1 </a:t>
            </a:r>
            <a:r>
              <a:rPr lang="zh-CN" altLang="en-US" sz="1600" dirty="0"/>
              <a:t>在网管上查询告警， 根据上报的告警信息处理相关告警。 </a:t>
            </a:r>
            <a:br>
              <a:rPr lang="zh-CN" altLang="en-US" sz="1600" dirty="0"/>
            </a:br>
            <a:r>
              <a:rPr lang="zh-CN" altLang="en-US" sz="1600" dirty="0"/>
              <a:t>步骤 </a:t>
            </a:r>
            <a:r>
              <a:rPr lang="en-US" altLang="zh-CN" sz="1600" dirty="0"/>
              <a:t>2 </a:t>
            </a:r>
            <a:r>
              <a:rPr lang="zh-CN" altLang="en-US" sz="1600" dirty="0"/>
              <a:t>原因 </a:t>
            </a:r>
            <a:r>
              <a:rPr lang="en-US" altLang="zh-CN" sz="1600" dirty="0"/>
              <a:t>1</a:t>
            </a:r>
            <a:r>
              <a:rPr lang="zh-CN" altLang="en-US" sz="1600" dirty="0"/>
              <a:t>： 断纤导致业务中断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步骤 </a:t>
            </a:r>
            <a:r>
              <a:rPr lang="en-US" altLang="zh-CN" sz="1600" b="1" dirty="0"/>
              <a:t>3 </a:t>
            </a:r>
            <a:r>
              <a:rPr lang="zh-CN" altLang="en-US" sz="1600" dirty="0"/>
              <a:t>原因 </a:t>
            </a:r>
            <a:r>
              <a:rPr lang="en-US" altLang="zh-CN" sz="1600" b="1" dirty="0"/>
              <a:t>2</a:t>
            </a:r>
            <a:r>
              <a:rPr lang="zh-CN" altLang="en-US" sz="1600" dirty="0"/>
              <a:t>： 光纤和法兰盘衰耗过大， 导致业务中断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步骤 </a:t>
            </a:r>
            <a:r>
              <a:rPr lang="en-US" altLang="zh-CN" sz="1600" b="1" dirty="0"/>
              <a:t>4 </a:t>
            </a:r>
            <a:r>
              <a:rPr lang="zh-CN" altLang="en-US" sz="1600" dirty="0"/>
              <a:t>原因 </a:t>
            </a:r>
            <a:r>
              <a:rPr lang="en-US" altLang="zh-CN" sz="1600" b="1" dirty="0"/>
              <a:t>3</a:t>
            </a:r>
            <a:r>
              <a:rPr lang="zh-CN" altLang="en-US" sz="1600" dirty="0"/>
              <a:t>： 线缆连接器松动、 未连接线缆或者线缆连接错误， 导致业务中断。 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步骤 </a:t>
            </a:r>
            <a:r>
              <a:rPr lang="en-US" altLang="zh-CN" sz="1600" b="1" dirty="0"/>
              <a:t>5 </a:t>
            </a:r>
            <a:r>
              <a:rPr lang="zh-CN" altLang="en-US" sz="1600" dirty="0"/>
              <a:t>原因 </a:t>
            </a:r>
            <a:r>
              <a:rPr lang="en-US" altLang="zh-CN" sz="1600" b="1" dirty="0"/>
              <a:t>4</a:t>
            </a:r>
            <a:r>
              <a:rPr lang="zh-CN" altLang="en-US" sz="1600" dirty="0"/>
              <a:t>： 单板激光器故障 </a:t>
            </a:r>
            <a:br>
              <a:rPr lang="zh-CN" altLang="en-US" sz="1600" dirty="0"/>
            </a:br>
            <a:r>
              <a:rPr lang="zh-CN" altLang="en-US" sz="1600" dirty="0"/>
              <a:t/>
            </a:r>
            <a:br>
              <a:rPr lang="zh-CN" altLang="en-US" sz="1600" dirty="0"/>
            </a:br>
            <a:r>
              <a:rPr lang="zh-CN" altLang="en-US" sz="1600" dirty="0"/>
              <a:t> </a:t>
            </a:r>
            <a:br>
              <a:rPr lang="zh-CN" altLang="en-US" sz="1600" dirty="0"/>
            </a:b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21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 smtClean="0"/>
              <a:t>-EOS</a:t>
            </a:r>
            <a:r>
              <a:rPr lang="zh-CN" altLang="en-US" dirty="0" smtClean="0"/>
              <a:t>业务中断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5496" y="1059582"/>
            <a:ext cx="4248472" cy="39604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故障现象：</a:t>
            </a:r>
            <a:r>
              <a:rPr lang="en-US" altLang="zh-CN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GFP</a:t>
            </a: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客户同步信号丢失</a:t>
            </a:r>
            <a:r>
              <a:rPr lang="en-US" altLang="zh-CN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(CSF_LCSS)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可能原因：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dirty="0"/>
              <a:t>原因 </a:t>
            </a:r>
            <a:r>
              <a:rPr lang="en-US" altLang="zh-CN" sz="1600" dirty="0"/>
              <a:t>1</a:t>
            </a:r>
            <a:r>
              <a:rPr lang="zh-CN" altLang="en-US" sz="1600" dirty="0"/>
              <a:t>：单板对 </a:t>
            </a:r>
            <a:r>
              <a:rPr lang="en-US" altLang="zh-CN" sz="1600" dirty="0"/>
              <a:t>GFP </a:t>
            </a:r>
            <a:r>
              <a:rPr lang="zh-CN" altLang="en-US" sz="1600" dirty="0"/>
              <a:t>帧定帧失败导致</a:t>
            </a:r>
            <a:r>
              <a:rPr lang="zh-CN" altLang="en-US" sz="1600" dirty="0" smtClean="0"/>
              <a:t>业务断</a:t>
            </a:r>
            <a:r>
              <a:rPr lang="zh-CN" altLang="en-US" sz="1600" dirty="0"/>
              <a:t>。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dirty="0" smtClean="0"/>
              <a:t>原因 </a:t>
            </a:r>
            <a:r>
              <a:rPr lang="en-US" altLang="zh-CN" sz="1600" dirty="0"/>
              <a:t>2</a:t>
            </a:r>
            <a:r>
              <a:rPr lang="zh-CN" altLang="en-US" sz="1600" dirty="0"/>
              <a:t>：在传输业务数据时，虚级联的延时对齐的时间过长，时隙无法组成一个</a:t>
            </a:r>
            <a:r>
              <a:rPr lang="zh-CN" altLang="en-US" sz="1600" dirty="0" smtClean="0"/>
              <a:t>数据帧</a:t>
            </a:r>
            <a:r>
              <a:rPr lang="zh-CN" altLang="en-US" sz="1600" dirty="0"/>
              <a:t>，因此业务有丢包，严重时导致业务中断。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dirty="0" smtClean="0"/>
              <a:t>原因 </a:t>
            </a:r>
            <a:r>
              <a:rPr lang="en-US" altLang="zh-CN" sz="1600" dirty="0"/>
              <a:t>3</a:t>
            </a:r>
            <a:r>
              <a:rPr lang="zh-CN" altLang="en-US" sz="1600" dirty="0" smtClean="0"/>
              <a:t>：虚级联接口绑定</a:t>
            </a:r>
            <a:r>
              <a:rPr lang="zh-CN" altLang="en-US" sz="1600" dirty="0"/>
              <a:t>的时隙数目不一致导致业务中断。</a:t>
            </a: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644008" y="1059582"/>
            <a:ext cx="424847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处理步骤：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SimHei"/>
              </a:rPr>
              <a:t>步骤 </a:t>
            </a:r>
            <a:r>
              <a:rPr lang="en-US" altLang="zh-CN" sz="1600" b="1" dirty="0">
                <a:solidFill>
                  <a:srgbClr val="000000"/>
                </a:solidFill>
                <a:latin typeface="BookAntiqua-Bold"/>
              </a:rPr>
              <a:t>1 </a:t>
            </a:r>
            <a:r>
              <a:rPr lang="zh-CN" altLang="en-US" sz="1600" dirty="0">
                <a:solidFill>
                  <a:srgbClr val="000000"/>
                </a:solidFill>
                <a:latin typeface="SimSun"/>
              </a:rPr>
              <a:t>原因 </a:t>
            </a:r>
            <a:r>
              <a:rPr lang="en-US" altLang="zh-CN" sz="1600" b="1" dirty="0">
                <a:solidFill>
                  <a:srgbClr val="000000"/>
                </a:solidFill>
                <a:latin typeface="TimesNewRomanPS-BoldMT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SimSun"/>
              </a:rPr>
              <a:t>： 单板对 </a:t>
            </a:r>
            <a:r>
              <a:rPr lang="en-US" altLang="zh-CN" sz="1600" b="1" dirty="0">
                <a:solidFill>
                  <a:srgbClr val="000000"/>
                </a:solidFill>
                <a:latin typeface="TimesNewRomanPS-BoldMT"/>
              </a:rPr>
              <a:t>GFP </a:t>
            </a:r>
            <a:r>
              <a:rPr lang="zh-CN" altLang="en-US" sz="1600" dirty="0">
                <a:solidFill>
                  <a:srgbClr val="000000"/>
                </a:solidFill>
                <a:latin typeface="SimSun"/>
              </a:rPr>
              <a:t>帧定帧失败导致业务中断</a:t>
            </a:r>
            <a:r>
              <a:rPr lang="zh-CN" altLang="en-US" sz="1600" dirty="0"/>
              <a:t> </a:t>
            </a:r>
            <a:r>
              <a:rPr lang="zh-CN" altLang="en-US" sz="1600" dirty="0" smtClean="0"/>
              <a:t>。处理相关告警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2 </a:t>
            </a:r>
            <a:r>
              <a:rPr lang="zh-CN" altLang="en-US" sz="1600" dirty="0" smtClean="0"/>
              <a:t>原因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：处理时延问题或跟换其他时隙观察告警是否消失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3 </a:t>
            </a:r>
            <a:r>
              <a:rPr lang="zh-CN" altLang="en-US" sz="1600" dirty="0" smtClean="0"/>
              <a:t>原因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：与对端绑定一致的时隙数量或开启</a:t>
            </a:r>
            <a:r>
              <a:rPr lang="en-US" altLang="zh-CN" sz="1600" dirty="0" smtClean="0"/>
              <a:t>LCAS	</a:t>
            </a:r>
            <a:r>
              <a:rPr lang="zh-CN" altLang="en-US" sz="1600" dirty="0" smtClean="0"/>
              <a:t>功能观察业务是否恢复。</a:t>
            </a:r>
            <a:r>
              <a:rPr lang="zh-CN" altLang="en-US" sz="1600" dirty="0"/>
              <a:t/>
            </a:r>
            <a:br>
              <a:rPr lang="zh-CN" altLang="en-US" sz="1600" dirty="0"/>
            </a:b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4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 SDH</a:t>
            </a:r>
            <a:r>
              <a:rPr lang="zh-CN" altLang="en-US" dirty="0"/>
              <a:t>业务配置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597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</a:t>
            </a:r>
            <a:r>
              <a:rPr lang="zh-CN" altLang="en-US" sz="1400" b="1" dirty="0"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</a:t>
            </a:r>
            <a:r>
              <a:rPr lang="zh-CN" altLang="en-US" sz="1400" b="1" dirty="0" smtClean="0">
                <a:latin typeface="+mn-ea"/>
                <a:ea typeface="+mn-ea"/>
              </a:rPr>
              <a:t>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选择</a:t>
            </a:r>
            <a:r>
              <a:rPr lang="zh-CN" altLang="en-US" sz="1400" b="1" dirty="0">
                <a:latin typeface="+mn-ea"/>
                <a:ea typeface="+mn-ea"/>
              </a:rPr>
              <a:t>对应的</a:t>
            </a:r>
            <a:r>
              <a:rPr lang="en-US" altLang="zh-CN" sz="1400" b="1" dirty="0" smtClean="0">
                <a:latin typeface="+mn-ea"/>
                <a:ea typeface="+mn-ea"/>
              </a:rPr>
              <a:t>VP-SDH</a:t>
            </a:r>
            <a:r>
              <a:rPr lang="zh-CN" altLang="en-US" sz="1400" b="1" dirty="0" smtClean="0">
                <a:latin typeface="+mn-ea"/>
                <a:ea typeface="+mn-ea"/>
              </a:rPr>
              <a:t>接口右键，选择创建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 smtClean="0">
                <a:latin typeface="+mn-ea"/>
                <a:ea typeface="+mn-ea"/>
              </a:rPr>
              <a:t>类型</a:t>
            </a:r>
            <a:r>
              <a:rPr lang="zh-CN" altLang="en-US" sz="1400" b="1" dirty="0" smtClean="0">
                <a:latin typeface="+mn-ea"/>
                <a:ea typeface="+mn-ea"/>
              </a:rPr>
              <a:t>、</a:t>
            </a:r>
            <a:r>
              <a:rPr lang="en-US" altLang="zh-CN" sz="1400" b="1" dirty="0" smtClean="0">
                <a:latin typeface="+mn-ea"/>
                <a:ea typeface="+mn-ea"/>
              </a:rPr>
              <a:t>ID</a:t>
            </a:r>
            <a:r>
              <a:rPr lang="zh-CN" altLang="en-US" sz="1400" b="1" dirty="0" smtClean="0">
                <a:latin typeface="+mn-ea"/>
                <a:ea typeface="+mn-ea"/>
              </a:rPr>
              <a:t>默认，映射模式选择</a:t>
            </a:r>
            <a:r>
              <a:rPr lang="en-US" altLang="zh-CN" sz="1400" b="1" dirty="0" smtClean="0">
                <a:latin typeface="+mn-ea"/>
                <a:ea typeface="+mn-ea"/>
              </a:rPr>
              <a:t>BMP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：映射模式要和对端保持一致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72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 smtClean="0"/>
              <a:t>-</a:t>
            </a:r>
            <a:r>
              <a:rPr lang="zh-CN" altLang="en-US" dirty="0" smtClean="0"/>
              <a:t>误码故障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5496" y="1059582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故障现象：线路上出现大量再生段误码和复用段误码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可能原因：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原因 </a:t>
            </a:r>
            <a:r>
              <a:rPr lang="en-US" altLang="zh-CN" sz="1600" dirty="0"/>
              <a:t>1</a:t>
            </a:r>
            <a:r>
              <a:rPr lang="zh-CN" altLang="en-US" sz="1600" dirty="0"/>
              <a:t>：光（电）接口板故障</a:t>
            </a:r>
            <a:r>
              <a:rPr lang="zh-CN" altLang="en-US" sz="1600" dirty="0" smtClean="0"/>
              <a:t>。 原因 </a:t>
            </a:r>
            <a:r>
              <a:rPr lang="en-US" altLang="zh-CN" sz="1600" dirty="0"/>
              <a:t>2</a:t>
            </a:r>
            <a:r>
              <a:rPr lang="zh-CN" altLang="en-US" sz="1600" dirty="0"/>
              <a:t>：时钟单元</a:t>
            </a:r>
            <a:r>
              <a:rPr lang="zh-CN" altLang="en-US" sz="1600" dirty="0" smtClean="0"/>
              <a:t>故障。</a:t>
            </a:r>
            <a:endParaRPr lang="zh-CN" altLang="en-US" sz="1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原因 </a:t>
            </a:r>
            <a:r>
              <a:rPr lang="en-US" altLang="zh-CN" sz="1600" dirty="0"/>
              <a:t>3</a:t>
            </a:r>
            <a:r>
              <a:rPr lang="zh-CN" altLang="en-US" sz="1600" dirty="0"/>
              <a:t>：交叉单元故障</a:t>
            </a:r>
            <a:r>
              <a:rPr lang="zh-CN" altLang="en-US" sz="1600" dirty="0" smtClean="0"/>
              <a:t>。           原因 </a:t>
            </a:r>
            <a:r>
              <a:rPr lang="en-US" altLang="zh-CN" sz="1600" dirty="0"/>
              <a:t>4</a:t>
            </a:r>
            <a:r>
              <a:rPr lang="zh-CN" altLang="en-US" sz="1600" dirty="0"/>
              <a:t>：线路板故障。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原因 </a:t>
            </a:r>
            <a:r>
              <a:rPr lang="en-US" altLang="zh-CN" sz="1600" dirty="0"/>
              <a:t>5</a:t>
            </a:r>
            <a:r>
              <a:rPr lang="zh-CN" altLang="en-US" sz="1600" dirty="0"/>
              <a:t>：接收光功率异常</a:t>
            </a:r>
            <a:r>
              <a:rPr lang="zh-CN" altLang="en-US" sz="1600" dirty="0" smtClean="0"/>
              <a:t>。       原因 </a:t>
            </a:r>
            <a:r>
              <a:rPr lang="en-US" altLang="zh-CN" sz="1600" dirty="0"/>
              <a:t>6</a:t>
            </a:r>
            <a:r>
              <a:rPr lang="zh-CN" altLang="en-US" sz="1600" dirty="0"/>
              <a:t>：环境温湿度不符合设备长期正常运行的指标。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原因 </a:t>
            </a:r>
            <a:r>
              <a:rPr lang="en-US" altLang="zh-CN" sz="1600" dirty="0" smtClean="0"/>
              <a:t>7</a:t>
            </a:r>
            <a:r>
              <a:rPr lang="zh-CN" altLang="en-US" sz="1600" dirty="0" smtClean="0"/>
              <a:t>：</a:t>
            </a:r>
            <a:r>
              <a:rPr lang="zh-CN" altLang="en-US" sz="1600" dirty="0"/>
              <a:t>接地故障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92850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/>
              <a:t>-</a:t>
            </a:r>
            <a:r>
              <a:rPr lang="zh-CN" altLang="en-US" dirty="0"/>
              <a:t>误码故障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5496" y="1059582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原因 </a:t>
            </a:r>
            <a:r>
              <a:rPr lang="en-US" altLang="zh-CN" sz="1600" dirty="0"/>
              <a:t>1</a:t>
            </a:r>
            <a:r>
              <a:rPr lang="zh-CN" altLang="en-US" sz="1600" dirty="0"/>
              <a:t>：光（电）接口板</a:t>
            </a:r>
            <a:r>
              <a:rPr lang="zh-CN" altLang="en-US" sz="1600" dirty="0" smtClean="0"/>
              <a:t>故障，导致误码。 更换光模块、单板查看故障是否消失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2 </a:t>
            </a:r>
            <a:r>
              <a:rPr lang="zh-CN" altLang="en-US" sz="1600" dirty="0" smtClean="0"/>
              <a:t>原因 </a:t>
            </a:r>
            <a:r>
              <a:rPr lang="en-US" altLang="zh-CN" sz="1600" dirty="0"/>
              <a:t>2</a:t>
            </a:r>
            <a:r>
              <a:rPr lang="zh-CN" altLang="en-US" sz="1600" dirty="0"/>
              <a:t>：时钟单元</a:t>
            </a:r>
            <a:r>
              <a:rPr lang="zh-CN" altLang="en-US" sz="1600" dirty="0" smtClean="0"/>
              <a:t>故障，导致误码。           检查时钟跟踪状态，或重新配置时钟   </a:t>
            </a:r>
            <a:endParaRPr lang="zh-CN" altLang="en-US" sz="1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3 </a:t>
            </a:r>
            <a:r>
              <a:rPr lang="zh-CN" altLang="en-US" sz="1600" dirty="0" smtClean="0"/>
              <a:t>原因 </a:t>
            </a:r>
            <a:r>
              <a:rPr lang="en-US" altLang="zh-CN" sz="1600" dirty="0"/>
              <a:t>3</a:t>
            </a:r>
            <a:r>
              <a:rPr lang="zh-CN" altLang="en-US" sz="1600" dirty="0"/>
              <a:t>：交叉</a:t>
            </a:r>
            <a:r>
              <a:rPr lang="zh-CN" altLang="en-US" sz="1600" dirty="0" smtClean="0"/>
              <a:t>单元故障，导致误码               复位交叉板或者更换单板   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4 </a:t>
            </a:r>
            <a:r>
              <a:rPr lang="zh-CN" altLang="en-US" sz="1600" dirty="0" smtClean="0"/>
              <a:t>原因 </a:t>
            </a:r>
            <a:r>
              <a:rPr lang="en-US" altLang="zh-CN" sz="1600" dirty="0"/>
              <a:t>4</a:t>
            </a:r>
            <a:r>
              <a:rPr lang="zh-CN" altLang="en-US" sz="1600" dirty="0"/>
              <a:t>：线路板</a:t>
            </a:r>
            <a:r>
              <a:rPr lang="zh-CN" altLang="en-US" sz="1600" dirty="0" smtClean="0"/>
              <a:t>故障，导致误码                  更换故障单板</a:t>
            </a:r>
            <a:endParaRPr lang="zh-CN" altLang="en-US" sz="1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5 </a:t>
            </a:r>
            <a:r>
              <a:rPr lang="zh-CN" altLang="en-US" sz="1600" dirty="0" smtClean="0"/>
              <a:t>原因 </a:t>
            </a:r>
            <a:r>
              <a:rPr lang="en-US" altLang="zh-CN" sz="1600" dirty="0"/>
              <a:t>5</a:t>
            </a:r>
            <a:r>
              <a:rPr lang="zh-CN" altLang="en-US" sz="1600" dirty="0"/>
              <a:t>：接收光功率</a:t>
            </a:r>
            <a:r>
              <a:rPr lang="zh-CN" altLang="en-US" sz="1600" dirty="0" smtClean="0"/>
              <a:t>异常，导致误码            调测光功率到正常范围内     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6 </a:t>
            </a:r>
            <a:r>
              <a:rPr lang="zh-CN" altLang="en-US" sz="1600" dirty="0" smtClean="0"/>
              <a:t>原因 </a:t>
            </a:r>
            <a:r>
              <a:rPr lang="en-US" altLang="zh-CN" sz="1600" dirty="0"/>
              <a:t>6</a:t>
            </a:r>
            <a:r>
              <a:rPr lang="zh-CN" altLang="en-US" sz="1600" dirty="0"/>
              <a:t>：环境温湿度不符合设备长期正常运行的指标</a:t>
            </a:r>
            <a:r>
              <a:rPr lang="zh-CN" altLang="en-US" sz="1600" dirty="0" smtClean="0"/>
              <a:t>。 检查机房环境温度湿度</a:t>
            </a:r>
            <a:endParaRPr lang="zh-CN" altLang="en-US" sz="1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7 </a:t>
            </a:r>
            <a:r>
              <a:rPr lang="zh-CN" altLang="en-US" sz="1600" dirty="0" smtClean="0"/>
              <a:t>原因 </a:t>
            </a:r>
            <a:r>
              <a:rPr lang="en-US" altLang="zh-CN" sz="1600" dirty="0" smtClean="0"/>
              <a:t>7</a:t>
            </a:r>
            <a:r>
              <a:rPr lang="zh-CN" altLang="en-US" sz="1600" dirty="0" smtClean="0"/>
              <a:t>：</a:t>
            </a:r>
            <a:r>
              <a:rPr lang="zh-CN" altLang="en-US" sz="1600" dirty="0"/>
              <a:t>接地故障</a:t>
            </a:r>
            <a:r>
              <a:rPr lang="zh-CN" altLang="en-US" sz="1600" dirty="0" smtClean="0"/>
              <a:t>。                                   检查用户机房接地是否良好，机柜、设备、</a:t>
            </a:r>
            <a:r>
              <a:rPr lang="en-US" altLang="zh-CN" sz="1600" dirty="0" smtClean="0"/>
              <a:t>ODF DDF</a:t>
            </a:r>
            <a:r>
              <a:rPr lang="zh-CN" altLang="en-US" sz="1600" dirty="0" smtClean="0"/>
              <a:t>架是否与地排接触良好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085954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 smtClean="0"/>
              <a:t>-</a:t>
            </a:r>
            <a:r>
              <a:rPr lang="zh-CN" altLang="en-US" dirty="0" smtClean="0"/>
              <a:t>指针调整告警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9582"/>
            <a:ext cx="3888432" cy="39604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故障现象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：网元上报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AU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或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TU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指针调整告警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可能原因：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/>
              <a:t>原因 </a:t>
            </a:r>
            <a:r>
              <a:rPr lang="en-US" altLang="zh-CN" sz="1600" dirty="0"/>
              <a:t>1</a:t>
            </a:r>
            <a:r>
              <a:rPr lang="zh-CN" altLang="en-US" sz="1600" dirty="0"/>
              <a:t>：时钟配置错误 </a:t>
            </a:r>
            <a:endParaRPr lang="en-US" altLang="zh-CN" sz="1600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/>
              <a:t/>
            </a:r>
            <a:br>
              <a:rPr lang="zh-CN" altLang="en-US" sz="1600" dirty="0"/>
            </a:br>
            <a:r>
              <a:rPr lang="zh-CN" altLang="en-US" sz="1600" dirty="0" smtClean="0"/>
              <a:t>原因 </a:t>
            </a:r>
            <a:r>
              <a:rPr lang="en-US" altLang="zh-CN" sz="1600" dirty="0" smtClean="0"/>
              <a:t>2 </a:t>
            </a:r>
            <a:r>
              <a:rPr lang="zh-CN" altLang="en-US" sz="1600" dirty="0" smtClean="0"/>
              <a:t>：跟踪源精度较低</a:t>
            </a:r>
            <a:endParaRPr lang="en-US" altLang="zh-CN" sz="1600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427984" y="1059582"/>
            <a:ext cx="388843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处理步骤：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/>
              <a:t>步骤</a:t>
            </a:r>
            <a:r>
              <a:rPr lang="en-US" altLang="zh-CN" sz="1600" dirty="0"/>
              <a:t>1 </a:t>
            </a:r>
            <a:r>
              <a:rPr lang="zh-CN" altLang="en-US" sz="1600" dirty="0"/>
              <a:t>原因</a:t>
            </a:r>
            <a:r>
              <a:rPr lang="en-US" altLang="zh-CN" sz="1600" dirty="0"/>
              <a:t>1 </a:t>
            </a:r>
            <a:r>
              <a:rPr lang="zh-CN" altLang="en-US" sz="1600" dirty="0"/>
              <a:t>：检查时钟配置是否正确，跟踪端口是否正确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/>
              <a:t>步骤</a:t>
            </a:r>
            <a:r>
              <a:rPr lang="en-US" altLang="zh-CN" sz="1600" dirty="0"/>
              <a:t>2 </a:t>
            </a:r>
            <a:r>
              <a:rPr lang="zh-CN" altLang="en-US" sz="1600" dirty="0"/>
              <a:t>原因</a:t>
            </a:r>
            <a:r>
              <a:rPr lang="en-US" altLang="zh-CN" sz="1600" dirty="0"/>
              <a:t>2</a:t>
            </a:r>
            <a:r>
              <a:rPr lang="zh-CN" altLang="en-US" sz="1600" dirty="0" smtClean="0"/>
              <a:t>：如同一传输网络中其他网元同样上报指针调整告警，请跟换时钟源</a:t>
            </a:r>
            <a:endParaRPr lang="en-US" altLang="zh-CN" sz="16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7748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 smtClean="0"/>
              <a:t>-</a:t>
            </a:r>
            <a:r>
              <a:rPr lang="zh-CN" altLang="en-US" dirty="0" smtClean="0"/>
              <a:t>业务丢包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9582"/>
            <a:ext cx="8496944" cy="39604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故障现象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：用户反馈业务丢包，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ping</a:t>
            </a: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丢包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可能</a:t>
            </a: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原因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prstClr val="black"/>
                </a:solidFill>
              </a:rPr>
              <a:t>原因 </a:t>
            </a:r>
            <a:r>
              <a:rPr lang="en-US" altLang="zh-CN" sz="1600" dirty="0">
                <a:solidFill>
                  <a:prstClr val="black"/>
                </a:solidFill>
              </a:rPr>
              <a:t>1</a:t>
            </a:r>
            <a:r>
              <a:rPr lang="zh-CN" altLang="en-US" sz="1600" dirty="0" smtClean="0">
                <a:solidFill>
                  <a:prstClr val="black"/>
                </a:solidFill>
              </a:rPr>
              <a:t>：线路侧光功率异常、光模块故障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prstClr val="black"/>
                </a:solidFill>
              </a:rPr>
              <a:t>原因 </a:t>
            </a:r>
            <a:r>
              <a:rPr lang="en-US" altLang="zh-CN" sz="1600" dirty="0" smtClean="0">
                <a:solidFill>
                  <a:prstClr val="black"/>
                </a:solidFill>
              </a:rPr>
              <a:t>2</a:t>
            </a:r>
            <a:r>
              <a:rPr lang="zh-CN" altLang="en-US" sz="1600" dirty="0" smtClean="0">
                <a:solidFill>
                  <a:prstClr val="black"/>
                </a:solidFill>
              </a:rPr>
              <a:t>：存在误码</a:t>
            </a:r>
            <a:r>
              <a:rPr lang="zh-CN" altLang="en-US" sz="1600" dirty="0">
                <a:solidFill>
                  <a:prstClr val="black"/>
                </a:solidFill>
              </a:rPr>
              <a:t/>
            </a:r>
            <a:br>
              <a:rPr lang="zh-CN" altLang="en-US" sz="1600" dirty="0">
                <a:solidFill>
                  <a:prstClr val="black"/>
                </a:solidFill>
              </a:rPr>
            </a:br>
            <a:r>
              <a:rPr lang="zh-CN" altLang="en-US" sz="1600" dirty="0">
                <a:solidFill>
                  <a:prstClr val="black"/>
                </a:solidFill>
              </a:rPr>
              <a:t>原因 </a:t>
            </a:r>
            <a:r>
              <a:rPr lang="en-US" altLang="zh-CN" sz="1600" dirty="0" smtClean="0">
                <a:solidFill>
                  <a:prstClr val="black"/>
                </a:solidFill>
              </a:rPr>
              <a:t>3 </a:t>
            </a:r>
            <a:r>
              <a:rPr lang="zh-CN" altLang="en-US" sz="1600" dirty="0" smtClean="0">
                <a:solidFill>
                  <a:prstClr val="black"/>
                </a:solidFill>
              </a:rPr>
              <a:t>：用户侧端口工作模式不一致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prstClr val="black"/>
                </a:solidFill>
              </a:rPr>
              <a:t>原因</a:t>
            </a:r>
            <a:r>
              <a:rPr lang="en-US" altLang="zh-CN" sz="1600" dirty="0">
                <a:solidFill>
                  <a:prstClr val="black"/>
                </a:solidFill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</a:rPr>
              <a:t>4 </a:t>
            </a:r>
            <a:r>
              <a:rPr lang="zh-CN" altLang="en-US" sz="1600" dirty="0" smtClean="0">
                <a:solidFill>
                  <a:prstClr val="black"/>
                </a:solidFill>
              </a:rPr>
              <a:t>：客户业务流量超过实际带宽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prstClr val="black"/>
                </a:solidFill>
              </a:rPr>
              <a:t>原因 </a:t>
            </a:r>
            <a:r>
              <a:rPr lang="en-US" altLang="zh-CN" sz="1600" dirty="0" smtClean="0">
                <a:solidFill>
                  <a:prstClr val="black"/>
                </a:solidFill>
              </a:rPr>
              <a:t>5</a:t>
            </a:r>
            <a:r>
              <a:rPr lang="zh-CN" altLang="en-US" sz="1600" dirty="0" smtClean="0">
                <a:solidFill>
                  <a:prstClr val="black"/>
                </a:solidFill>
              </a:rPr>
              <a:t>：用户侧物理线缆老化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66301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/>
              <a:t>-</a:t>
            </a:r>
            <a:r>
              <a:rPr lang="zh-CN" altLang="en-US" dirty="0"/>
              <a:t>业务丢包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059582"/>
            <a:ext cx="8784976" cy="39604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处理步骤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原因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检查光功率是否在合理范围</a:t>
            </a:r>
            <a:endParaRPr lang="en-US" altLang="zh-CN" sz="16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检查光模块状态是否正常</a:t>
            </a:r>
            <a:endParaRPr lang="en-US" altLang="zh-CN" sz="16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5616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/>
              <a:t>-</a:t>
            </a:r>
            <a:r>
              <a:rPr lang="zh-CN" altLang="en-US" dirty="0"/>
              <a:t>业务丢包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59582"/>
            <a:ext cx="8892480" cy="39604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处理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原因</a:t>
            </a:r>
            <a:r>
              <a:rPr lang="en-US" altLang="zh-CN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1600" dirty="0">
                <a:ea typeface="等线"/>
                <a:cs typeface="Times New Roman"/>
              </a:rPr>
              <a:t>检查低阶误码和指针的</a:t>
            </a:r>
            <a:r>
              <a:rPr lang="zh-CN" altLang="zh-CN" sz="1600" dirty="0" smtClean="0">
                <a:ea typeface="等线"/>
                <a:cs typeface="Times New Roman"/>
              </a:rPr>
              <a:t>统计</a:t>
            </a:r>
            <a:endParaRPr lang="en-US" altLang="zh-CN" sz="1600" dirty="0" smtClean="0">
              <a:ea typeface="等线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prstClr val="black"/>
                </a:solidFill>
                <a:latin typeface="等线"/>
                <a:ea typeface="黑体" pitchFamily="49" charset="-122"/>
                <a:cs typeface="Times New Roman"/>
              </a:rPr>
              <a:t>查看是否有低阶通道误码</a:t>
            </a:r>
            <a:endParaRPr lang="en-US" altLang="zh-CN" sz="1600" dirty="0" smtClean="0">
              <a:solidFill>
                <a:prstClr val="black"/>
              </a:solidFill>
              <a:latin typeface="等线"/>
              <a:ea typeface="黑体" pitchFamily="49" charset="-122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prstClr val="black"/>
                </a:solidFill>
                <a:latin typeface="等线"/>
                <a:ea typeface="黑体" pitchFamily="49" charset="-122"/>
                <a:cs typeface="Times New Roman"/>
              </a:rPr>
              <a:t>低阶通道严重不可用秒</a:t>
            </a:r>
            <a:endParaRPr lang="en-US" altLang="zh-CN" sz="1600" dirty="0" smtClean="0">
              <a:solidFill>
                <a:prstClr val="black"/>
              </a:solidFill>
              <a:latin typeface="等线"/>
              <a:ea typeface="黑体" pitchFamily="49" charset="-122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prstClr val="black"/>
                </a:solidFill>
                <a:latin typeface="等线"/>
                <a:ea typeface="黑体" pitchFamily="49" charset="-122"/>
                <a:cs typeface="Times New Roman"/>
              </a:rPr>
              <a:t>低</a:t>
            </a:r>
            <a:r>
              <a:rPr lang="zh-CN" altLang="en-US" sz="1600" dirty="0" smtClean="0">
                <a:solidFill>
                  <a:prstClr val="black"/>
                </a:solidFill>
                <a:latin typeface="等线"/>
                <a:ea typeface="黑体" pitchFamily="49" charset="-122"/>
                <a:cs typeface="Times New Roman"/>
              </a:rPr>
              <a:t>阶通道不可用秒</a:t>
            </a:r>
            <a:endParaRPr lang="en-US" altLang="zh-CN" sz="1600" dirty="0" smtClean="0">
              <a:solidFill>
                <a:prstClr val="black"/>
              </a:solidFill>
              <a:latin typeface="等线"/>
              <a:ea typeface="黑体" pitchFamily="49" charset="-122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prstClr val="black"/>
                </a:solidFill>
                <a:latin typeface="等线"/>
                <a:ea typeface="黑体" pitchFamily="49" charset="-122"/>
                <a:cs typeface="Times New Roman"/>
              </a:rPr>
              <a:t>低</a:t>
            </a:r>
            <a:r>
              <a:rPr lang="zh-CN" altLang="en-US" sz="1600" dirty="0" smtClean="0">
                <a:solidFill>
                  <a:prstClr val="black"/>
                </a:solidFill>
                <a:latin typeface="等线"/>
                <a:ea typeface="黑体" pitchFamily="49" charset="-122"/>
                <a:cs typeface="Times New Roman"/>
              </a:rPr>
              <a:t>阶通道</a:t>
            </a:r>
            <a:r>
              <a:rPr lang="en-US" altLang="zh-CN" sz="1600" dirty="0" smtClean="0">
                <a:solidFill>
                  <a:prstClr val="black"/>
                </a:solidFill>
                <a:latin typeface="等线"/>
                <a:ea typeface="黑体" pitchFamily="49" charset="-122"/>
                <a:cs typeface="Times New Roman"/>
              </a:rPr>
              <a:t>REI</a:t>
            </a:r>
            <a:r>
              <a:rPr lang="zh-CN" altLang="en-US" sz="1600" dirty="0" smtClean="0">
                <a:solidFill>
                  <a:prstClr val="black"/>
                </a:solidFill>
                <a:latin typeface="等线"/>
                <a:ea typeface="黑体" pitchFamily="49" charset="-122"/>
                <a:cs typeface="Times New Roman"/>
              </a:rPr>
              <a:t>误码块等</a:t>
            </a:r>
            <a:endParaRPr lang="en-US" altLang="zh-CN" sz="1600" dirty="0" smtClean="0">
              <a:solidFill>
                <a:prstClr val="black"/>
              </a:solidFill>
              <a:latin typeface="等线"/>
              <a:ea typeface="黑体" pitchFamily="49" charset="-122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 smtClean="0">
              <a:solidFill>
                <a:prstClr val="black"/>
              </a:solidFill>
              <a:latin typeface="等线"/>
              <a:ea typeface="黑体" pitchFamily="49" charset="-122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11496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/>
              <a:t>-</a:t>
            </a:r>
            <a:r>
              <a:rPr lang="zh-CN" altLang="en-US" dirty="0"/>
              <a:t>业务丢包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处理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3 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原因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网元管理器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—&gt;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以太网接口</a:t>
            </a:r>
            <a:endParaRPr lang="en-US" altLang="zh-CN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ea typeface="等线"/>
                <a:cs typeface="Times New Roman"/>
              </a:rPr>
              <a:t>查看接口工作</a:t>
            </a:r>
            <a:r>
              <a:rPr lang="zh-CN" altLang="en-US" sz="1600" dirty="0" smtClean="0">
                <a:ea typeface="等线"/>
                <a:cs typeface="Times New Roman"/>
              </a:rPr>
              <a:t>模式是否与远端设备一致</a:t>
            </a:r>
            <a:endParaRPr lang="zh-CN" altLang="en-US" sz="1600" dirty="0">
              <a:ea typeface="等线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7734"/>
            <a:ext cx="830428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950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/>
              <a:t>-</a:t>
            </a:r>
            <a:r>
              <a:rPr lang="zh-CN" altLang="en-US" dirty="0"/>
              <a:t>业务丢包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1059582"/>
            <a:ext cx="8892480" cy="39604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处理步骤</a:t>
            </a:r>
            <a:r>
              <a:rPr lang="en-US" altLang="zh-CN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4 </a:t>
            </a: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原因</a:t>
            </a:r>
            <a:r>
              <a:rPr lang="en-US" altLang="zh-CN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网元管理器</a:t>
            </a:r>
            <a:r>
              <a:rPr lang="en-US" altLang="zh-CN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—&gt;</a:t>
            </a: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虚级联接口</a:t>
            </a: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统计虚级联接口带宽利用率</a:t>
            </a:r>
            <a:endParaRPr lang="en-US" altLang="zh-CN" sz="16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查看是否</a:t>
            </a:r>
            <a:r>
              <a:rPr lang="zh-CN" altLang="zh-CN" sz="1600" dirty="0">
                <a:solidFill>
                  <a:prstClr val="black"/>
                </a:solidFill>
                <a:latin typeface="Calibri"/>
                <a:ea typeface="等线"/>
                <a:cs typeface="Times New Roman"/>
              </a:rPr>
              <a:t>业务配置的时隙带宽</a:t>
            </a:r>
            <a:endParaRPr lang="en-US" altLang="zh-CN" sz="1600" dirty="0">
              <a:solidFill>
                <a:prstClr val="black"/>
              </a:solidFill>
              <a:latin typeface="Calibri"/>
              <a:ea typeface="等线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1600" dirty="0">
                <a:solidFill>
                  <a:prstClr val="black"/>
                </a:solidFill>
                <a:latin typeface="Calibri"/>
                <a:ea typeface="等线"/>
                <a:cs typeface="Times New Roman"/>
              </a:rPr>
              <a:t>如果达到峰值，可能会造成丢包</a:t>
            </a:r>
            <a:endParaRPr lang="en-US" altLang="zh-CN" sz="16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7574"/>
            <a:ext cx="6205752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02939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日常维护</a:t>
            </a:r>
            <a:r>
              <a:rPr lang="en-US" altLang="zh-CN" dirty="0"/>
              <a:t>-</a:t>
            </a:r>
            <a:r>
              <a:rPr lang="zh-CN" altLang="en-US" dirty="0"/>
              <a:t>业务丢包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处理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5 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原因</a:t>
            </a:r>
            <a:r>
              <a:rPr lang="en-US" altLang="zh-CN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使用测线仪检测用户设备侧网线是否正常</a:t>
            </a: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CN" altLang="en-US" dirty="0" smtClean="0"/>
              <a:t>更换用户设备侧网线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9582"/>
            <a:ext cx="39719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266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考核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考试安排</a:t>
            </a:r>
            <a:endParaRPr lang="en-US" altLang="zh-CN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en-US" altLang="zh-CN" dirty="0" smtClean="0"/>
              <a:t>EOS</a:t>
            </a:r>
            <a:r>
              <a:rPr lang="zh-CN" altLang="en-US" dirty="0" smtClean="0"/>
              <a:t>点对点开通规范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ODU1</a:t>
            </a:r>
            <a:r>
              <a:rPr lang="zh-CN" altLang="en-US" dirty="0" smtClean="0"/>
              <a:t>异厂家对接参数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EOO</a:t>
            </a:r>
            <a:r>
              <a:rPr lang="zh-CN" altLang="en-US" dirty="0" smtClean="0"/>
              <a:t>点对点开通规范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备选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DMD-8GE </a:t>
            </a:r>
            <a:r>
              <a:rPr lang="zh-CN" altLang="en-US" dirty="0" smtClean="0"/>
              <a:t>设备汇聚端口配置注意事项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EOO</a:t>
            </a:r>
            <a:r>
              <a:rPr lang="zh-CN" altLang="en-US" dirty="0" smtClean="0"/>
              <a:t>异厂家对接参数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866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 SDH</a:t>
            </a:r>
            <a:r>
              <a:rPr lang="zh-CN" altLang="en-US" dirty="0"/>
              <a:t>业务配置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7948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</a:t>
            </a:r>
            <a:r>
              <a:rPr lang="zh-CN" altLang="en-US" sz="1400" b="1" dirty="0" smtClean="0">
                <a:latin typeface="+mn-ea"/>
                <a:ea typeface="+mn-ea"/>
              </a:rPr>
              <a:t>连接管理</a:t>
            </a:r>
            <a:r>
              <a:rPr lang="en-US" altLang="zh-CN" sz="1400" b="1" dirty="0" smtClean="0">
                <a:latin typeface="+mn-ea"/>
                <a:ea typeface="+mn-ea"/>
              </a:rPr>
              <a:t>—</a:t>
            </a:r>
            <a:r>
              <a:rPr lang="zh-CN" altLang="en-US" sz="1400" b="1" dirty="0" smtClean="0">
                <a:latin typeface="+mn-ea"/>
                <a:ea typeface="+mn-ea"/>
              </a:rPr>
              <a:t>＞交叉配置</a:t>
            </a:r>
            <a:r>
              <a:rPr lang="en-US" altLang="zh-CN" sz="1400" b="1" dirty="0" smtClean="0">
                <a:latin typeface="+mn-ea"/>
                <a:ea typeface="+mn-ea"/>
              </a:rPr>
              <a:t>--&gt;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选择保护为普通、</a:t>
            </a:r>
            <a:r>
              <a:rPr lang="en-US" altLang="zh-CN" sz="1400" b="1" dirty="0" smtClean="0">
                <a:latin typeface="+mn-ea"/>
                <a:ea typeface="+mn-ea"/>
              </a:rPr>
              <a:t>ODU</a:t>
            </a:r>
            <a:r>
              <a:rPr lang="zh-CN" altLang="en-US" sz="1400" b="1" dirty="0" smtClean="0">
                <a:latin typeface="+mn-ea"/>
                <a:ea typeface="+mn-ea"/>
              </a:rPr>
              <a:t>速率为</a:t>
            </a:r>
            <a:r>
              <a:rPr lang="en-US" altLang="zh-CN" sz="1400" b="1" dirty="0" smtClean="0">
                <a:latin typeface="+mn-ea"/>
                <a:ea typeface="+mn-ea"/>
              </a:rPr>
              <a:t>ODU1</a:t>
            </a:r>
            <a:r>
              <a:rPr lang="zh-CN" altLang="en-US" sz="1400" b="1" dirty="0" smtClean="0">
                <a:latin typeface="+mn-ea"/>
                <a:ea typeface="+mn-ea"/>
              </a:rPr>
              <a:t>、确认完成配置；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注意：当创建有多个</a:t>
            </a:r>
            <a:r>
              <a:rPr lang="en-US" altLang="zh-CN" sz="1000" dirty="0" err="1" smtClean="0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时需选择源板卡、源端口、源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、宿板卡、宿端口、宿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；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48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 SDH</a:t>
            </a:r>
            <a:r>
              <a:rPr lang="zh-CN" altLang="en-US" dirty="0"/>
              <a:t>业务配置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3604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使能</a:t>
            </a: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8AT2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低阶功能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</a:t>
            </a:r>
            <a:r>
              <a:rPr lang="zh-CN" altLang="en-US" sz="1400" b="1" dirty="0"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latin typeface="+mn-ea"/>
                <a:ea typeface="+mn-ea"/>
              </a:rPr>
              <a:t>＞高阶通道，选择</a:t>
            </a: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板卡，在低阶时隙使能列对对应的高阶修改为使能并点击配置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注意：业务为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VC4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级别时无需该操作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0" y="1059582"/>
            <a:ext cx="6343200" cy="374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5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 SDH</a:t>
            </a:r>
            <a:r>
              <a:rPr lang="zh-CN" altLang="en-US" dirty="0"/>
              <a:t>业务配置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07646"/>
            <a:ext cx="2789370" cy="4135854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SDH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</a:t>
            </a:r>
            <a:r>
              <a:rPr lang="zh-CN" alt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SDH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交叉连接管理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选择电路业务，点击创建</a:t>
            </a:r>
            <a:endParaRPr lang="en-US" altLang="zh-CN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选择业务类型普通，速率级别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VC12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，源宿板位、接口、高阶时隙、时隙模式、低阶时隙列表，点击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确定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注意：物理对接端口的高阶时隙、时隙模式、低阶时隙列表要一致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68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70" y="1007646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3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2411760" y="3799304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11760" y="320664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11760" y="2623657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55009" y="203792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101402" y="2224693"/>
            <a:ext cx="1228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SDH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业务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221912" y="2135581"/>
            <a:ext cx="558000" cy="486000"/>
            <a:chOff x="3174" y="2656"/>
            <a:chExt cx="1549" cy="1351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 Box 45"/>
          <p:cNvSpPr txBox="1">
            <a:spLocks noChangeArrowheads="1"/>
          </p:cNvSpPr>
          <p:nvPr/>
        </p:nvSpPr>
        <p:spPr bwMode="gray">
          <a:xfrm>
            <a:off x="3275856" y="218977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2.1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4148279" y="2816544"/>
            <a:ext cx="1183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600" dirty="0" smtClean="0">
                <a:solidFill>
                  <a:schemeClr val="tx1"/>
                </a:solidFill>
              </a:rPr>
              <a:t>EOS</a:t>
            </a:r>
            <a:r>
              <a:rPr lang="zh-CN" altLang="en-US" sz="1600" dirty="0" smtClean="0">
                <a:solidFill>
                  <a:schemeClr val="tx1"/>
                </a:solidFill>
              </a:rPr>
              <a:t>业务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3250671" y="2743440"/>
            <a:ext cx="558000" cy="486000"/>
            <a:chOff x="3174" y="2656"/>
            <a:chExt cx="1549" cy="1351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 Box 45"/>
          <p:cNvSpPr txBox="1">
            <a:spLocks noChangeArrowheads="1"/>
          </p:cNvSpPr>
          <p:nvPr/>
        </p:nvSpPr>
        <p:spPr bwMode="gray">
          <a:xfrm>
            <a:off x="3289862" y="2801155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2.2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125838" y="3408395"/>
            <a:ext cx="1228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EOO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业务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3250671" y="3324893"/>
            <a:ext cx="558000" cy="486000"/>
            <a:chOff x="3174" y="2656"/>
            <a:chExt cx="1549" cy="1351"/>
          </a:xfrm>
        </p:grpSpPr>
        <p:sp>
          <p:nvSpPr>
            <p:cNvPr id="25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gray">
          <a:xfrm>
            <a:off x="3289862" y="3381483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2.3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963387" y="1563638"/>
            <a:ext cx="2210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典型业务类型及配置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gray">
          <a:xfrm>
            <a:off x="2429824" y="1528723"/>
            <a:ext cx="479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1.1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2429824" y="1528723"/>
            <a:ext cx="558000" cy="486000"/>
            <a:chOff x="3174" y="2656"/>
            <a:chExt cx="1549" cy="1351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Text Box 45"/>
          <p:cNvSpPr txBox="1">
            <a:spLocks noChangeArrowheads="1"/>
          </p:cNvSpPr>
          <p:nvPr/>
        </p:nvSpPr>
        <p:spPr bwMode="gray">
          <a:xfrm>
            <a:off x="2555776" y="1563638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83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2.2.1 EOS-</a:t>
            </a:r>
            <a:r>
              <a:rPr lang="zh-CN" altLang="en-US" dirty="0" smtClean="0"/>
              <a:t>点到点业务开通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侧配置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>
                <a:latin typeface="+mn-ea"/>
                <a:ea typeface="+mn-ea"/>
              </a:rPr>
              <a:t>交叉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latin typeface="+mn-ea"/>
                <a:ea typeface="+mn-ea"/>
              </a:rPr>
              <a:t>EOS</a:t>
            </a:r>
            <a:r>
              <a:rPr lang="zh-CN" altLang="en-US" sz="1400" b="1" dirty="0" smtClean="0">
                <a:latin typeface="+mn-ea"/>
                <a:ea typeface="+mn-ea"/>
              </a:rPr>
              <a:t>侧配置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 smtClean="0">
                <a:latin typeface="+mn-ea"/>
                <a:ea typeface="+mn-ea"/>
              </a:rPr>
              <a:t>端口模式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 smtClean="0">
                <a:latin typeface="+mn-ea"/>
                <a:ea typeface="+mn-ea"/>
              </a:rPr>
              <a:t>虚级联基本属性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 smtClean="0">
                <a:latin typeface="+mn-ea"/>
                <a:ea typeface="+mn-ea"/>
              </a:rPr>
              <a:t>虚级联绑定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SDH</a:t>
            </a:r>
            <a:r>
              <a:rPr lang="zh-CN" altLang="en-US" sz="1400" b="1" dirty="0" smtClean="0">
                <a:latin typeface="+mn-ea"/>
                <a:ea typeface="+mn-ea"/>
              </a:rPr>
              <a:t>交叉创建</a:t>
            </a:r>
            <a:endParaRPr lang="zh-CN" altLang="en-US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44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2.2.1 EOS-</a:t>
            </a:r>
            <a:r>
              <a:rPr lang="zh-CN" altLang="en-US" dirty="0" smtClean="0"/>
              <a:t>点到点业务开通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1800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开通需求</a:t>
            </a:r>
            <a:r>
              <a:rPr lang="zh-CN" altLang="en-US" sz="1400" b="1" dirty="0" smtClean="0">
                <a:latin typeface="+mn-ea"/>
                <a:ea typeface="+mn-ea"/>
              </a:rPr>
              <a:t>：用户需要一条</a:t>
            </a:r>
            <a:r>
              <a:rPr lang="en-US" altLang="zh-CN" sz="1400" b="1" dirty="0" smtClean="0">
                <a:latin typeface="+mn-ea"/>
                <a:ea typeface="+mn-ea"/>
              </a:rPr>
              <a:t>20M</a:t>
            </a:r>
            <a:r>
              <a:rPr lang="zh-CN" altLang="en-US" sz="1400" b="1" dirty="0" smtClean="0">
                <a:latin typeface="+mn-ea"/>
                <a:ea typeface="+mn-ea"/>
              </a:rPr>
              <a:t>带宽的专线业务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>
                <a:latin typeface="+mn-ea"/>
                <a:ea typeface="+mn-ea"/>
              </a:rPr>
              <a:t>GPN7600-1 GPN7600-2</a:t>
            </a:r>
            <a:r>
              <a:rPr lang="zh-CN" altLang="zh-CN" sz="1400" b="1" dirty="0">
                <a:latin typeface="+mn-ea"/>
                <a:ea typeface="+mn-ea"/>
              </a:rPr>
              <a:t>两端将</a:t>
            </a:r>
            <a:r>
              <a:rPr lang="en-US" altLang="zh-CN" sz="1400" b="1" dirty="0">
                <a:latin typeface="+mn-ea"/>
                <a:ea typeface="+mn-ea"/>
              </a:rPr>
              <a:t>8GE</a:t>
            </a:r>
            <a:r>
              <a:rPr lang="zh-CN" altLang="zh-CN" sz="1400" b="1" dirty="0">
                <a:latin typeface="+mn-ea"/>
                <a:ea typeface="+mn-ea"/>
              </a:rPr>
              <a:t>板卡的</a:t>
            </a:r>
            <a:r>
              <a:rPr lang="en-US" altLang="zh-CN" sz="1400" b="1" dirty="0">
                <a:latin typeface="+mn-ea"/>
                <a:ea typeface="+mn-ea"/>
              </a:rPr>
              <a:t>EOS</a:t>
            </a:r>
            <a:r>
              <a:rPr lang="zh-CN" altLang="zh-CN" sz="1400" b="1" dirty="0">
                <a:latin typeface="+mn-ea"/>
                <a:ea typeface="+mn-ea"/>
              </a:rPr>
              <a:t>业务交叉到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zh-CN" sz="1400" b="1" dirty="0">
                <a:latin typeface="+mn-ea"/>
                <a:ea typeface="+mn-ea"/>
              </a:rPr>
              <a:t>板卡；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>
                <a:latin typeface="+mn-ea"/>
                <a:ea typeface="+mn-ea"/>
              </a:rPr>
              <a:t>GPN7600-1 GPN7600-2</a:t>
            </a:r>
            <a:r>
              <a:rPr lang="zh-CN" altLang="zh-CN" sz="1400" b="1" dirty="0">
                <a:latin typeface="+mn-ea"/>
                <a:ea typeface="+mn-ea"/>
              </a:rPr>
              <a:t>两端通过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zh-CN" sz="1400" b="1" dirty="0">
                <a:latin typeface="+mn-ea"/>
                <a:ea typeface="+mn-ea"/>
              </a:rPr>
              <a:t>板卡的</a:t>
            </a:r>
            <a:r>
              <a:rPr lang="en-US" altLang="zh-CN" sz="1400" b="1" dirty="0">
                <a:latin typeface="+mn-ea"/>
                <a:ea typeface="+mn-ea"/>
              </a:rPr>
              <a:t>OTU2</a:t>
            </a:r>
            <a:r>
              <a:rPr lang="zh-CN" altLang="zh-CN" sz="1400" b="1" dirty="0">
                <a:latin typeface="+mn-ea"/>
                <a:ea typeface="+mn-ea"/>
              </a:rPr>
              <a:t>接口与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zh-CN" sz="1400" b="1" dirty="0">
                <a:latin typeface="+mn-ea"/>
                <a:ea typeface="+mn-ea"/>
              </a:rPr>
              <a:t>网络对接；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业务配置完成用户网络间可以正常访问。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9" y="3092177"/>
            <a:ext cx="84105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4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接口右击，选择创建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7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公司介绍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北京格林威尔科技发展有限公司</a:t>
            </a:r>
            <a:r>
              <a:rPr lang="zh-CN" altLang="en-US" b="1" dirty="0">
                <a:latin typeface="+mn-ea"/>
                <a:ea typeface="+mn-ea"/>
              </a:rPr>
              <a:t>成立于</a:t>
            </a:r>
            <a:r>
              <a:rPr lang="en-US" altLang="zh-CN" b="1" dirty="0">
                <a:latin typeface="+mn-ea"/>
                <a:ea typeface="+mn-ea"/>
              </a:rPr>
              <a:t>2000</a:t>
            </a:r>
            <a:r>
              <a:rPr lang="zh-CN" altLang="en-US" b="1" dirty="0">
                <a:latin typeface="+mn-ea"/>
                <a:ea typeface="+mn-ea"/>
              </a:rPr>
              <a:t>年，有二十年的电信</a:t>
            </a:r>
            <a:r>
              <a:rPr lang="zh-CN" altLang="en-US" b="1" dirty="0" smtClean="0">
                <a:latin typeface="+mn-ea"/>
                <a:ea typeface="+mn-ea"/>
              </a:rPr>
              <a:t>运营商</a:t>
            </a:r>
            <a:r>
              <a:rPr lang="zh-CN" altLang="en-US" b="1" dirty="0">
                <a:latin typeface="+mn-ea"/>
                <a:ea typeface="+mn-ea"/>
              </a:rPr>
              <a:t>支撑与服务经验，致力于通过先进的电信网络技术方便人们的沟通与生活</a:t>
            </a:r>
            <a:r>
              <a:rPr lang="zh-CN" altLang="en-US" b="1" dirty="0" smtClean="0">
                <a:latin typeface="+mn-ea"/>
                <a:ea typeface="+mn-ea"/>
              </a:rPr>
              <a:t>，主要</a:t>
            </a:r>
            <a:r>
              <a:rPr lang="zh-CN" altLang="en-US" b="1" dirty="0">
                <a:latin typeface="+mn-ea"/>
                <a:ea typeface="+mn-ea"/>
              </a:rPr>
              <a:t>专注于政企客户与边缘</a:t>
            </a:r>
            <a:r>
              <a:rPr lang="zh-CN" altLang="en-US" b="1" dirty="0" smtClean="0">
                <a:latin typeface="+mn-ea"/>
                <a:ea typeface="+mn-ea"/>
              </a:rPr>
              <a:t>网络接入</a:t>
            </a:r>
            <a:r>
              <a:rPr lang="zh-CN" altLang="en-US" b="1" dirty="0">
                <a:latin typeface="+mn-ea"/>
                <a:ea typeface="+mn-ea"/>
              </a:rPr>
              <a:t>、居民客户光纤</a:t>
            </a:r>
            <a:r>
              <a:rPr lang="zh-CN" altLang="en-US" b="1" dirty="0" smtClean="0">
                <a:latin typeface="+mn-ea"/>
                <a:ea typeface="+mn-ea"/>
              </a:rPr>
              <a:t>宽带接入</a:t>
            </a:r>
            <a:r>
              <a:rPr lang="zh-CN" altLang="en-US" b="1" dirty="0">
                <a:latin typeface="+mn-ea"/>
                <a:ea typeface="+mn-ea"/>
              </a:rPr>
              <a:t>、物联网</a:t>
            </a:r>
            <a:r>
              <a:rPr lang="zh-CN" altLang="en-US" b="1" dirty="0" smtClean="0">
                <a:latin typeface="+mn-ea"/>
                <a:ea typeface="+mn-ea"/>
              </a:rPr>
              <a:t>综合接入</a:t>
            </a:r>
            <a:r>
              <a:rPr lang="zh-CN" altLang="en-US" b="1" dirty="0">
                <a:latin typeface="+mn-ea"/>
                <a:ea typeface="+mn-ea"/>
              </a:rPr>
              <a:t>、云网</a:t>
            </a:r>
            <a:r>
              <a:rPr lang="zh-CN" altLang="en-US" b="1" dirty="0" smtClean="0">
                <a:latin typeface="+mn-ea"/>
                <a:ea typeface="+mn-ea"/>
              </a:rPr>
              <a:t>融合接入</a:t>
            </a:r>
            <a:r>
              <a:rPr lang="zh-CN" altLang="en-US" b="1" dirty="0">
                <a:latin typeface="+mn-ea"/>
                <a:ea typeface="+mn-ea"/>
              </a:rPr>
              <a:t>、行业</a:t>
            </a:r>
            <a:r>
              <a:rPr lang="zh-CN" altLang="en-US" b="1" dirty="0" smtClean="0">
                <a:latin typeface="+mn-ea"/>
                <a:ea typeface="+mn-ea"/>
              </a:rPr>
              <a:t>智慧接入</a:t>
            </a:r>
            <a:r>
              <a:rPr lang="zh-CN" altLang="en-US" b="1" dirty="0">
                <a:latin typeface="+mn-ea"/>
                <a:ea typeface="+mn-ea"/>
              </a:rPr>
              <a:t>等市场。</a:t>
            </a:r>
            <a:br>
              <a:rPr lang="zh-CN" altLang="en-US" b="1" dirty="0">
                <a:latin typeface="+mn-ea"/>
                <a:ea typeface="+mn-ea"/>
              </a:rPr>
            </a:b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产品</a:t>
            </a:r>
            <a:r>
              <a:rPr lang="zh-CN" altLang="en-US" b="1" dirty="0">
                <a:latin typeface="+mn-ea"/>
                <a:ea typeface="+mn-ea"/>
              </a:rPr>
              <a:t>覆盖全国</a:t>
            </a:r>
            <a:r>
              <a:rPr lang="en-US" altLang="zh-CN" b="1" dirty="0">
                <a:latin typeface="+mn-ea"/>
                <a:ea typeface="+mn-ea"/>
              </a:rPr>
              <a:t>31</a:t>
            </a:r>
            <a:r>
              <a:rPr lang="zh-CN" altLang="en-US" b="1" dirty="0">
                <a:latin typeface="+mn-ea"/>
                <a:ea typeface="+mn-ea"/>
              </a:rPr>
              <a:t>个省市自治区的运营商客户，在电信、联通、移动三</a:t>
            </a:r>
            <a:br>
              <a:rPr lang="zh-CN" altLang="en-US" b="1" dirty="0">
                <a:latin typeface="+mn-ea"/>
                <a:ea typeface="+mn-ea"/>
              </a:rPr>
            </a:br>
            <a:r>
              <a:rPr lang="zh-CN" altLang="en-US" b="1" dirty="0">
                <a:latin typeface="+mn-ea"/>
                <a:ea typeface="+mn-ea"/>
              </a:rPr>
              <a:t>大运营商</a:t>
            </a:r>
            <a:r>
              <a:rPr lang="zh-CN" altLang="en-US" b="1" dirty="0" smtClean="0">
                <a:latin typeface="+mn-ea"/>
                <a:ea typeface="+mn-ea"/>
              </a:rPr>
              <a:t>政企接入</a:t>
            </a:r>
            <a:r>
              <a:rPr lang="zh-CN" altLang="en-US" b="1" dirty="0">
                <a:latin typeface="+mn-ea"/>
                <a:ea typeface="+mn-ea"/>
              </a:rPr>
              <a:t>市场的占有率处于行业领先地位，公司在拥有日趋成熟</a:t>
            </a:r>
            <a:r>
              <a:rPr lang="zh-CN" altLang="en-US" b="1" dirty="0" smtClean="0">
                <a:latin typeface="+mn-ea"/>
                <a:ea typeface="+mn-ea"/>
              </a:rPr>
              <a:t>的行业</a:t>
            </a:r>
            <a:r>
              <a:rPr lang="zh-CN" altLang="en-US" b="1" dirty="0">
                <a:latin typeface="+mn-ea"/>
                <a:ea typeface="+mn-ea"/>
              </a:rPr>
              <a:t>客户解决方案的同时，在智慧物联、智慧家庭、智慧云网等市场的</a:t>
            </a:r>
            <a:r>
              <a:rPr lang="zh-CN" altLang="en-US" b="1" dirty="0" smtClean="0">
                <a:latin typeface="+mn-ea"/>
                <a:ea typeface="+mn-ea"/>
              </a:rPr>
              <a:t>占有率</a:t>
            </a:r>
            <a:r>
              <a:rPr lang="zh-CN" altLang="en-US" b="1" dirty="0">
                <a:latin typeface="+mn-ea"/>
                <a:ea typeface="+mn-ea"/>
              </a:rPr>
              <a:t>也稳步攀升，可满足</a:t>
            </a:r>
            <a:r>
              <a:rPr lang="en-US" altLang="zh-CN" b="1" dirty="0">
                <a:latin typeface="+mn-ea"/>
                <a:ea typeface="+mn-ea"/>
              </a:rPr>
              <a:t>5G/</a:t>
            </a:r>
            <a:r>
              <a:rPr lang="zh-CN" altLang="en-US" b="1" dirty="0">
                <a:latin typeface="+mn-ea"/>
                <a:ea typeface="+mn-ea"/>
              </a:rPr>
              <a:t>万物互联时代</a:t>
            </a:r>
            <a:r>
              <a:rPr lang="zh-CN" altLang="en-US" b="1" dirty="0" smtClean="0">
                <a:latin typeface="+mn-ea"/>
                <a:ea typeface="+mn-ea"/>
              </a:rPr>
              <a:t>对于接入</a:t>
            </a:r>
            <a:r>
              <a:rPr lang="zh-CN" altLang="en-US" b="1" dirty="0">
                <a:latin typeface="+mn-ea"/>
                <a:ea typeface="+mn-ea"/>
              </a:rPr>
              <a:t>层和用户侧产品的</a:t>
            </a:r>
            <a:r>
              <a:rPr lang="zh-CN" altLang="en-US" b="1" dirty="0" smtClean="0">
                <a:latin typeface="+mn-ea"/>
                <a:ea typeface="+mn-ea"/>
              </a:rPr>
              <a:t>高品质需求</a:t>
            </a:r>
            <a:r>
              <a:rPr lang="zh-CN" altLang="en-US" b="1" dirty="0">
                <a:latin typeface="+mn-ea"/>
                <a:ea typeface="+mn-ea"/>
              </a:rPr>
              <a:t>。</a:t>
            </a:r>
            <a:r>
              <a:rPr lang="zh-CN" altLang="en-US" dirty="0">
                <a:latin typeface="+mn-ea"/>
                <a:ea typeface="+mn-ea"/>
              </a:rPr>
              <a:t> 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55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4981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参数</a:t>
            </a:r>
            <a:endParaRPr lang="en-US" altLang="zh-CN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800" b="1" dirty="0">
                <a:latin typeface="+mn-ea"/>
                <a:ea typeface="+mn-ea"/>
              </a:rPr>
              <a:t>选择类型</a:t>
            </a:r>
            <a:r>
              <a:rPr lang="zh-CN" altLang="en-US" sz="1800" b="1" dirty="0">
                <a:latin typeface="+mn-ea"/>
                <a:ea typeface="+mn-ea"/>
              </a:rPr>
              <a:t>为</a:t>
            </a:r>
            <a:r>
              <a:rPr lang="en-US" altLang="zh-CN" sz="1800" b="1" dirty="0">
                <a:latin typeface="+mn-ea"/>
                <a:ea typeface="+mn-ea"/>
              </a:rPr>
              <a:t>odu1</a:t>
            </a:r>
            <a:r>
              <a:rPr lang="zh-CN" altLang="en-US" sz="1800" b="1" dirty="0">
                <a:latin typeface="+mn-ea"/>
                <a:ea typeface="+mn-ea"/>
              </a:rPr>
              <a:t>、</a:t>
            </a:r>
            <a:r>
              <a:rPr lang="en-US" altLang="zh-CN" sz="1800" b="1" dirty="0">
                <a:latin typeface="+mn-ea"/>
                <a:ea typeface="+mn-ea"/>
              </a:rPr>
              <a:t>ID</a:t>
            </a:r>
            <a:r>
              <a:rPr lang="zh-CN" altLang="en-US" sz="1800" b="1" dirty="0">
                <a:latin typeface="+mn-ea"/>
                <a:ea typeface="+mn-ea"/>
              </a:rPr>
              <a:t>为</a:t>
            </a:r>
            <a:r>
              <a:rPr lang="en-US" altLang="zh-CN" sz="1800" b="1" dirty="0">
                <a:latin typeface="+mn-ea"/>
                <a:ea typeface="+mn-ea"/>
              </a:rPr>
              <a:t>1</a:t>
            </a:r>
            <a:r>
              <a:rPr lang="zh-CN" altLang="en-US" sz="1800" b="1" dirty="0">
                <a:latin typeface="+mn-ea"/>
                <a:ea typeface="+mn-ea"/>
              </a:rPr>
              <a:t>，发送</a:t>
            </a:r>
            <a:r>
              <a:rPr lang="zh-CN" altLang="zh-CN" sz="1800" b="1" dirty="0">
                <a:latin typeface="+mn-ea"/>
                <a:ea typeface="+mn-ea"/>
              </a:rPr>
              <a:t>时隙</a:t>
            </a:r>
            <a:r>
              <a:rPr lang="zh-CN" altLang="en-US" sz="1800" b="1" dirty="0">
                <a:latin typeface="+mn-ea"/>
                <a:ea typeface="+mn-ea"/>
              </a:rPr>
              <a:t>勾选</a:t>
            </a:r>
            <a:r>
              <a:rPr lang="en-US" altLang="zh-CN" sz="1800" b="1" dirty="0">
                <a:latin typeface="+mn-ea"/>
                <a:ea typeface="+mn-ea"/>
              </a:rPr>
              <a:t>1 2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r>
              <a:rPr lang="en-US" altLang="zh-CN" sz="11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的类型、</a:t>
            </a:r>
            <a:r>
              <a:rPr lang="en-US" altLang="zh-CN" sz="1100" dirty="0">
                <a:solidFill>
                  <a:srgbClr val="FF0000"/>
                </a:solidFill>
                <a:latin typeface="+mn-ea"/>
                <a:ea typeface="+mn-ea"/>
              </a:rPr>
              <a:t>ID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、时隙要与对端配置一致；与华为对接时需于华为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  <a:ea typeface="+mn-ea"/>
              </a:rPr>
              <a:t>沟通扰码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是否开启，我司设备默认禁止，如华为配置的扰码使能，我司需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  <a:ea typeface="+mn-ea"/>
              </a:rPr>
              <a:t>修改扰码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为使能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12" y="1059582"/>
            <a:ext cx="6358692" cy="40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597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VP-SDH</a:t>
            </a:r>
            <a:r>
              <a:rPr lang="zh-CN" altLang="en-US" sz="1400" b="1" dirty="0">
                <a:latin typeface="+mn-ea"/>
                <a:ea typeface="+mn-ea"/>
              </a:rPr>
              <a:t>接口右键，选择创建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类型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默认，映射模式选择</a:t>
            </a:r>
            <a:r>
              <a:rPr lang="en-US" altLang="zh-CN" sz="1400" b="1" dirty="0">
                <a:latin typeface="+mn-ea"/>
                <a:ea typeface="+mn-ea"/>
              </a:rPr>
              <a:t>BMP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注意：映射模式要和对端保持一致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72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7948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＞交叉配置</a:t>
            </a:r>
            <a:r>
              <a:rPr lang="en-US" altLang="zh-CN" sz="1400" b="1" dirty="0">
                <a:latin typeface="+mn-ea"/>
                <a:ea typeface="+mn-ea"/>
              </a:rPr>
              <a:t>--&gt;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选择保护为普通、</a:t>
            </a:r>
            <a:r>
              <a:rPr lang="en-US" altLang="zh-CN" sz="1400" b="1" dirty="0">
                <a:latin typeface="+mn-ea"/>
                <a:ea typeface="+mn-ea"/>
              </a:rPr>
              <a:t>ODU</a:t>
            </a:r>
            <a:r>
              <a:rPr lang="zh-CN" altLang="en-US" sz="1400" b="1" dirty="0">
                <a:latin typeface="+mn-ea"/>
                <a:ea typeface="+mn-ea"/>
              </a:rPr>
              <a:t>速率为</a:t>
            </a:r>
            <a:r>
              <a:rPr lang="en-US" altLang="zh-CN" sz="1400" b="1" dirty="0">
                <a:latin typeface="+mn-ea"/>
                <a:ea typeface="+mn-ea"/>
              </a:rPr>
              <a:t>ODU1</a:t>
            </a:r>
            <a:r>
              <a:rPr lang="zh-CN" altLang="en-US" sz="1400" b="1" dirty="0">
                <a:latin typeface="+mn-ea"/>
                <a:ea typeface="+mn-ea"/>
              </a:rPr>
              <a:t>、确认完成配置；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注意：当创建有多个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时需选择源板卡、源端口、源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、宿板卡、宿端口、宿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5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；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48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3604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使能</a:t>
            </a: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8AT2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低阶功能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＞高阶通道，选择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板卡，在低阶时隙使能列对对应的高阶修改为使能并点击配置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注意：业务为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VC4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级别时无需该操作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0" y="1059582"/>
            <a:ext cx="6343200" cy="374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304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端口模式</a:t>
            </a:r>
            <a:endParaRPr lang="en-US" altLang="zh-C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</a:t>
            </a:r>
            <a:r>
              <a:rPr lang="zh-CN" altLang="en-US" sz="1400" b="1" dirty="0"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latin typeface="+mn-ea"/>
                <a:ea typeface="+mn-ea"/>
              </a:rPr>
              <a:t>＞端口双模管理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</a:t>
            </a:r>
            <a:r>
              <a:rPr lang="zh-CN" altLang="en-US" sz="1400" b="1" dirty="0" smtClean="0">
                <a:latin typeface="+mn-ea"/>
                <a:ea typeface="+mn-ea"/>
              </a:rPr>
              <a:t>卡选项选择相应槽位的</a:t>
            </a:r>
            <a:r>
              <a:rPr lang="en-US" altLang="zh-CN" sz="1400" b="1" dirty="0" smtClean="0">
                <a:latin typeface="+mn-ea"/>
                <a:ea typeface="+mn-ea"/>
              </a:rPr>
              <a:t>DMD-8GE</a:t>
            </a:r>
            <a:r>
              <a:rPr lang="zh-CN" altLang="en-US" sz="1400" b="1" dirty="0" smtClean="0">
                <a:latin typeface="+mn-ea"/>
                <a:ea typeface="+mn-ea"/>
              </a:rPr>
              <a:t>板卡，修改接口模式为</a:t>
            </a:r>
            <a:r>
              <a:rPr lang="en-US" altLang="zh-CN" sz="1400" b="1" dirty="0" smtClean="0">
                <a:latin typeface="+mn-ea"/>
                <a:ea typeface="+mn-ea"/>
              </a:rPr>
              <a:t>PORT</a:t>
            </a:r>
            <a:r>
              <a:rPr lang="zh-CN" altLang="en-US" sz="1400" b="1" dirty="0" smtClean="0">
                <a:latin typeface="+mn-ea"/>
                <a:ea typeface="+mn-ea"/>
              </a:rPr>
              <a:t>点击配置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注意：模式为</a:t>
            </a:r>
            <a:r>
              <a:rPr lang="en-US" altLang="zh-CN" sz="1000" dirty="0" err="1" smtClean="0">
                <a:solidFill>
                  <a:srgbClr val="FF0000"/>
                </a:solidFill>
                <a:latin typeface="+mn-ea"/>
                <a:ea typeface="+mn-ea"/>
              </a:rPr>
              <a:t>noop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可配置分组业务，模式为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port/</a:t>
            </a:r>
            <a:r>
              <a:rPr lang="en-US" altLang="zh-CN" sz="1000" dirty="0" err="1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可配置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EOS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业务，基中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port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表示基于端口，</a:t>
            </a:r>
            <a:r>
              <a:rPr lang="en-US" altLang="zh-CN" sz="1000" dirty="0" err="1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表示基于端口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+VLAN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6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</a:t>
            </a: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级联接口基本属性</a:t>
            </a:r>
            <a:r>
              <a:rPr lang="en-US" altLang="zh-CN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-LCAS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</a:t>
            </a:r>
            <a:r>
              <a:rPr lang="zh-CN" altLang="en-US" sz="1400" b="1" dirty="0"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latin typeface="+mn-ea"/>
                <a:ea typeface="+mn-ea"/>
              </a:rPr>
              <a:t>＞虚级联接口管理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</a:t>
            </a:r>
            <a:r>
              <a:rPr lang="zh-CN" altLang="en-US" sz="1400" b="1" dirty="0" smtClean="0">
                <a:latin typeface="+mn-ea"/>
                <a:ea typeface="+mn-ea"/>
              </a:rPr>
              <a:t>接口</a:t>
            </a:r>
            <a:r>
              <a:rPr lang="en-US" altLang="zh-CN" sz="1400" b="1" dirty="0" smtClean="0">
                <a:latin typeface="+mn-ea"/>
                <a:ea typeface="+mn-ea"/>
              </a:rPr>
              <a:t>LCAS</a:t>
            </a:r>
            <a:r>
              <a:rPr lang="zh-CN" altLang="en-US" sz="1400" b="1" dirty="0" smtClean="0">
                <a:latin typeface="+mn-ea"/>
                <a:ea typeface="+mn-ea"/>
              </a:rPr>
              <a:t>状态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注意：我司设备默认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为禁止，异厂家对接时需要两端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状态一致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5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69979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虚级联绑定通道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</a:t>
            </a:r>
            <a:r>
              <a:rPr lang="zh-CN" altLang="en-US" sz="1400" b="1" dirty="0"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latin typeface="+mn-ea"/>
                <a:ea typeface="+mn-ea"/>
              </a:rPr>
              <a:t>＞虚级联接口管理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在绑定通道窗口选择对应端口，点击绑定通道，在</a:t>
            </a:r>
            <a:r>
              <a:rPr lang="en-US" altLang="zh-CN" sz="1400" b="1" dirty="0">
                <a:latin typeface="+mn-ea"/>
                <a:ea typeface="+mn-ea"/>
              </a:rPr>
              <a:t>VCG</a:t>
            </a:r>
            <a:r>
              <a:rPr lang="zh-CN" altLang="zh-CN" sz="1400" b="1" dirty="0">
                <a:latin typeface="+mn-ea"/>
                <a:ea typeface="+mn-ea"/>
              </a:rPr>
              <a:t>绑定通道窗口选择级别、绑定数量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9582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SDH</a:t>
            </a: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</a:t>
            </a:r>
            <a:r>
              <a:rPr lang="zh-CN" altLang="en-US" sz="1400" b="1" dirty="0"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latin typeface="+mn-ea"/>
                <a:ea typeface="+mn-ea"/>
              </a:rPr>
              <a:t>＞</a:t>
            </a:r>
            <a:r>
              <a:rPr lang="en-US" altLang="zh-CN" sz="1400" b="1" dirty="0" smtClean="0">
                <a:latin typeface="+mn-ea"/>
                <a:ea typeface="+mn-ea"/>
              </a:rPr>
              <a:t>SDH</a:t>
            </a:r>
            <a:r>
              <a:rPr lang="zh-CN" altLang="en-US" sz="1400" b="1" dirty="0" smtClean="0">
                <a:latin typeface="+mn-ea"/>
                <a:ea typeface="+mn-ea"/>
              </a:rPr>
              <a:t>交叉连接管理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在以太网业务窗口选择板卡、虚级联端口点击创建，在创建交叉连接窗口中选择业务类型、速率级别、源板位、源端口、源高阶时隙、宿板位、宿端口、宿高阶</a:t>
            </a:r>
            <a:r>
              <a:rPr lang="zh-CN" altLang="zh-CN" sz="1400" b="1" dirty="0" smtClean="0">
                <a:latin typeface="+mn-ea"/>
                <a:ea typeface="+mn-ea"/>
              </a:rPr>
              <a:t>时隙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9582"/>
            <a:ext cx="63432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7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2.2.1 EOS-</a:t>
            </a:r>
            <a:r>
              <a:rPr lang="zh-CN" altLang="en-US" dirty="0"/>
              <a:t>点到点业务开通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GPN7600-2</a:t>
            </a:r>
            <a:r>
              <a:rPr lang="zh-CN" altLang="en-US" sz="1400" b="1" dirty="0" smtClean="0">
                <a:latin typeface="+mn-ea"/>
                <a:ea typeface="+mn-ea"/>
              </a:rPr>
              <a:t>与</a:t>
            </a:r>
            <a:r>
              <a:rPr lang="en-US" altLang="zh-CN" sz="1400" b="1" dirty="0" smtClean="0">
                <a:latin typeface="+mn-ea"/>
                <a:ea typeface="+mn-ea"/>
              </a:rPr>
              <a:t>GPN7600-1</a:t>
            </a:r>
            <a:r>
              <a:rPr lang="zh-CN" altLang="en-US" sz="1400" b="1" dirty="0" smtClean="0">
                <a:latin typeface="+mn-ea"/>
                <a:ea typeface="+mn-ea"/>
              </a:rPr>
              <a:t>业务配置一致，参照上述描述配置即可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配置步骤：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400" b="1" dirty="0" err="1" smtClean="0">
                <a:latin typeface="+mn-ea"/>
                <a:ea typeface="+mn-ea"/>
              </a:rPr>
              <a:t>oduk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400" b="1" dirty="0" err="1" smtClean="0">
                <a:latin typeface="+mn-ea"/>
                <a:ea typeface="+mn-ea"/>
              </a:rPr>
              <a:t>oduk</a:t>
            </a:r>
            <a:r>
              <a:rPr lang="zh-CN" altLang="en-US" sz="1400" b="1" dirty="0" smtClean="0">
                <a:latin typeface="+mn-ea"/>
                <a:ea typeface="+mn-ea"/>
              </a:rPr>
              <a:t>交叉创建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400" b="1" dirty="0" smtClean="0">
                <a:latin typeface="+mn-ea"/>
                <a:ea typeface="+mn-ea"/>
              </a:rPr>
              <a:t>端口模式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400" b="1" dirty="0" smtClean="0">
                <a:latin typeface="+mn-ea"/>
                <a:ea typeface="+mn-ea"/>
              </a:rPr>
              <a:t>虚级联基本属性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400" b="1" dirty="0">
                <a:latin typeface="+mn-ea"/>
                <a:ea typeface="+mn-ea"/>
              </a:rPr>
              <a:t>虚</a:t>
            </a:r>
            <a:r>
              <a:rPr lang="zh-CN" altLang="en-US" sz="1400" b="1" dirty="0" smtClean="0">
                <a:latin typeface="+mn-ea"/>
                <a:ea typeface="+mn-ea"/>
              </a:rPr>
              <a:t>级联通道绑定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400" b="1" dirty="0" smtClean="0">
                <a:latin typeface="+mn-ea"/>
                <a:ea typeface="+mn-ea"/>
              </a:rPr>
              <a:t>SDH</a:t>
            </a:r>
            <a:r>
              <a:rPr lang="zh-CN" altLang="en-US" sz="1400" b="1" dirty="0" smtClean="0">
                <a:latin typeface="+mn-ea"/>
                <a:ea typeface="+mn-ea"/>
              </a:rPr>
              <a:t>交叉创建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2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wangzhi\Desktop\3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77494"/>
            <a:ext cx="82105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2.2.2 EOS</a:t>
            </a:r>
            <a:r>
              <a:rPr lang="zh-CN" altLang="en-US" dirty="0" smtClean="0"/>
              <a:t>汇聚</a:t>
            </a:r>
            <a:r>
              <a:rPr lang="en-US" altLang="zh-CN" dirty="0" smtClean="0"/>
              <a:t>(</a:t>
            </a:r>
            <a:r>
              <a:rPr lang="zh-CN" altLang="en-US" dirty="0" smtClean="0"/>
              <a:t>板内）业务开通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16561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开通需求</a:t>
            </a:r>
            <a:r>
              <a:rPr lang="zh-CN" altLang="en-US" sz="1400" b="1" dirty="0" smtClean="0">
                <a:latin typeface="+mn-ea"/>
                <a:ea typeface="+mn-ea"/>
              </a:rPr>
              <a:t>：用户分点、分点</a:t>
            </a:r>
            <a:r>
              <a:rPr lang="en-US" altLang="zh-CN" sz="1400" b="1" dirty="0" smtClean="0">
                <a:latin typeface="+mn-ea"/>
                <a:ea typeface="+mn-ea"/>
              </a:rPr>
              <a:t>2 </a:t>
            </a:r>
            <a:r>
              <a:rPr lang="zh-CN" altLang="en-US" sz="1400" b="1" dirty="0" smtClean="0">
                <a:latin typeface="+mn-ea"/>
                <a:ea typeface="+mn-ea"/>
              </a:rPr>
              <a:t>通过专线业务访问用户总部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GPN7600-2/3</a:t>
            </a:r>
            <a:r>
              <a:rPr lang="zh-CN" altLang="en-US" sz="1400" b="1" dirty="0" smtClean="0">
                <a:latin typeface="+mn-ea"/>
                <a:ea typeface="+mn-ea"/>
              </a:rPr>
              <a:t>设备各开通一条业务，</a:t>
            </a:r>
            <a:r>
              <a:rPr lang="en-US" altLang="zh-CN" sz="1400" b="1" dirty="0" smtClean="0"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latin typeface="+mn-ea"/>
                <a:ea typeface="+mn-ea"/>
              </a:rPr>
              <a:t>分别为</a:t>
            </a:r>
            <a:r>
              <a:rPr lang="en-US" altLang="zh-CN" sz="1400" b="1" dirty="0" smtClean="0">
                <a:latin typeface="+mn-ea"/>
                <a:ea typeface="+mn-ea"/>
              </a:rPr>
              <a:t>100 200</a:t>
            </a:r>
            <a:r>
              <a:rPr lang="zh-CN" altLang="en-US" sz="1400" b="1" dirty="0" smtClean="0">
                <a:latin typeface="+mn-ea"/>
                <a:ea typeface="+mn-ea"/>
              </a:rPr>
              <a:t>，</a:t>
            </a:r>
            <a:r>
              <a:rPr lang="zh-CN" altLang="zh-CN" sz="1400" b="1" dirty="0" smtClean="0">
                <a:latin typeface="+mn-ea"/>
                <a:ea typeface="+mn-ea"/>
              </a:rPr>
              <a:t>将</a:t>
            </a:r>
            <a:r>
              <a:rPr lang="en-US" altLang="zh-CN" sz="1400" b="1" dirty="0">
                <a:latin typeface="+mn-ea"/>
                <a:ea typeface="+mn-ea"/>
              </a:rPr>
              <a:t>8GE</a:t>
            </a:r>
            <a:r>
              <a:rPr lang="zh-CN" altLang="zh-CN" sz="1400" b="1" dirty="0">
                <a:latin typeface="+mn-ea"/>
                <a:ea typeface="+mn-ea"/>
              </a:rPr>
              <a:t>板卡的</a:t>
            </a:r>
            <a:r>
              <a:rPr lang="en-US" altLang="zh-CN" sz="1400" b="1" dirty="0">
                <a:latin typeface="+mn-ea"/>
                <a:ea typeface="+mn-ea"/>
              </a:rPr>
              <a:t>EOS</a:t>
            </a:r>
            <a:r>
              <a:rPr lang="zh-CN" altLang="zh-CN" sz="1400" b="1" dirty="0">
                <a:latin typeface="+mn-ea"/>
                <a:ea typeface="+mn-ea"/>
              </a:rPr>
              <a:t>业务交叉到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zh-CN" sz="1400" b="1" dirty="0">
                <a:latin typeface="+mn-ea"/>
                <a:ea typeface="+mn-ea"/>
              </a:rPr>
              <a:t>板卡；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>
                <a:latin typeface="+mn-ea"/>
                <a:ea typeface="+mn-ea"/>
              </a:rPr>
              <a:t>GPN7600-1 </a:t>
            </a:r>
            <a:r>
              <a:rPr lang="zh-CN" altLang="en-US" sz="1400" b="1" dirty="0" smtClean="0">
                <a:latin typeface="+mn-ea"/>
                <a:ea typeface="+mn-ea"/>
              </a:rPr>
              <a:t>设备完成分点业务的汇聚，允许</a:t>
            </a:r>
            <a:r>
              <a:rPr lang="en-US" altLang="zh-CN" sz="1400" b="1" dirty="0" smtClean="0">
                <a:latin typeface="+mn-ea"/>
                <a:ea typeface="+mn-ea"/>
              </a:rPr>
              <a:t>VLAN100 200 </a:t>
            </a:r>
            <a:r>
              <a:rPr lang="zh-CN" altLang="en-US" sz="1400" b="1" dirty="0" smtClean="0">
                <a:latin typeface="+mn-ea"/>
                <a:ea typeface="+mn-ea"/>
              </a:rPr>
              <a:t>通过</a:t>
            </a:r>
            <a:r>
              <a:rPr lang="zh-CN" altLang="zh-CN" sz="1400" b="1" dirty="0" smtClean="0">
                <a:latin typeface="+mn-ea"/>
                <a:ea typeface="+mn-ea"/>
              </a:rPr>
              <a:t>；</a:t>
            </a:r>
            <a:endParaRPr lang="zh-CN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业务配置完成用户网络间可以正常访问。</a:t>
            </a:r>
          </a:p>
        </p:txBody>
      </p:sp>
    </p:spTree>
    <p:extLst>
      <p:ext uri="{BB962C8B-B14F-4D97-AF65-F5344CB8AC3E}">
        <p14:creationId xmlns:p14="http://schemas.microsoft.com/office/powerpoint/2010/main" val="3862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11760" y="3485062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11760" y="2902071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11760" y="2316342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125839" y="2503107"/>
            <a:ext cx="2210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典型业务类型及配置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275856" y="2413995"/>
            <a:ext cx="558000" cy="486000"/>
            <a:chOff x="3174" y="2656"/>
            <a:chExt cx="1549" cy="1351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 Box 45"/>
          <p:cNvSpPr txBox="1">
            <a:spLocks noChangeArrowheads="1"/>
          </p:cNvSpPr>
          <p:nvPr/>
        </p:nvSpPr>
        <p:spPr bwMode="gray">
          <a:xfrm>
            <a:off x="3406218" y="2468192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4148279" y="3094958"/>
            <a:ext cx="11849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保护特性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3275856" y="3021854"/>
            <a:ext cx="558000" cy="486000"/>
            <a:chOff x="3174" y="2656"/>
            <a:chExt cx="1549" cy="1351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 Box 45"/>
          <p:cNvSpPr txBox="1">
            <a:spLocks noChangeArrowheads="1"/>
          </p:cNvSpPr>
          <p:nvPr/>
        </p:nvSpPr>
        <p:spPr bwMode="gray">
          <a:xfrm>
            <a:off x="3289862" y="3079569"/>
            <a:ext cx="407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  3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4053963" y="1842052"/>
            <a:ext cx="12458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600" dirty="0" smtClean="0"/>
              <a:t>开局准备</a:t>
            </a:r>
            <a:endParaRPr lang="en-US" altLang="zh-CN" sz="1600" dirty="0"/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gray">
          <a:xfrm>
            <a:off x="3286312" y="1807137"/>
            <a:ext cx="479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1.1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3269111" y="1807137"/>
            <a:ext cx="558000" cy="486000"/>
            <a:chOff x="3174" y="2656"/>
            <a:chExt cx="1549" cy="1351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Text Box 45"/>
          <p:cNvSpPr txBox="1">
            <a:spLocks noChangeArrowheads="1"/>
          </p:cNvSpPr>
          <p:nvPr/>
        </p:nvSpPr>
        <p:spPr bwMode="gray">
          <a:xfrm>
            <a:off x="3406218" y="183276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5" name="Line 43"/>
          <p:cNvSpPr>
            <a:spLocks noChangeShapeType="1"/>
          </p:cNvSpPr>
          <p:nvPr/>
        </p:nvSpPr>
        <p:spPr bwMode="auto">
          <a:xfrm>
            <a:off x="2411760" y="411507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4148279" y="3724974"/>
            <a:ext cx="11849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日常维护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3275856" y="3651870"/>
            <a:ext cx="558000" cy="486000"/>
            <a:chOff x="3174" y="2656"/>
            <a:chExt cx="1549" cy="1351"/>
          </a:xfrm>
        </p:grpSpPr>
        <p:sp>
          <p:nvSpPr>
            <p:cNvPr id="28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xt Box 45"/>
          <p:cNvSpPr txBox="1">
            <a:spLocks noChangeArrowheads="1"/>
          </p:cNvSpPr>
          <p:nvPr/>
        </p:nvSpPr>
        <p:spPr bwMode="gray">
          <a:xfrm>
            <a:off x="3289862" y="3709585"/>
            <a:ext cx="407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  4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07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2.2.2 EOS</a:t>
            </a:r>
            <a:r>
              <a:rPr lang="zh-CN" altLang="en-US" dirty="0"/>
              <a:t>汇聚</a:t>
            </a:r>
            <a:r>
              <a:rPr lang="en-US" altLang="zh-CN" dirty="0"/>
              <a:t>(</a:t>
            </a:r>
            <a:r>
              <a:rPr lang="zh-CN" altLang="en-US" dirty="0"/>
              <a:t>板内）业务开通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GPN7600-2/GPN7600-3</a:t>
            </a:r>
            <a:r>
              <a:rPr lang="zh-CN" altLang="en-US" sz="1400" b="1" dirty="0" smtClean="0">
                <a:latin typeface="+mn-ea"/>
                <a:ea typeface="+mn-ea"/>
              </a:rPr>
              <a:t>的配置与</a:t>
            </a:r>
            <a:r>
              <a:rPr lang="en-US" altLang="zh-CN" sz="1400" b="1" dirty="0" smtClean="0">
                <a:latin typeface="+mn-ea"/>
                <a:ea typeface="+mn-ea"/>
              </a:rPr>
              <a:t>EOS</a:t>
            </a:r>
            <a:r>
              <a:rPr lang="zh-CN" altLang="en-US" sz="1400" b="1" dirty="0" smtClean="0">
                <a:latin typeface="+mn-ea"/>
                <a:ea typeface="+mn-ea"/>
              </a:rPr>
              <a:t>点到点配置除最后一项配置外其余均一致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与</a:t>
            </a:r>
            <a:r>
              <a:rPr lang="en-US" altLang="zh-CN" sz="1400" b="1" dirty="0" smtClean="0">
                <a:latin typeface="+mn-ea"/>
                <a:ea typeface="+mn-ea"/>
              </a:rPr>
              <a:t>EOS</a:t>
            </a:r>
            <a:r>
              <a:rPr lang="zh-CN" altLang="en-US" sz="1400" b="1" dirty="0" smtClean="0">
                <a:latin typeface="+mn-ea"/>
                <a:ea typeface="+mn-ea"/>
              </a:rPr>
              <a:t>点到点业务配置区别：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+mn-ea"/>
                <a:ea typeface="+mn-ea"/>
              </a:rPr>
              <a:t>配置步骤：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r>
              <a:rPr lang="en-US" altLang="zh-CN" sz="1400" b="1" dirty="0" smtClean="0">
                <a:latin typeface="+mn-ea"/>
                <a:ea typeface="+mn-ea"/>
              </a:rPr>
              <a:t>		</a:t>
            </a:r>
            <a:r>
              <a:rPr lang="zh-CN" altLang="en-US" sz="1400" b="1" dirty="0" smtClean="0">
                <a:latin typeface="+mn-ea"/>
                <a:ea typeface="+mn-ea"/>
              </a:rPr>
              <a:t>一致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>
                <a:latin typeface="+mn-ea"/>
                <a:ea typeface="+mn-ea"/>
              </a:rPr>
              <a:t>交叉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r>
              <a:rPr lang="en-US" altLang="zh-CN" sz="1400" b="1" dirty="0" smtClean="0">
                <a:latin typeface="+mn-ea"/>
                <a:ea typeface="+mn-ea"/>
              </a:rPr>
              <a:t>		</a:t>
            </a:r>
            <a:r>
              <a:rPr lang="zh-CN" altLang="en-US" sz="1400" b="1" dirty="0" smtClean="0">
                <a:latin typeface="+mn-ea"/>
                <a:ea typeface="+mn-ea"/>
              </a:rPr>
              <a:t>一致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400" b="1" dirty="0">
                <a:latin typeface="+mn-ea"/>
                <a:ea typeface="+mn-ea"/>
              </a:rPr>
              <a:t>端口</a:t>
            </a:r>
            <a:r>
              <a:rPr lang="zh-CN" altLang="en-US" sz="1400" b="1" dirty="0" smtClean="0">
                <a:latin typeface="+mn-ea"/>
                <a:ea typeface="+mn-ea"/>
              </a:rPr>
              <a:t>模式</a:t>
            </a:r>
            <a:r>
              <a:rPr lang="en-US" altLang="zh-CN" sz="1400" b="1" dirty="0" smtClean="0">
                <a:latin typeface="+mn-ea"/>
                <a:ea typeface="+mn-ea"/>
              </a:rPr>
              <a:t>		</a:t>
            </a:r>
            <a:r>
              <a:rPr lang="zh-CN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不一致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400" b="1" dirty="0">
                <a:latin typeface="+mn-ea"/>
                <a:ea typeface="+mn-ea"/>
              </a:rPr>
              <a:t>虚级联基本</a:t>
            </a:r>
            <a:r>
              <a:rPr lang="zh-CN" altLang="en-US" sz="1400" b="1" dirty="0" smtClean="0">
                <a:latin typeface="+mn-ea"/>
                <a:ea typeface="+mn-ea"/>
              </a:rPr>
              <a:t>属性</a:t>
            </a:r>
            <a:r>
              <a:rPr lang="en-US" altLang="zh-CN" sz="1400" b="1" dirty="0" smtClean="0">
                <a:latin typeface="+mn-ea"/>
                <a:ea typeface="+mn-ea"/>
              </a:rPr>
              <a:t>		</a:t>
            </a:r>
            <a:r>
              <a:rPr lang="zh-CN" altLang="en-US" sz="1400" b="1" dirty="0" smtClean="0">
                <a:latin typeface="+mn-ea"/>
                <a:ea typeface="+mn-ea"/>
              </a:rPr>
              <a:t>一致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400" b="1" dirty="0">
                <a:latin typeface="+mn-ea"/>
                <a:ea typeface="+mn-ea"/>
              </a:rPr>
              <a:t>虚级联通道</a:t>
            </a:r>
            <a:r>
              <a:rPr lang="zh-CN" altLang="en-US" sz="1400" b="1" dirty="0" smtClean="0">
                <a:latin typeface="+mn-ea"/>
                <a:ea typeface="+mn-ea"/>
              </a:rPr>
              <a:t>绑定</a:t>
            </a:r>
            <a:r>
              <a:rPr lang="en-US" altLang="zh-CN" sz="1400" b="1" dirty="0" smtClean="0">
                <a:latin typeface="+mn-ea"/>
                <a:ea typeface="+mn-ea"/>
              </a:rPr>
              <a:t>		</a:t>
            </a:r>
            <a:r>
              <a:rPr lang="zh-CN" altLang="en-US" sz="1400" b="1" dirty="0" smtClean="0">
                <a:latin typeface="+mn-ea"/>
                <a:ea typeface="+mn-ea"/>
              </a:rPr>
              <a:t>一致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400" b="1" dirty="0">
                <a:latin typeface="+mn-ea"/>
                <a:ea typeface="+mn-ea"/>
              </a:rPr>
              <a:t>SDH</a:t>
            </a:r>
            <a:r>
              <a:rPr lang="zh-CN" altLang="en-US" sz="1400" b="1" dirty="0">
                <a:latin typeface="+mn-ea"/>
                <a:ea typeface="+mn-ea"/>
              </a:rPr>
              <a:t>交叉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r>
              <a:rPr lang="en-US" altLang="zh-CN" sz="1400" b="1" dirty="0" smtClean="0">
                <a:latin typeface="+mn-ea"/>
                <a:ea typeface="+mn-ea"/>
              </a:rPr>
              <a:t>		</a:t>
            </a:r>
            <a:r>
              <a:rPr lang="zh-CN" altLang="en-US" sz="1400" b="1" dirty="0" smtClean="0">
                <a:latin typeface="+mn-ea"/>
                <a:ea typeface="+mn-ea"/>
              </a:rPr>
              <a:t>一致</a:t>
            </a:r>
            <a:endParaRPr lang="en-US" altLang="zh-CN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92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2.2.2 EOS</a:t>
            </a:r>
            <a:r>
              <a:rPr lang="zh-CN" altLang="en-US" dirty="0"/>
              <a:t>汇聚</a:t>
            </a:r>
            <a:r>
              <a:rPr lang="en-US" altLang="zh-CN" dirty="0"/>
              <a:t>(</a:t>
            </a:r>
            <a:r>
              <a:rPr lang="zh-CN" altLang="en-US" dirty="0"/>
              <a:t>板内</a:t>
            </a:r>
            <a:r>
              <a:rPr lang="zh-CN" altLang="en-US" dirty="0" smtClean="0"/>
              <a:t>）分点</a:t>
            </a:r>
            <a:r>
              <a:rPr lang="en-US" altLang="zh-CN" dirty="0" smtClean="0"/>
              <a:t>2</a:t>
            </a:r>
            <a:r>
              <a:rPr lang="zh-CN" altLang="en-US" dirty="0" smtClean="0"/>
              <a:t>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43808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GPN7600-2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模式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＞端口双模</a:t>
            </a:r>
            <a:r>
              <a:rPr lang="zh-CN" altLang="en-US" sz="1400" b="1" dirty="0" smtClean="0">
                <a:latin typeface="+mn-ea"/>
                <a:ea typeface="+mn-ea"/>
              </a:rPr>
              <a:t>管理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板卡，修改接口模式</a:t>
            </a:r>
            <a:r>
              <a:rPr lang="zh-CN" altLang="en-US" sz="1400" b="1" dirty="0" smtClean="0">
                <a:latin typeface="+mn-ea"/>
                <a:ea typeface="+mn-ea"/>
              </a:rPr>
              <a:t>为</a:t>
            </a:r>
            <a:r>
              <a:rPr lang="en-US" altLang="zh-CN" sz="1400" b="1" dirty="0" smtClean="0"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latin typeface="+mn-ea"/>
                <a:ea typeface="+mn-ea"/>
              </a:rPr>
              <a:t>点击配置</a:t>
            </a:r>
            <a:r>
              <a:rPr lang="zh-CN" altLang="en-US" sz="1400" b="1" dirty="0">
                <a:latin typeface="+mn-ea"/>
                <a:ea typeface="+mn-ea"/>
              </a:rPr>
              <a:t>；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在匹配属性窗口</a:t>
            </a:r>
            <a:r>
              <a:rPr lang="zh-CN" altLang="zh-CN" sz="1400" b="1" dirty="0" smtClean="0">
                <a:latin typeface="+mn-ea"/>
                <a:ea typeface="+mn-ea"/>
              </a:rPr>
              <a:t>中</a:t>
            </a:r>
            <a:r>
              <a:rPr lang="zh-CN" altLang="en-US" sz="1400" b="1" dirty="0" smtClean="0">
                <a:latin typeface="+mn-ea"/>
                <a:ea typeface="+mn-ea"/>
              </a:rPr>
              <a:t>填写对应接口以太网接口匹配</a:t>
            </a:r>
            <a:r>
              <a:rPr lang="en-US" altLang="zh-CN" sz="1400" b="1" dirty="0" smtClean="0">
                <a:latin typeface="+mn-ea"/>
                <a:ea typeface="+mn-ea"/>
              </a:rPr>
              <a:t>VLAN 100</a:t>
            </a:r>
            <a:r>
              <a:rPr lang="zh-CN" altLang="zh-CN" sz="1400" b="1" dirty="0" smtClean="0">
                <a:latin typeface="+mn-ea"/>
                <a:ea typeface="+mn-ea"/>
              </a:rPr>
              <a:t>，点击配置</a:t>
            </a:r>
            <a:r>
              <a:rPr lang="zh-CN" altLang="en-US" sz="1400" b="1" dirty="0">
                <a:latin typeface="+mn-ea"/>
                <a:ea typeface="+mn-ea"/>
              </a:rPr>
              <a:t>；</a:t>
            </a: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7574"/>
            <a:ext cx="6271192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2.2.2 EOS</a:t>
            </a:r>
            <a:r>
              <a:rPr lang="zh-CN" altLang="en-US" dirty="0"/>
              <a:t>汇聚</a:t>
            </a:r>
            <a:r>
              <a:rPr lang="en-US" altLang="zh-CN" dirty="0"/>
              <a:t>(</a:t>
            </a:r>
            <a:r>
              <a:rPr lang="zh-CN" altLang="en-US" dirty="0"/>
              <a:t>板内）分点</a:t>
            </a:r>
            <a:r>
              <a:rPr lang="en-US" altLang="zh-CN" dirty="0" smtClean="0"/>
              <a:t>3</a:t>
            </a:r>
            <a:r>
              <a:rPr lang="zh-CN" altLang="en-US" dirty="0" smtClean="0"/>
              <a:t>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7844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GPN7600-3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端口模式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＞端口双模管理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板卡，修改接口模式为</a:t>
            </a:r>
            <a:r>
              <a:rPr lang="en-US" altLang="zh-CN" sz="1400" b="1" dirty="0">
                <a:latin typeface="+mn-ea"/>
                <a:ea typeface="+mn-ea"/>
              </a:rPr>
              <a:t>VLAN</a:t>
            </a:r>
            <a:r>
              <a:rPr lang="zh-CN" altLang="en-US" sz="1400" b="1" dirty="0">
                <a:latin typeface="+mn-ea"/>
                <a:ea typeface="+mn-ea"/>
              </a:rPr>
              <a:t>点击配置；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在匹配属性窗口中</a:t>
            </a:r>
            <a:r>
              <a:rPr lang="zh-CN" altLang="en-US" sz="1400" b="1" dirty="0">
                <a:latin typeface="+mn-ea"/>
                <a:ea typeface="+mn-ea"/>
              </a:rPr>
              <a:t>填写对应接口以太网接口匹配</a:t>
            </a:r>
            <a:r>
              <a:rPr lang="en-US" altLang="zh-CN" sz="1400" b="1" dirty="0" smtClean="0">
                <a:latin typeface="+mn-ea"/>
                <a:ea typeface="+mn-ea"/>
              </a:rPr>
              <a:t>VLAN 200</a:t>
            </a:r>
            <a:r>
              <a:rPr lang="zh-CN" altLang="zh-CN" sz="1400" b="1" dirty="0" smtClean="0">
                <a:latin typeface="+mn-ea"/>
                <a:ea typeface="+mn-ea"/>
              </a:rPr>
              <a:t>，</a:t>
            </a:r>
            <a:r>
              <a:rPr lang="zh-CN" altLang="zh-CN" sz="1400" b="1" dirty="0">
                <a:latin typeface="+mn-ea"/>
                <a:ea typeface="+mn-ea"/>
              </a:rPr>
              <a:t>点击配置</a:t>
            </a:r>
            <a:r>
              <a:rPr lang="zh-CN" altLang="en-US" sz="1400" b="1" dirty="0">
                <a:latin typeface="+mn-ea"/>
                <a:ea typeface="+mn-ea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44" y="1014599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8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2.2.2 EOS</a:t>
            </a:r>
            <a:r>
              <a:rPr lang="zh-CN" altLang="en-US" dirty="0"/>
              <a:t>汇聚</a:t>
            </a:r>
            <a:r>
              <a:rPr lang="en-US" altLang="zh-CN" dirty="0"/>
              <a:t>(</a:t>
            </a:r>
            <a:r>
              <a:rPr lang="zh-CN" altLang="en-US" dirty="0"/>
              <a:t>板内）总</a:t>
            </a:r>
            <a:r>
              <a:rPr lang="zh-CN" altLang="en-US" dirty="0" smtClean="0"/>
              <a:t>点配置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GPN7600-1</a:t>
            </a:r>
            <a:r>
              <a:rPr lang="zh-CN" altLang="en-US" sz="1400" b="1" dirty="0" smtClean="0">
                <a:latin typeface="+mn-ea"/>
                <a:ea typeface="+mn-ea"/>
              </a:rPr>
              <a:t>的</a:t>
            </a:r>
            <a:r>
              <a:rPr lang="zh-CN" altLang="en-US" sz="1400" b="1" dirty="0">
                <a:latin typeface="+mn-ea"/>
                <a:ea typeface="+mn-ea"/>
              </a:rPr>
              <a:t>配置与</a:t>
            </a:r>
            <a:r>
              <a:rPr lang="en-US" altLang="zh-CN" sz="1400" b="1" dirty="0">
                <a:latin typeface="+mn-ea"/>
                <a:ea typeface="+mn-ea"/>
              </a:rPr>
              <a:t>EOS</a:t>
            </a:r>
            <a:r>
              <a:rPr lang="zh-CN" altLang="en-US" sz="1400" b="1" dirty="0">
                <a:latin typeface="+mn-ea"/>
                <a:ea typeface="+mn-ea"/>
              </a:rPr>
              <a:t>点到点配置，除</a:t>
            </a:r>
            <a:r>
              <a:rPr lang="zh-CN" altLang="en-US" sz="1400" b="1" dirty="0" smtClean="0">
                <a:latin typeface="+mn-ea"/>
                <a:ea typeface="+mn-ea"/>
              </a:rPr>
              <a:t>最后三项</a:t>
            </a:r>
            <a:r>
              <a:rPr lang="zh-CN" altLang="en-US" sz="1400" b="1" dirty="0">
                <a:latin typeface="+mn-ea"/>
                <a:ea typeface="+mn-ea"/>
              </a:rPr>
              <a:t>配置外其余均</a:t>
            </a:r>
            <a:r>
              <a:rPr lang="zh-CN" altLang="en-US" sz="1400" b="1" dirty="0" smtClean="0">
                <a:latin typeface="+mn-ea"/>
                <a:ea typeface="+mn-ea"/>
              </a:rPr>
              <a:t>一致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+mn-ea"/>
                <a:ea typeface="+mn-ea"/>
              </a:rPr>
              <a:t>与</a:t>
            </a:r>
            <a:r>
              <a:rPr lang="en-US" altLang="zh-CN" sz="1400" b="1" dirty="0">
                <a:latin typeface="+mn-ea"/>
                <a:ea typeface="+mn-ea"/>
              </a:rPr>
              <a:t>EOS</a:t>
            </a:r>
            <a:r>
              <a:rPr lang="zh-CN" altLang="en-US" sz="1400" b="1" dirty="0">
                <a:latin typeface="+mn-ea"/>
                <a:ea typeface="+mn-ea"/>
              </a:rPr>
              <a:t>点到点业务配置区别：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+mn-ea"/>
                <a:ea typeface="+mn-ea"/>
              </a:rPr>
              <a:t>配置步骤：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r>
              <a:rPr lang="en-US" altLang="zh-CN" sz="1400" b="1" dirty="0">
                <a:latin typeface="+mn-ea"/>
                <a:ea typeface="+mn-ea"/>
              </a:rPr>
              <a:t>		</a:t>
            </a:r>
            <a:r>
              <a:rPr lang="zh-CN" altLang="en-US" sz="1400" b="1" dirty="0">
                <a:latin typeface="+mn-ea"/>
                <a:ea typeface="+mn-ea"/>
              </a:rPr>
              <a:t>一致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>
                <a:latin typeface="+mn-ea"/>
                <a:ea typeface="+mn-ea"/>
              </a:rPr>
              <a:t>交叉创建</a:t>
            </a:r>
            <a:r>
              <a:rPr lang="en-US" altLang="zh-CN" sz="1400" b="1" dirty="0">
                <a:latin typeface="+mn-ea"/>
                <a:ea typeface="+mn-ea"/>
              </a:rPr>
              <a:t>		</a:t>
            </a:r>
            <a:r>
              <a:rPr lang="zh-CN" altLang="en-US" sz="1400" b="1" dirty="0">
                <a:latin typeface="+mn-ea"/>
                <a:ea typeface="+mn-ea"/>
              </a:rPr>
              <a:t>一致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400" b="1" dirty="0">
                <a:latin typeface="+mn-ea"/>
                <a:ea typeface="+mn-ea"/>
              </a:rPr>
              <a:t>端口模式</a:t>
            </a:r>
            <a:r>
              <a:rPr lang="en-US" altLang="zh-CN" sz="1400" b="1" dirty="0">
                <a:latin typeface="+mn-ea"/>
                <a:ea typeface="+mn-ea"/>
              </a:rPr>
              <a:t>		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不一致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400" b="1" dirty="0">
                <a:latin typeface="+mn-ea"/>
                <a:ea typeface="+mn-ea"/>
              </a:rPr>
              <a:t>虚级联基本属性</a:t>
            </a:r>
            <a:r>
              <a:rPr lang="en-US" altLang="zh-CN" sz="1400" b="1" dirty="0">
                <a:latin typeface="+mn-ea"/>
                <a:ea typeface="+mn-ea"/>
              </a:rPr>
              <a:t>		</a:t>
            </a:r>
            <a:r>
              <a:rPr lang="zh-CN" altLang="en-US" sz="1400" b="1" dirty="0">
                <a:latin typeface="+mn-ea"/>
                <a:ea typeface="+mn-ea"/>
              </a:rPr>
              <a:t>一致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400" b="1" dirty="0">
                <a:latin typeface="+mn-ea"/>
                <a:ea typeface="+mn-ea"/>
              </a:rPr>
              <a:t>虚级联通道绑定</a:t>
            </a:r>
            <a:r>
              <a:rPr lang="en-US" altLang="zh-CN" sz="1400" b="1" dirty="0">
                <a:latin typeface="+mn-ea"/>
                <a:ea typeface="+mn-ea"/>
              </a:rPr>
              <a:t>		</a:t>
            </a:r>
            <a:r>
              <a:rPr lang="zh-CN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不一致</a:t>
            </a:r>
            <a:endParaRPr lang="en-US" altLang="zh-CN" sz="1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400" b="1" dirty="0" smtClean="0">
                <a:latin typeface="+mn-ea"/>
                <a:ea typeface="+mn-ea"/>
              </a:rPr>
              <a:t>SDH</a:t>
            </a:r>
            <a:r>
              <a:rPr lang="zh-CN" altLang="en-US" sz="1400" b="1" dirty="0">
                <a:latin typeface="+mn-ea"/>
                <a:ea typeface="+mn-ea"/>
              </a:rPr>
              <a:t>交叉创建</a:t>
            </a:r>
            <a:r>
              <a:rPr lang="en-US" altLang="zh-CN" sz="1400" b="1" dirty="0">
                <a:latin typeface="+mn-ea"/>
                <a:ea typeface="+mn-ea"/>
              </a:rPr>
              <a:t>		</a:t>
            </a:r>
            <a:r>
              <a:rPr lang="zh-CN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不一致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4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2.2.2 EOS</a:t>
            </a:r>
            <a:r>
              <a:rPr lang="zh-CN" altLang="en-US" dirty="0"/>
              <a:t>汇聚</a:t>
            </a:r>
            <a:r>
              <a:rPr lang="en-US" altLang="zh-CN" dirty="0"/>
              <a:t>(</a:t>
            </a:r>
            <a:r>
              <a:rPr lang="zh-CN" altLang="en-US" dirty="0"/>
              <a:t>板内）总</a:t>
            </a:r>
            <a:r>
              <a:rPr lang="zh-CN" altLang="en-US" dirty="0" smtClean="0"/>
              <a:t>点配置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13230"/>
            <a:ext cx="2800800" cy="413027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GPN7600-1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模式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</a:t>
            </a:r>
            <a:r>
              <a:rPr lang="zh-CN" altLang="en-US" sz="1400" b="1" dirty="0"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＞端口双模管理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板卡，修改接口模式为</a:t>
            </a:r>
            <a:r>
              <a:rPr lang="en-US" altLang="zh-CN" sz="1400" b="1" dirty="0">
                <a:latin typeface="+mn-ea"/>
                <a:ea typeface="+mn-ea"/>
              </a:rPr>
              <a:t>VLAN</a:t>
            </a:r>
            <a:r>
              <a:rPr lang="zh-CN" altLang="en-US" sz="1400" b="1" dirty="0">
                <a:latin typeface="+mn-ea"/>
                <a:ea typeface="+mn-ea"/>
              </a:rPr>
              <a:t>点击配置</a:t>
            </a:r>
            <a:r>
              <a:rPr lang="zh-CN" altLang="en-US" sz="1400" b="1" dirty="0" smtClean="0">
                <a:latin typeface="+mn-ea"/>
                <a:ea typeface="+mn-ea"/>
              </a:rPr>
              <a:t>；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在匹配属性窗口中修改</a:t>
            </a:r>
            <a:r>
              <a:rPr lang="en-US" altLang="zh-CN" sz="1400" b="1" dirty="0">
                <a:latin typeface="+mn-ea"/>
                <a:ea typeface="+mn-ea"/>
              </a:rPr>
              <a:t>VCG</a:t>
            </a:r>
            <a:r>
              <a:rPr lang="zh-CN" altLang="zh-CN" sz="1400" b="1" dirty="0">
                <a:latin typeface="+mn-ea"/>
                <a:ea typeface="+mn-ea"/>
              </a:rPr>
              <a:t>匹配以太网接口，使多个</a:t>
            </a:r>
            <a:r>
              <a:rPr lang="en-US" altLang="zh-CN" sz="1400" b="1" dirty="0">
                <a:latin typeface="+mn-ea"/>
                <a:ea typeface="+mn-ea"/>
              </a:rPr>
              <a:t>VCG</a:t>
            </a:r>
            <a:r>
              <a:rPr lang="zh-CN" altLang="zh-CN" sz="1400" b="1" dirty="0">
                <a:latin typeface="+mn-ea"/>
                <a:ea typeface="+mn-ea"/>
              </a:rPr>
              <a:t>对应同一物理端口，点击配置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在匹配属性窗口中</a:t>
            </a:r>
            <a:r>
              <a:rPr lang="zh-CN" altLang="en-US" sz="1400" b="1" dirty="0">
                <a:latin typeface="+mn-ea"/>
                <a:ea typeface="+mn-ea"/>
              </a:rPr>
              <a:t>填写对应接口以太网接口</a:t>
            </a:r>
            <a:r>
              <a:rPr lang="zh-CN" altLang="en-US" sz="1400" b="1" dirty="0" smtClean="0">
                <a:latin typeface="+mn-ea"/>
                <a:ea typeface="+mn-ea"/>
              </a:rPr>
              <a:t>匹配列表： </a:t>
            </a:r>
            <a:r>
              <a:rPr lang="en-US" altLang="zh-CN" sz="1400" b="1" dirty="0" smtClean="0">
                <a:latin typeface="+mn-ea"/>
                <a:ea typeface="+mn-ea"/>
              </a:rPr>
              <a:t>VCG1 VLAN 100 VCG2 VLAN 200</a:t>
            </a:r>
            <a:r>
              <a:rPr lang="zh-CN" altLang="zh-CN" sz="1400" b="1" dirty="0" smtClean="0">
                <a:latin typeface="+mn-ea"/>
                <a:ea typeface="+mn-ea"/>
              </a:rPr>
              <a:t>，</a:t>
            </a:r>
            <a:r>
              <a:rPr lang="zh-CN" altLang="zh-CN" sz="1400" b="1" dirty="0">
                <a:latin typeface="+mn-ea"/>
                <a:ea typeface="+mn-ea"/>
              </a:rPr>
              <a:t>点击配置</a:t>
            </a:r>
            <a:r>
              <a:rPr lang="zh-CN" altLang="en-US" sz="1400" b="1" dirty="0" smtClean="0">
                <a:latin typeface="+mn-ea"/>
                <a:ea typeface="+mn-ea"/>
              </a:rPr>
              <a:t>；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1013230"/>
            <a:ext cx="6343200" cy="40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3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2.2.2 EOS</a:t>
            </a:r>
            <a:r>
              <a:rPr lang="zh-CN" altLang="en-US" dirty="0"/>
              <a:t>汇聚</a:t>
            </a:r>
            <a:r>
              <a:rPr lang="en-US" altLang="zh-CN" dirty="0"/>
              <a:t>(</a:t>
            </a:r>
            <a:r>
              <a:rPr lang="zh-CN" altLang="en-US" dirty="0"/>
              <a:t>板内）总点配置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07348"/>
            <a:ext cx="2915816" cy="4100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虚级联通道绑定</a:t>
            </a:r>
            <a:endParaRPr lang="en-US" altLang="zh-CN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</a:t>
            </a:r>
            <a:r>
              <a:rPr lang="zh-CN" altLang="en-US" sz="1400" b="1" dirty="0" smtClean="0">
                <a:latin typeface="+mn-ea"/>
                <a:ea typeface="+mn-ea"/>
              </a:rPr>
              <a:t>管理器</a:t>
            </a:r>
            <a:r>
              <a:rPr lang="en-US" altLang="zh-CN" sz="1400" b="1" dirty="0" smtClean="0">
                <a:latin typeface="+mn-ea"/>
                <a:ea typeface="+mn-ea"/>
              </a:rPr>
              <a:t>-</a:t>
            </a:r>
            <a:r>
              <a:rPr lang="zh-CN" altLang="en-US" sz="1400" b="1" dirty="0"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选择板卡，在绑定通道窗口选择对应</a:t>
            </a:r>
            <a:r>
              <a:rPr lang="zh-CN" altLang="zh-CN" sz="1400" b="1" dirty="0" smtClean="0">
                <a:latin typeface="+mn-ea"/>
                <a:ea typeface="+mn-ea"/>
              </a:rPr>
              <a:t>端口</a:t>
            </a:r>
            <a:r>
              <a:rPr lang="en-US" altLang="zh-CN" sz="1400" b="1" dirty="0" smtClean="0">
                <a:latin typeface="+mn-ea"/>
                <a:ea typeface="+mn-ea"/>
              </a:rPr>
              <a:t>1</a:t>
            </a:r>
            <a:r>
              <a:rPr lang="zh-CN" altLang="en-US" sz="1400" b="1" dirty="0" smtClean="0">
                <a:latin typeface="+mn-ea"/>
                <a:ea typeface="+mn-ea"/>
              </a:rPr>
              <a:t>、</a:t>
            </a:r>
            <a:r>
              <a:rPr lang="en-US" altLang="zh-CN" sz="1400" b="1" dirty="0" smtClean="0">
                <a:latin typeface="+mn-ea"/>
                <a:ea typeface="+mn-ea"/>
              </a:rPr>
              <a:t>2</a:t>
            </a:r>
            <a:r>
              <a:rPr lang="zh-CN" altLang="zh-CN" sz="1400" b="1" dirty="0" smtClean="0">
                <a:latin typeface="+mn-ea"/>
                <a:ea typeface="+mn-ea"/>
              </a:rPr>
              <a:t>，</a:t>
            </a:r>
            <a:r>
              <a:rPr lang="zh-CN" altLang="zh-CN" sz="1400" b="1" dirty="0">
                <a:latin typeface="+mn-ea"/>
                <a:ea typeface="+mn-ea"/>
              </a:rPr>
              <a:t>点击绑定通道，在</a:t>
            </a:r>
            <a:r>
              <a:rPr lang="en-US" altLang="zh-CN" sz="1400" b="1" dirty="0">
                <a:latin typeface="+mn-ea"/>
                <a:ea typeface="+mn-ea"/>
              </a:rPr>
              <a:t>VCG</a:t>
            </a:r>
            <a:r>
              <a:rPr lang="zh-CN" altLang="zh-CN" sz="1400" b="1" dirty="0">
                <a:latin typeface="+mn-ea"/>
                <a:ea typeface="+mn-ea"/>
              </a:rPr>
              <a:t>绑定通道窗口选择级别、绑定数量点击</a:t>
            </a:r>
            <a:r>
              <a:rPr lang="zh-CN" altLang="zh-CN" sz="1400" b="1" dirty="0" smtClean="0">
                <a:latin typeface="+mn-ea"/>
                <a:ea typeface="+mn-ea"/>
              </a:rPr>
              <a:t>确认</a:t>
            </a:r>
            <a:endParaRPr lang="zh-CN" altLang="en-US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07348"/>
            <a:ext cx="6240414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9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2.2.2 EOS</a:t>
            </a:r>
            <a:r>
              <a:rPr lang="zh-CN" altLang="en-US" dirty="0"/>
              <a:t>汇聚</a:t>
            </a:r>
            <a:r>
              <a:rPr lang="en-US" altLang="zh-CN" dirty="0"/>
              <a:t>(</a:t>
            </a:r>
            <a:r>
              <a:rPr lang="zh-CN" altLang="en-US" dirty="0"/>
              <a:t>板内）总</a:t>
            </a:r>
            <a:r>
              <a:rPr lang="zh-CN" altLang="en-US" dirty="0" smtClean="0"/>
              <a:t>点配置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13230"/>
            <a:ext cx="2987824" cy="41302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SDH</a:t>
            </a: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</a:t>
            </a:r>
            <a:r>
              <a:rPr lang="zh-CN" altLang="en-US" sz="1400" b="1" dirty="0">
                <a:latin typeface="+mn-ea"/>
                <a:ea typeface="+mn-ea"/>
              </a:rPr>
              <a:t>元管理器</a:t>
            </a:r>
            <a:r>
              <a:rPr lang="en-US" altLang="zh-CN" sz="1400" b="1" dirty="0" smtClean="0">
                <a:latin typeface="+mn-ea"/>
                <a:ea typeface="+mn-ea"/>
              </a:rPr>
              <a:t>-</a:t>
            </a:r>
            <a:r>
              <a:rPr lang="zh-CN" altLang="en-US" sz="1400" b="1" dirty="0" smtClean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SDH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在以太网业务窗口选择板卡、虚级联</a:t>
            </a:r>
            <a:r>
              <a:rPr lang="zh-CN" altLang="zh-CN" sz="1400" b="1" dirty="0" smtClean="0">
                <a:latin typeface="+mn-ea"/>
                <a:ea typeface="+mn-ea"/>
              </a:rPr>
              <a:t>端口</a:t>
            </a:r>
            <a:r>
              <a:rPr lang="en-US" altLang="zh-CN" sz="1400" b="1" dirty="0" smtClean="0">
                <a:latin typeface="+mn-ea"/>
                <a:ea typeface="+mn-ea"/>
              </a:rPr>
              <a:t>1</a:t>
            </a:r>
            <a:r>
              <a:rPr lang="zh-CN" altLang="en-US" sz="1400" b="1" dirty="0" smtClean="0">
                <a:latin typeface="+mn-ea"/>
                <a:ea typeface="+mn-ea"/>
              </a:rPr>
              <a:t>、</a:t>
            </a:r>
            <a:r>
              <a:rPr lang="en-US" altLang="zh-CN" sz="1400" b="1" dirty="0" smtClean="0">
                <a:latin typeface="+mn-ea"/>
                <a:ea typeface="+mn-ea"/>
              </a:rPr>
              <a:t>2</a:t>
            </a:r>
            <a:r>
              <a:rPr lang="zh-CN" altLang="zh-CN" sz="1400" b="1" dirty="0" smtClean="0">
                <a:latin typeface="+mn-ea"/>
                <a:ea typeface="+mn-ea"/>
              </a:rPr>
              <a:t>点击</a:t>
            </a:r>
            <a:r>
              <a:rPr lang="zh-CN" altLang="zh-CN" sz="1400" b="1" dirty="0">
                <a:latin typeface="+mn-ea"/>
                <a:ea typeface="+mn-ea"/>
              </a:rPr>
              <a:t>创建，在创建交叉连接窗口中选择业务类型、速率级别、源板位、源端口、源高阶时隙、宿板位、宿端口、宿高阶</a:t>
            </a:r>
            <a:r>
              <a:rPr lang="zh-CN" altLang="zh-CN" sz="1400" b="1" dirty="0" smtClean="0">
                <a:latin typeface="+mn-ea"/>
                <a:ea typeface="+mn-ea"/>
              </a:rPr>
              <a:t>时隙</a:t>
            </a:r>
            <a:endParaRPr lang="en-US" altLang="zh-CN" sz="1400" b="1" dirty="0">
              <a:latin typeface="+mn-ea"/>
              <a:ea typeface="+mn-ea"/>
            </a:endParaRPr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13230"/>
            <a:ext cx="6146612" cy="40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2.2.2 </a:t>
            </a:r>
            <a:r>
              <a:rPr lang="en-US" altLang="zh-CN" dirty="0"/>
              <a:t>EOS</a:t>
            </a:r>
            <a:r>
              <a:rPr lang="zh-CN" altLang="en-US" dirty="0" smtClean="0"/>
              <a:t>汇聚（板内）业务配置总结</a:t>
            </a:r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44000" cy="415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2.2.3 </a:t>
            </a:r>
            <a:r>
              <a:rPr lang="en-US" altLang="zh-CN" dirty="0"/>
              <a:t>EOS</a:t>
            </a:r>
            <a:r>
              <a:rPr lang="zh-CN" altLang="en-US" dirty="0"/>
              <a:t>汇聚</a:t>
            </a:r>
            <a:r>
              <a:rPr lang="zh-CN" altLang="en-US" dirty="0" smtClean="0"/>
              <a:t>业务（设备级）</a:t>
            </a:r>
            <a:endParaRPr lang="zh-CN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6" y="1977355"/>
            <a:ext cx="82105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汇聚场景</a:t>
            </a:r>
            <a:r>
              <a:rPr lang="en-US" altLang="zh-CN" sz="1400" b="1" dirty="0" smtClean="0">
                <a:latin typeface="+mn-ea"/>
                <a:ea typeface="+mn-ea"/>
              </a:rPr>
              <a:t>-</a:t>
            </a:r>
            <a:r>
              <a:rPr lang="zh-CN" altLang="en-US" sz="1400" b="1" dirty="0" smtClean="0">
                <a:latin typeface="+mn-ea"/>
                <a:ea typeface="+mn-ea"/>
              </a:rPr>
              <a:t>设备汇聚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当</a:t>
            </a:r>
            <a:r>
              <a:rPr lang="zh-CN" altLang="en-US" sz="1400" b="1" dirty="0">
                <a:latin typeface="+mn-ea"/>
                <a:ea typeface="+mn-ea"/>
              </a:rPr>
              <a:t>总</a:t>
            </a:r>
            <a:r>
              <a:rPr lang="zh-CN" altLang="en-US" sz="1400" b="1" dirty="0" smtClean="0">
                <a:latin typeface="+mn-ea"/>
                <a:ea typeface="+mn-ea"/>
              </a:rPr>
              <a:t>的业务数量超过单板承载数量需要增加业务板卡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且所有业务数据需汇聚到同一端口对接到客户网络时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如下场景：客户</a:t>
            </a:r>
            <a:r>
              <a:rPr lang="en-US" altLang="zh-CN" sz="1400" b="1" dirty="0" smtClean="0">
                <a:latin typeface="+mn-ea"/>
                <a:ea typeface="+mn-ea"/>
              </a:rPr>
              <a:t>10</a:t>
            </a:r>
            <a:r>
              <a:rPr lang="zh-CN" altLang="en-US" sz="1400" b="1" dirty="0" smtClean="0">
                <a:latin typeface="+mn-ea"/>
                <a:ea typeface="+mn-ea"/>
              </a:rPr>
              <a:t>个分点每个分点个上一条</a:t>
            </a:r>
            <a:r>
              <a:rPr lang="en-US" altLang="zh-CN" sz="1400" b="1" dirty="0" smtClean="0">
                <a:latin typeface="+mn-ea"/>
                <a:ea typeface="+mn-ea"/>
              </a:rPr>
              <a:t>EOS</a:t>
            </a:r>
            <a:r>
              <a:rPr lang="zh-CN" altLang="en-US" sz="1400" b="1" dirty="0" smtClean="0">
                <a:latin typeface="+mn-ea"/>
                <a:ea typeface="+mn-ea"/>
              </a:rPr>
              <a:t>业务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汇聚点</a:t>
            </a:r>
            <a:r>
              <a:rPr lang="en-US" altLang="zh-CN" sz="1400" b="1" dirty="0" smtClean="0">
                <a:latin typeface="+mn-ea"/>
                <a:ea typeface="+mn-ea"/>
              </a:rPr>
              <a:t>7600-1</a:t>
            </a:r>
            <a:r>
              <a:rPr lang="zh-CN" altLang="en-US" sz="1400" b="1" dirty="0" smtClean="0">
                <a:latin typeface="+mn-ea"/>
                <a:ea typeface="+mn-ea"/>
              </a:rPr>
              <a:t>时，</a:t>
            </a:r>
            <a:r>
              <a:rPr lang="en-US" altLang="zh-CN" sz="1400" b="1" dirty="0" smtClean="0">
                <a:latin typeface="+mn-ea"/>
                <a:ea typeface="+mn-ea"/>
              </a:rPr>
              <a:t>7600-1</a:t>
            </a:r>
            <a:r>
              <a:rPr lang="zh-CN" altLang="en-US" sz="1400" b="1" dirty="0" smtClean="0">
                <a:latin typeface="+mn-ea"/>
                <a:ea typeface="+mn-ea"/>
              </a:rPr>
              <a:t>需要</a:t>
            </a:r>
            <a:r>
              <a:rPr lang="en-US" altLang="zh-CN" sz="1400" b="1" dirty="0" smtClean="0">
                <a:latin typeface="+mn-ea"/>
                <a:ea typeface="+mn-ea"/>
              </a:rPr>
              <a:t>2</a:t>
            </a:r>
            <a:r>
              <a:rPr lang="zh-CN" altLang="en-US" sz="1400" b="1" dirty="0" smtClean="0">
                <a:latin typeface="+mn-ea"/>
                <a:ea typeface="+mn-ea"/>
              </a:rPr>
              <a:t>块业务板卡承载业务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客户总部只有一个端口对接汇聚机框</a:t>
            </a:r>
            <a:endParaRPr lang="zh-CN" altLang="en-US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930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6" y="1977355"/>
            <a:ext cx="82105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业务说明</a:t>
            </a:r>
            <a:endParaRPr lang="en-US" altLang="zh-CN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+mn-ea"/>
                <a:ea typeface="+mn-ea"/>
              </a:rPr>
              <a:t>如场景所见，分点全部不带</a:t>
            </a:r>
            <a:r>
              <a:rPr lang="en-US" altLang="zh-CN" sz="1400" b="1" dirty="0">
                <a:latin typeface="+mn-ea"/>
                <a:ea typeface="+mn-ea"/>
              </a:rPr>
              <a:t>VLAN</a:t>
            </a:r>
            <a:r>
              <a:rPr lang="zh-CN" altLang="en-US" sz="1400" b="1" dirty="0">
                <a:latin typeface="+mn-ea"/>
                <a:ea typeface="+mn-ea"/>
              </a:rPr>
              <a:t>，业务配置模型与</a:t>
            </a:r>
            <a:r>
              <a:rPr lang="en-US" altLang="zh-CN" sz="1400" b="1" dirty="0">
                <a:latin typeface="+mn-ea"/>
                <a:ea typeface="+mn-ea"/>
              </a:rPr>
              <a:t>EOS</a:t>
            </a:r>
            <a:r>
              <a:rPr lang="zh-CN" altLang="en-US" sz="1400" b="1" dirty="0">
                <a:latin typeface="+mn-ea"/>
                <a:ea typeface="+mn-ea"/>
              </a:rPr>
              <a:t>点到点一致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+mn-ea"/>
                <a:ea typeface="+mn-ea"/>
              </a:rPr>
              <a:t>汇聚节点带</a:t>
            </a:r>
            <a:r>
              <a:rPr lang="en-US" altLang="zh-CN" sz="1400" b="1" dirty="0">
                <a:latin typeface="+mn-ea"/>
                <a:ea typeface="+mn-ea"/>
              </a:rPr>
              <a:t>VLAN</a:t>
            </a:r>
            <a:r>
              <a:rPr lang="zh-CN" altLang="en-US" sz="1400" b="1" dirty="0">
                <a:latin typeface="+mn-ea"/>
                <a:ea typeface="+mn-ea"/>
              </a:rPr>
              <a:t>，需通过全</a:t>
            </a:r>
            <a:r>
              <a:rPr lang="en-US" altLang="zh-CN" sz="1400" b="1" dirty="0">
                <a:latin typeface="+mn-ea"/>
                <a:ea typeface="+mn-ea"/>
              </a:rPr>
              <a:t>AC</a:t>
            </a:r>
            <a:r>
              <a:rPr lang="zh-CN" altLang="en-US" sz="1400" b="1" dirty="0" smtClean="0">
                <a:latin typeface="+mn-ea"/>
                <a:ea typeface="+mn-ea"/>
              </a:rPr>
              <a:t>实现，将</a:t>
            </a:r>
            <a:r>
              <a:rPr lang="en-US" altLang="zh-CN" sz="1400" b="1" dirty="0" smtClean="0">
                <a:latin typeface="+mn-ea"/>
                <a:ea typeface="+mn-ea"/>
              </a:rPr>
              <a:t>1</a:t>
            </a:r>
            <a:r>
              <a:rPr lang="zh-CN" altLang="en-US" sz="1400" b="1" dirty="0">
                <a:latin typeface="+mn-ea"/>
                <a:ea typeface="+mn-ea"/>
              </a:rPr>
              <a:t>槽</a:t>
            </a:r>
            <a:r>
              <a:rPr lang="zh-CN" altLang="en-US" sz="1400" b="1" dirty="0" smtClean="0">
                <a:latin typeface="+mn-ea"/>
                <a:ea typeface="+mn-ea"/>
              </a:rPr>
              <a:t>位</a:t>
            </a:r>
            <a:r>
              <a:rPr lang="en-US" altLang="zh-CN" sz="1400" b="1" dirty="0" smtClean="0">
                <a:latin typeface="+mn-ea"/>
                <a:ea typeface="+mn-ea"/>
              </a:rPr>
              <a:t>3</a:t>
            </a:r>
            <a:r>
              <a:rPr lang="zh-CN" altLang="en-US" sz="1400" b="1" dirty="0" smtClean="0">
                <a:latin typeface="+mn-ea"/>
                <a:ea typeface="+mn-ea"/>
              </a:rPr>
              <a:t>槽位</a:t>
            </a:r>
            <a:r>
              <a:rPr lang="en-US" altLang="zh-CN" sz="1400" b="1" dirty="0" smtClean="0">
                <a:latin typeface="+mn-ea"/>
                <a:ea typeface="+mn-ea"/>
              </a:rPr>
              <a:t>EOS</a:t>
            </a:r>
            <a:r>
              <a:rPr lang="zh-CN" altLang="en-US" sz="1400" b="1" dirty="0" smtClean="0">
                <a:latin typeface="+mn-ea"/>
                <a:ea typeface="+mn-ea"/>
              </a:rPr>
              <a:t>业务汇聚至</a:t>
            </a:r>
            <a:r>
              <a:rPr lang="en-US" altLang="zh-CN" sz="1400" b="1" dirty="0" smtClean="0">
                <a:latin typeface="+mn-ea"/>
                <a:ea typeface="+mn-ea"/>
              </a:rPr>
              <a:t>2</a:t>
            </a:r>
            <a:r>
              <a:rPr lang="zh-CN" altLang="en-US" sz="1400" b="1" dirty="0" smtClean="0">
                <a:latin typeface="+mn-ea"/>
                <a:ea typeface="+mn-ea"/>
              </a:rPr>
              <a:t>槽位</a:t>
            </a:r>
            <a:r>
              <a:rPr lang="en-US" altLang="zh-CN" sz="1400" b="1" dirty="0" smtClean="0">
                <a:latin typeface="+mn-ea"/>
                <a:ea typeface="+mn-ea"/>
              </a:rPr>
              <a:t>4GE-B</a:t>
            </a:r>
            <a:r>
              <a:rPr lang="zh-CN" altLang="en-US" sz="1400" b="1" dirty="0" smtClean="0">
                <a:latin typeface="+mn-ea"/>
                <a:ea typeface="+mn-ea"/>
              </a:rPr>
              <a:t>板卡</a:t>
            </a:r>
            <a:r>
              <a:rPr lang="en-US" altLang="zh-CN" sz="1400" b="1" dirty="0" smtClean="0">
                <a:latin typeface="+mn-ea"/>
                <a:ea typeface="+mn-ea"/>
              </a:rPr>
              <a:t>1</a:t>
            </a:r>
            <a:r>
              <a:rPr lang="zh-CN" altLang="en-US" sz="1400" b="1" dirty="0" smtClean="0">
                <a:latin typeface="+mn-ea"/>
                <a:ea typeface="+mn-ea"/>
              </a:rPr>
              <a:t>口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着重介绍汇聚点业务配置</a:t>
            </a:r>
            <a:endParaRPr lang="zh-CN" altLang="en-US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8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开局准备</a:t>
            </a:r>
            <a:r>
              <a:rPr lang="en-US" altLang="zh-CN" dirty="0" smtClean="0"/>
              <a:t>-</a:t>
            </a:r>
            <a:r>
              <a:rPr lang="zh-CN" altLang="en-US" dirty="0" smtClean="0"/>
              <a:t>板卡安装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030" cy="41011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设备</a:t>
            </a:r>
            <a:r>
              <a:rPr lang="zh-CN" altLang="en-US" sz="1400" b="1" dirty="0">
                <a:latin typeface="+mn-ea"/>
                <a:ea typeface="+mn-ea"/>
              </a:rPr>
              <a:t>上网管后</a:t>
            </a:r>
            <a:r>
              <a:rPr lang="zh-CN" altLang="en-US" sz="1400" b="1" dirty="0" smtClean="0">
                <a:latin typeface="+mn-ea"/>
                <a:ea typeface="+mn-ea"/>
              </a:rPr>
              <a:t>，首先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完成</a:t>
            </a:r>
            <a:r>
              <a:rPr lang="zh-CN" altLang="en-US" sz="1400" b="1" dirty="0">
                <a:latin typeface="+mn-ea"/>
                <a:ea typeface="+mn-ea"/>
              </a:rPr>
              <a:t>板</a:t>
            </a:r>
            <a:r>
              <a:rPr lang="zh-CN" altLang="en-US" sz="1400" b="1" dirty="0" smtClean="0">
                <a:latin typeface="+mn-ea"/>
                <a:ea typeface="+mn-ea"/>
              </a:rPr>
              <a:t>卡安装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zh-CN" altLang="en-US" sz="1400" b="1" dirty="0" smtClean="0">
                <a:latin typeface="+mn-ea"/>
                <a:ea typeface="+mn-ea"/>
              </a:rPr>
              <a:t>时钟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源等基础配置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在</a:t>
            </a:r>
            <a:r>
              <a:rPr lang="en-US" altLang="zh-CN" sz="1400" b="1" dirty="0" smtClean="0">
                <a:latin typeface="+mn-ea"/>
                <a:ea typeface="+mn-ea"/>
              </a:rPr>
              <a:t>DA</a:t>
            </a:r>
            <a:r>
              <a:rPr lang="zh-CN" altLang="en-US" sz="1400" b="1" dirty="0" smtClean="0">
                <a:latin typeface="+mn-ea"/>
                <a:ea typeface="+mn-ea"/>
              </a:rPr>
              <a:t>网管界面选中需</a:t>
            </a: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要配置的网元点击右</a:t>
            </a: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键</a:t>
            </a:r>
            <a:r>
              <a:rPr lang="en-US" altLang="zh-CN" sz="1400" b="1" dirty="0" smtClean="0">
                <a:latin typeface="+mn-ea"/>
                <a:ea typeface="+mn-ea"/>
              </a:rPr>
              <a:t>,</a:t>
            </a:r>
            <a:r>
              <a:rPr lang="zh-CN" altLang="en-US" sz="1400" b="1" dirty="0" smtClean="0">
                <a:latin typeface="+mn-ea"/>
                <a:ea typeface="+mn-ea"/>
              </a:rPr>
              <a:t>在快捷菜单点击</a:t>
            </a: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网元管理器</a:t>
            </a:r>
            <a:endParaRPr lang="en-US" altLang="zh-CN" sz="1400" b="1" i="1" dirty="0">
              <a:latin typeface="+mn-ea"/>
              <a:ea typeface="+mn-ea"/>
            </a:endParaRPr>
          </a:p>
          <a:p>
            <a:endParaRPr lang="en-US" altLang="zh-CN" b="1" i="1" dirty="0" smtClean="0"/>
          </a:p>
          <a:p>
            <a:endParaRPr lang="en-US" altLang="zh-CN" b="1" i="1" dirty="0"/>
          </a:p>
          <a:p>
            <a:endParaRPr lang="en-US" altLang="zh-CN" b="1" i="1" dirty="0" smtClean="0"/>
          </a:p>
          <a:p>
            <a:endParaRPr lang="zh-CN" alt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30" y="987574"/>
            <a:ext cx="6343474" cy="410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2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2.2.1 EOS-</a:t>
            </a:r>
            <a:r>
              <a:rPr lang="zh-CN" altLang="en-US" dirty="0" smtClean="0"/>
              <a:t>点到多点业务开通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987574"/>
            <a:ext cx="45720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侧配置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>
                <a:latin typeface="+mn-ea"/>
                <a:ea typeface="+mn-ea"/>
              </a:rPr>
              <a:t>交叉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latin typeface="+mn-ea"/>
                <a:ea typeface="+mn-ea"/>
              </a:rPr>
              <a:t>EOS</a:t>
            </a:r>
            <a:r>
              <a:rPr lang="zh-CN" altLang="en-US" sz="1400" b="1" dirty="0" smtClean="0">
                <a:latin typeface="+mn-ea"/>
                <a:ea typeface="+mn-ea"/>
              </a:rPr>
              <a:t>侧配置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200" b="1" dirty="0">
                <a:latin typeface="+mn-ea"/>
                <a:ea typeface="+mn-ea"/>
              </a:rPr>
              <a:t>板</a:t>
            </a:r>
            <a:r>
              <a:rPr lang="zh-CN" altLang="en-US" sz="1200" b="1" dirty="0" smtClean="0">
                <a:latin typeface="+mn-ea"/>
                <a:ea typeface="+mn-ea"/>
              </a:rPr>
              <a:t>卡业务模式</a:t>
            </a:r>
            <a:endParaRPr lang="en-US" altLang="zh-CN" sz="12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 smtClean="0">
                <a:latin typeface="+mn-ea"/>
                <a:ea typeface="+mn-ea"/>
              </a:rPr>
              <a:t>端口模式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 smtClean="0">
                <a:latin typeface="+mn-ea"/>
                <a:ea typeface="+mn-ea"/>
              </a:rPr>
              <a:t>虚级联基本属性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 smtClean="0">
                <a:latin typeface="+mn-ea"/>
                <a:ea typeface="+mn-ea"/>
              </a:rPr>
              <a:t>虚级联绑定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 smtClean="0">
                <a:latin typeface="+mn-ea"/>
                <a:ea typeface="+mn-ea"/>
              </a:rPr>
              <a:t>虚级联动作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SDH</a:t>
            </a:r>
            <a:r>
              <a:rPr lang="zh-CN" altLang="en-US" sz="1400" b="1" dirty="0" smtClean="0">
                <a:latin typeface="+mn-ea"/>
                <a:ea typeface="+mn-ea"/>
              </a:rPr>
              <a:t>交叉创建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 smtClean="0">
              <a:latin typeface="+mn-ea"/>
              <a:ea typeface="+mn-ea"/>
            </a:endParaRPr>
          </a:p>
        </p:txBody>
      </p:sp>
      <p:sp>
        <p:nvSpPr>
          <p:cNvPr id="4" name="内容占位符 4"/>
          <p:cNvSpPr txBox="1">
            <a:spLocks/>
          </p:cNvSpPr>
          <p:nvPr/>
        </p:nvSpPr>
        <p:spPr>
          <a:xfrm>
            <a:off x="4572000" y="987574"/>
            <a:ext cx="4572000" cy="415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 smtClean="0">
                <a:latin typeface="+mn-ea"/>
                <a:ea typeface="+mn-ea"/>
              </a:rPr>
              <a:t>以太网汇聚业务</a:t>
            </a:r>
            <a:r>
              <a:rPr lang="en-US" altLang="zh-CN" sz="1600" b="1" dirty="0" err="1" smtClean="0">
                <a:latin typeface="+mn-ea"/>
                <a:ea typeface="+mn-ea"/>
              </a:rPr>
              <a:t>oduk</a:t>
            </a:r>
            <a:r>
              <a:rPr lang="zh-CN" altLang="en-US" sz="1600" b="1" dirty="0" smtClean="0">
                <a:latin typeface="+mn-ea"/>
                <a:ea typeface="+mn-ea"/>
              </a:rPr>
              <a:t>创建</a:t>
            </a:r>
            <a:endParaRPr lang="en-US" altLang="zh-CN" sz="16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VPLS</a:t>
            </a:r>
            <a:r>
              <a:rPr lang="zh-CN" altLang="en-US" sz="1400" b="1" dirty="0" smtClean="0">
                <a:latin typeface="+mn-ea"/>
                <a:ea typeface="+mn-ea"/>
              </a:rPr>
              <a:t>域创建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 smtClean="0">
                <a:latin typeface="+mn-ea"/>
                <a:ea typeface="+mn-ea"/>
              </a:rPr>
              <a:t>接入点绑定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1600" b="1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55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接口右击，选择创建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5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49812" cy="415592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oduk</a:t>
            </a:r>
            <a:r>
              <a:rPr lang="zh-CN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参数</a:t>
            </a:r>
            <a:endParaRPr lang="en-US" altLang="zh-C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2800" b="1" dirty="0">
                <a:latin typeface="+mn-ea"/>
              </a:rPr>
              <a:t>选择类型</a:t>
            </a:r>
            <a:r>
              <a:rPr lang="zh-CN" altLang="en-US" sz="2800" b="1" dirty="0">
                <a:latin typeface="+mn-ea"/>
              </a:rPr>
              <a:t>为</a:t>
            </a:r>
            <a:r>
              <a:rPr lang="en-US" altLang="zh-CN" sz="2800" b="1" dirty="0">
                <a:latin typeface="+mn-ea"/>
              </a:rPr>
              <a:t>odu1</a:t>
            </a:r>
            <a:r>
              <a:rPr lang="zh-CN" altLang="en-US" sz="2800" b="1" dirty="0">
                <a:latin typeface="+mn-ea"/>
              </a:rPr>
              <a:t>、</a:t>
            </a:r>
            <a:r>
              <a:rPr lang="en-US" altLang="zh-CN" sz="2800" b="1" dirty="0">
                <a:latin typeface="+mn-ea"/>
              </a:rPr>
              <a:t>ID</a:t>
            </a:r>
            <a:r>
              <a:rPr lang="zh-CN" altLang="en-US" sz="2800" b="1" dirty="0">
                <a:latin typeface="+mn-ea"/>
              </a:rPr>
              <a:t>为</a:t>
            </a:r>
            <a:r>
              <a:rPr lang="en-US" altLang="zh-CN" sz="2800" b="1" dirty="0">
                <a:latin typeface="+mn-ea"/>
              </a:rPr>
              <a:t>1</a:t>
            </a:r>
            <a:r>
              <a:rPr lang="zh-CN" altLang="en-US" sz="2800" b="1" dirty="0">
                <a:latin typeface="+mn-ea"/>
              </a:rPr>
              <a:t>，发送</a:t>
            </a:r>
            <a:r>
              <a:rPr lang="zh-CN" altLang="zh-CN" sz="2800" b="1" dirty="0">
                <a:latin typeface="+mn-ea"/>
              </a:rPr>
              <a:t>时隙</a:t>
            </a:r>
            <a:r>
              <a:rPr lang="zh-CN" altLang="en-US" sz="2800" b="1" dirty="0">
                <a:latin typeface="+mn-ea"/>
              </a:rPr>
              <a:t>勾选</a:t>
            </a:r>
            <a:r>
              <a:rPr lang="en-US" altLang="zh-CN" sz="2800" b="1" dirty="0">
                <a:latin typeface="+mn-ea"/>
              </a:rPr>
              <a:t>1 2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注意：</a:t>
            </a:r>
            <a:r>
              <a:rPr lang="en-US" altLang="zh-CN" sz="1600" dirty="0" err="1">
                <a:solidFill>
                  <a:srgbClr val="FF0000"/>
                </a:solidFill>
                <a:latin typeface="+mn-ea"/>
              </a:rPr>
              <a:t>oduk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的类型、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ID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、时隙要与对端配置一致；与华为对接时需于华为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沟通扰码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是否开启，我司设备默认禁止，如华为配置的扰码使能，我司需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修改扰码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为使能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12" y="1059582"/>
            <a:ext cx="6358692" cy="40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597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VP-SDH</a:t>
            </a:r>
            <a:r>
              <a:rPr lang="zh-CN" altLang="en-US" sz="1400" b="1" dirty="0">
                <a:latin typeface="+mn-ea"/>
                <a:ea typeface="+mn-ea"/>
              </a:rPr>
              <a:t>接口右键，选择创建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类型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默认，映射模式选择</a:t>
            </a:r>
            <a:r>
              <a:rPr lang="en-US" altLang="zh-CN" sz="1400" b="1" dirty="0">
                <a:latin typeface="+mn-ea"/>
                <a:ea typeface="+mn-ea"/>
              </a:rPr>
              <a:t>BMP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8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注意：映射模式要和对端保持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一致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72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9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7948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＞交叉配置</a:t>
            </a:r>
            <a:r>
              <a:rPr lang="en-US" altLang="zh-CN" sz="1400" b="1" dirty="0">
                <a:latin typeface="+mn-ea"/>
                <a:ea typeface="+mn-ea"/>
              </a:rPr>
              <a:t>--&gt;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选择保护为普通、</a:t>
            </a:r>
            <a:r>
              <a:rPr lang="en-US" altLang="zh-CN" sz="1400" b="1" dirty="0">
                <a:latin typeface="+mn-ea"/>
                <a:ea typeface="+mn-ea"/>
              </a:rPr>
              <a:t>ODU</a:t>
            </a:r>
            <a:r>
              <a:rPr lang="zh-CN" altLang="en-US" sz="1400" b="1" dirty="0">
                <a:latin typeface="+mn-ea"/>
                <a:ea typeface="+mn-ea"/>
              </a:rPr>
              <a:t>速率为</a:t>
            </a:r>
            <a:r>
              <a:rPr lang="en-US" altLang="zh-CN" sz="1400" b="1" dirty="0">
                <a:latin typeface="+mn-ea"/>
                <a:ea typeface="+mn-ea"/>
              </a:rPr>
              <a:t>ODU1</a:t>
            </a:r>
            <a:r>
              <a:rPr lang="zh-CN" altLang="en-US" sz="1400" b="1" dirty="0">
                <a:latin typeface="+mn-ea"/>
                <a:ea typeface="+mn-ea"/>
              </a:rPr>
              <a:t>、确认完成配置；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注意：当创建有多个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时需选择源板卡、源端口、源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、宿板卡、宿端口、宿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；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48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4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3604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使能</a:t>
            </a: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8AT2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低阶功能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＞高阶通道，选择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板卡，在低阶时隙使能列对对应的高阶修改为使能并点击配置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注意：业务为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VC4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级别时无需该操作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0" y="1059582"/>
            <a:ext cx="6343200" cy="374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7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915816" cy="415592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板卡业务模式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＞板卡业务模式 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选择相应槽位，在业务模式中选择设备汇聚，点击配置   </a:t>
            </a:r>
            <a:endParaRPr lang="en-US" altLang="zh-CN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altLang="zh-CN" sz="1400" b="1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注意，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DMD-8GE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默认为板内汇聚    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76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44173"/>
            <a:ext cx="6228184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7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915816" cy="4155926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端口模式</a:t>
            </a:r>
            <a:endParaRPr lang="en-US" altLang="zh-CN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>
                <a:latin typeface="+mn-ea"/>
                <a:ea typeface="+mn-ea"/>
              </a:rPr>
              <a:t>网元管理器</a:t>
            </a:r>
            <a:r>
              <a:rPr lang="en-US" altLang="zh-CN" sz="1800" b="1" dirty="0">
                <a:latin typeface="+mn-ea"/>
                <a:ea typeface="+mn-ea"/>
              </a:rPr>
              <a:t>--</a:t>
            </a:r>
            <a:r>
              <a:rPr lang="zh-CN" altLang="en-US" sz="1800" b="1" dirty="0">
                <a:latin typeface="+mn-ea"/>
                <a:ea typeface="+mn-ea"/>
              </a:rPr>
              <a:t>＞端口双模管理</a:t>
            </a:r>
            <a:endParaRPr lang="en-US" altLang="zh-CN" sz="18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800" b="1" dirty="0">
                <a:latin typeface="+mn-ea"/>
                <a:ea typeface="+mn-ea"/>
              </a:rPr>
              <a:t>DMD-8GE</a:t>
            </a:r>
            <a:r>
              <a:rPr lang="zh-CN" altLang="en-US" sz="1800" b="1" dirty="0">
                <a:latin typeface="+mn-ea"/>
                <a:ea typeface="+mn-ea"/>
              </a:rPr>
              <a:t>板卡，修改接口模式</a:t>
            </a:r>
            <a:r>
              <a:rPr lang="zh-CN" altLang="en-US" sz="1800" b="1" dirty="0" smtClean="0">
                <a:latin typeface="+mn-ea"/>
                <a:ea typeface="+mn-ea"/>
              </a:rPr>
              <a:t>为</a:t>
            </a:r>
            <a:r>
              <a:rPr lang="en-US" altLang="zh-CN" sz="1800" b="1" dirty="0" smtClean="0">
                <a:latin typeface="+mn-ea"/>
                <a:ea typeface="+mn-ea"/>
              </a:rPr>
              <a:t>VLAN</a:t>
            </a:r>
            <a:r>
              <a:rPr lang="zh-CN" altLang="en-US" sz="1800" b="1" dirty="0" smtClean="0">
                <a:latin typeface="+mn-ea"/>
                <a:ea typeface="+mn-ea"/>
              </a:rPr>
              <a:t>模式，点击配置</a:t>
            </a:r>
            <a:endParaRPr lang="en-US" altLang="zh-CN" sz="18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800" b="1" dirty="0">
                <a:latin typeface="+mn-ea"/>
                <a:ea typeface="+mn-ea"/>
              </a:rPr>
              <a:t>在匹配属性窗口中</a:t>
            </a:r>
            <a:r>
              <a:rPr lang="zh-CN" altLang="en-US" sz="1800" b="1" dirty="0">
                <a:latin typeface="+mn-ea"/>
                <a:ea typeface="+mn-ea"/>
              </a:rPr>
              <a:t>填写对应接口以太网接口匹配</a:t>
            </a:r>
            <a:r>
              <a:rPr lang="en-US" altLang="zh-CN" sz="1800" b="1" dirty="0">
                <a:latin typeface="+mn-ea"/>
                <a:ea typeface="+mn-ea"/>
              </a:rPr>
              <a:t>VLAN </a:t>
            </a:r>
            <a:r>
              <a:rPr lang="en-US" altLang="zh-CN" sz="1800" b="1" dirty="0" smtClean="0">
                <a:latin typeface="+mn-ea"/>
                <a:ea typeface="+mn-ea"/>
              </a:rPr>
              <a:t>101~109</a:t>
            </a:r>
            <a:r>
              <a:rPr lang="zh-CN" altLang="zh-CN" sz="1800" b="1" dirty="0" smtClean="0">
                <a:latin typeface="+mn-ea"/>
                <a:ea typeface="+mn-ea"/>
              </a:rPr>
              <a:t>，</a:t>
            </a:r>
            <a:r>
              <a:rPr lang="zh-CN" altLang="zh-CN" sz="1800" b="1" dirty="0">
                <a:latin typeface="+mn-ea"/>
                <a:ea typeface="+mn-ea"/>
              </a:rPr>
              <a:t>点击配置</a:t>
            </a:r>
            <a:r>
              <a:rPr lang="zh-CN" altLang="en-US" sz="1800" b="1" dirty="0">
                <a:latin typeface="+mn-ea"/>
                <a:ea typeface="+mn-ea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注意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CN" sz="14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1.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模式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为</a:t>
            </a:r>
            <a:r>
              <a:rPr lang="en-US" altLang="zh-CN" sz="1400" dirty="0" err="1">
                <a:solidFill>
                  <a:srgbClr val="FF0000"/>
                </a:solidFill>
                <a:latin typeface="+mn-ea"/>
                <a:ea typeface="+mn-ea"/>
              </a:rPr>
              <a:t>noop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可配置分组业务，模式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为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port/</a:t>
            </a:r>
            <a:r>
              <a:rPr lang="en-US" altLang="zh-CN" sz="1400" dirty="0" err="1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可配置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EOS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业务，基中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port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表示基于端口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，</a:t>
            </a:r>
            <a:r>
              <a:rPr lang="en-US" altLang="zh-CN" sz="1400" dirty="0" err="1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表示基于端口</a:t>
            </a: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+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2.DMD-8GE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板卡配置为设备汇聚后，需在匹配属性窗口将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个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VCG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绑定到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eth#2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口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黑体" pitchFamily="49" charset="-122"/>
                <a:ea typeface="黑体" pitchFamily="49" charset="-122"/>
              </a:rPr>
              <a:t>   </a:t>
            </a:r>
          </a:p>
        </p:txBody>
      </p:sp>
      <p:pic>
        <p:nvPicPr>
          <p:cNvPr id="2560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7574"/>
            <a:ext cx="6228184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69979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虚级联绑定通道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在绑定通道窗口选择对应端口，点击绑定通道，在</a:t>
            </a:r>
            <a:r>
              <a:rPr lang="en-US" altLang="zh-CN" sz="1400" b="1" dirty="0">
                <a:latin typeface="+mn-ea"/>
                <a:ea typeface="+mn-ea"/>
              </a:rPr>
              <a:t>VCG</a:t>
            </a:r>
            <a:r>
              <a:rPr lang="zh-CN" altLang="zh-CN" sz="1400" b="1" dirty="0">
                <a:latin typeface="+mn-ea"/>
                <a:ea typeface="+mn-ea"/>
              </a:rPr>
              <a:t>绑定通道窗口选择级别、绑定数量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9582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7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虚级联接口基本属性</a:t>
            </a: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-LCAS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</a:t>
            </a:r>
            <a:r>
              <a:rPr lang="en-US" altLang="zh-CN" sz="1400" b="1" dirty="0">
                <a:latin typeface="+mn-ea"/>
                <a:ea typeface="+mn-ea"/>
              </a:rPr>
              <a:t>LCAS</a:t>
            </a:r>
            <a:r>
              <a:rPr lang="zh-CN" altLang="en-US" sz="1400" b="1" dirty="0">
                <a:latin typeface="+mn-ea"/>
                <a:ea typeface="+mn-ea"/>
              </a:rPr>
              <a:t>状态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注意：我司设备默认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为禁止，异厂家对接时需要两端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状态一致</a:t>
            </a: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1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开局准备</a:t>
            </a:r>
            <a:r>
              <a:rPr lang="en-US" altLang="zh-CN" dirty="0" smtClean="0"/>
              <a:t>-</a:t>
            </a:r>
            <a:r>
              <a:rPr lang="zh-CN" altLang="en-US" dirty="0" smtClean="0"/>
              <a:t>板卡安装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986400"/>
            <a:ext cx="2765304" cy="4033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在网</a:t>
            </a:r>
            <a:r>
              <a:rPr lang="zh-CN" altLang="en-US" sz="1400" b="1" dirty="0">
                <a:latin typeface="+mn-ea"/>
                <a:ea typeface="+mn-ea"/>
              </a:rPr>
              <a:t>元</a:t>
            </a:r>
            <a:r>
              <a:rPr lang="zh-CN" altLang="en-US" sz="1400" b="1" dirty="0" smtClean="0">
                <a:latin typeface="+mn-ea"/>
                <a:ea typeface="+mn-ea"/>
              </a:rPr>
              <a:t>管理器窗口中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选择槽</a:t>
            </a:r>
            <a:r>
              <a:rPr lang="zh-CN" altLang="en-US" sz="1400" b="1" dirty="0">
                <a:latin typeface="+mn-ea"/>
                <a:ea typeface="+mn-ea"/>
              </a:rPr>
              <a:t>位</a:t>
            </a:r>
            <a:r>
              <a:rPr lang="en-US" altLang="zh-CN" sz="1400" b="1" dirty="0">
                <a:latin typeface="+mn-ea"/>
                <a:ea typeface="+mn-ea"/>
              </a:rPr>
              <a:t>/</a:t>
            </a:r>
            <a:r>
              <a:rPr lang="zh-CN" altLang="en-US" sz="1400" b="1" dirty="0">
                <a:latin typeface="+mn-ea"/>
                <a:ea typeface="+mn-ea"/>
              </a:rPr>
              <a:t>板卡</a:t>
            </a:r>
            <a:r>
              <a:rPr lang="zh-CN" altLang="en-US" sz="1400" b="1" dirty="0" smtClean="0">
                <a:latin typeface="+mn-ea"/>
                <a:ea typeface="+mn-ea"/>
              </a:rPr>
              <a:t>管理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选项，打开槽位</a:t>
            </a:r>
            <a:r>
              <a:rPr lang="en-US" altLang="zh-CN" sz="1400" b="1" dirty="0" smtClean="0">
                <a:latin typeface="+mn-ea"/>
                <a:ea typeface="+mn-ea"/>
              </a:rPr>
              <a:t>/</a:t>
            </a:r>
            <a:r>
              <a:rPr lang="zh-CN" altLang="en-US" sz="1400" b="1" dirty="0" smtClean="0">
                <a:latin typeface="+mn-ea"/>
                <a:ea typeface="+mn-ea"/>
              </a:rPr>
              <a:t>板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卡管理窗口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点击安装板卡，在安</a:t>
            </a: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装板卡窗口勾</a:t>
            </a:r>
            <a:r>
              <a:rPr lang="zh-CN" altLang="en-US" sz="1400" b="1" dirty="0">
                <a:latin typeface="+mn-ea"/>
                <a:ea typeface="+mn-ea"/>
              </a:rPr>
              <a:t>选</a:t>
            </a:r>
            <a:r>
              <a:rPr lang="zh-CN" altLang="en-US" sz="1400" b="1" dirty="0" smtClean="0">
                <a:latin typeface="+mn-ea"/>
                <a:ea typeface="+mn-ea"/>
              </a:rPr>
              <a:t>匹配</a:t>
            </a: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实际插入类型，点击</a:t>
            </a: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确定开始安装板卡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6400"/>
            <a:ext cx="6343200" cy="410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2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95854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SDH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SDH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在以太网业务窗口选择板卡、虚级联端口点击创建，在创建交叉连接窗口中选择业务类型、速率级别、源板位、源端口、源高阶时隙、宿板位、宿端口、宿高阶时隙</a:t>
            </a:r>
            <a:endParaRPr lang="en-US" altLang="zh-CN" sz="1400" b="1" dirty="0">
              <a:latin typeface="+mn-ea"/>
              <a:ea typeface="+mn-ea"/>
            </a:endParaRPr>
          </a:p>
        </p:txBody>
      </p:sp>
      <p:pic>
        <p:nvPicPr>
          <p:cNvPr id="2355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5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4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0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SDH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SDH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在以太网业务窗口选择板卡、虚级联端口点击创建，在创建交叉连接窗口中选择业务类型、速率级别、源板位、源端口、源高阶时隙、宿板位、宿端口、宿高阶时隙</a:t>
            </a:r>
            <a:endParaRPr lang="en-US" altLang="zh-CN" sz="1400" b="1" dirty="0">
              <a:latin typeface="+mn-ea"/>
              <a:ea typeface="+mn-ea"/>
            </a:endParaRPr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1027415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4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304" cy="415592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</a:t>
            </a:r>
            <a:r>
              <a:rPr lang="zh-CN" alt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级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联</a:t>
            </a: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VLAN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动作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在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动作选项卡中，发送方向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动作添加、发送方向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 ID 101~109,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接收方向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动作删除、接收方向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 ID 1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CN" sz="10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注意：发送方向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动作指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SDH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发往以太网方向；接收方向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动作指以太网发往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SDH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方向。</a:t>
            </a:r>
            <a:endParaRPr lang="en-US" altLang="zh-CN" sz="10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动作为删除时，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VLAN ID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填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表示删除一层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；</a:t>
            </a:r>
            <a:endParaRPr lang="en-US" altLang="zh-CN" sz="10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动作为不变时，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VLAN ID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也固定是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en-US" altLang="zh-CN" sz="1000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1000" dirty="0">
              <a:latin typeface="+mn-ea"/>
              <a:ea typeface="+mn-ea"/>
            </a:endParaRPr>
          </a:p>
        </p:txBody>
      </p:sp>
      <p:pic>
        <p:nvPicPr>
          <p:cNvPr id="296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0800" cy="415592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VLAN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网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管理</a:t>
            </a:r>
            <a:endParaRPr lang="en-US" altLang="zh-CN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在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列表选项卡中点击添加，在添加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窗口填写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 ID,VLAN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名称，端口设置中勾选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槽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DMD-8GE 1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口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tagged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，点击确定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86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1003243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4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6768" cy="415592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VPLS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域创建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网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＞以太网汇聚业务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在以太网汇聚业务窗口点击创建业务，在创建以太多汇聚业务窗口填写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VPLS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域名称、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VPLS ID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、业务模式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000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VPLS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域名称不支持超过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32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字节；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VPLS 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域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ID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在同一台设备上不能重复；业务模式中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undefined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为自定动作，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tag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模式为发往网络侧带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，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raw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模式为发往网络侧不带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68" y="1016058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304" cy="415592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VPLS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域创建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在以太网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汇聚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业务窗口选中刚创建好的域，在业务接入点信息选项卡中点击添加，在配置用户接入信息窗口填写接入点名称、用户侧端口、接入模式、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VLAN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出口规则、接入点类型，点击确定</a:t>
            </a:r>
            <a:endParaRPr lang="en-US" altLang="zh-CN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altLang="zh-CN" sz="10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注意：接入点类型：普通为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VPLS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域的根，叶节为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VPLS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域的叶子；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VPLS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域中根和叶子可以互通，叶子和叶子之间不能互通；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出接口规则为从该接口出去时对数据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的操作。</a:t>
            </a:r>
            <a:endParaRPr lang="en-US" altLang="zh-CN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0800" cy="415592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VPLS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域创建</a:t>
            </a:r>
            <a:endParaRPr lang="en-US" altLang="zh-CN" sz="14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在以太网汇聚业务窗口选中刚创建好的域，在业务接入点信息选项卡中点击添加，在配置用户接入信息窗口填写接入点名称、用户侧端口、接入模式、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VLAN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出口规则、接入点类型，点击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确定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2.2.3 EOS</a:t>
            </a:r>
            <a:r>
              <a:rPr lang="zh-CN" altLang="en-US" dirty="0"/>
              <a:t>汇聚业务（设备级）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VPLS</a:t>
            </a:r>
            <a:r>
              <a:rPr lang="zh-CN" alt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域创建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在以太网汇聚业务窗口选中刚创建好的域，在业务接入点信息选项卡中点击添加，在配置用户接入信息窗口填写接入点名称、用户侧端口、接入模式、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VLAN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出口规则、接入点类型，点击确定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pic>
        <p:nvPicPr>
          <p:cNvPr id="337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9163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1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2411760" y="3799304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11760" y="320664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11760" y="2623657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55009" y="203792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101402" y="2224693"/>
            <a:ext cx="1228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SDH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业务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221912" y="2135581"/>
            <a:ext cx="558000" cy="486000"/>
            <a:chOff x="3174" y="2656"/>
            <a:chExt cx="1549" cy="1351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 Box 45"/>
          <p:cNvSpPr txBox="1">
            <a:spLocks noChangeArrowheads="1"/>
          </p:cNvSpPr>
          <p:nvPr/>
        </p:nvSpPr>
        <p:spPr bwMode="gray">
          <a:xfrm>
            <a:off x="3275856" y="218977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2.1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4148279" y="2816544"/>
            <a:ext cx="1183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业务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3250671" y="2743440"/>
            <a:ext cx="558000" cy="486000"/>
            <a:chOff x="3174" y="2656"/>
            <a:chExt cx="1549" cy="1351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 Box 45"/>
          <p:cNvSpPr txBox="1">
            <a:spLocks noChangeArrowheads="1"/>
          </p:cNvSpPr>
          <p:nvPr/>
        </p:nvSpPr>
        <p:spPr bwMode="gray">
          <a:xfrm>
            <a:off x="3289862" y="2801155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2.2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125838" y="3408395"/>
            <a:ext cx="1228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600" dirty="0" smtClean="0">
                <a:solidFill>
                  <a:schemeClr val="tx1"/>
                </a:solidFill>
              </a:rPr>
              <a:t>EOO</a:t>
            </a:r>
            <a:r>
              <a:rPr lang="zh-CN" altLang="en-US" sz="1600" dirty="0" smtClean="0">
                <a:solidFill>
                  <a:schemeClr val="tx1"/>
                </a:solidFill>
              </a:rPr>
              <a:t>业务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3250671" y="3324893"/>
            <a:ext cx="558000" cy="486000"/>
            <a:chOff x="3174" y="2656"/>
            <a:chExt cx="1549" cy="1351"/>
          </a:xfrm>
        </p:grpSpPr>
        <p:sp>
          <p:nvSpPr>
            <p:cNvPr id="25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gray">
          <a:xfrm>
            <a:off x="3289862" y="3381483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2.3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963387" y="1563638"/>
            <a:ext cx="2210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典型业务类型及配置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gray">
          <a:xfrm>
            <a:off x="2429824" y="1528723"/>
            <a:ext cx="479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1.1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2429824" y="1528723"/>
            <a:ext cx="558000" cy="486000"/>
            <a:chOff x="3174" y="2656"/>
            <a:chExt cx="1549" cy="1351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Text Box 45"/>
          <p:cNvSpPr txBox="1">
            <a:spLocks noChangeArrowheads="1"/>
          </p:cNvSpPr>
          <p:nvPr/>
        </p:nvSpPr>
        <p:spPr bwMode="gray">
          <a:xfrm>
            <a:off x="2555776" y="1563638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7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</a:t>
            </a:r>
            <a:r>
              <a:rPr lang="en-US" altLang="zh-CN" dirty="0"/>
              <a:t>EOO</a:t>
            </a:r>
            <a:r>
              <a:rPr lang="zh-CN" altLang="en-US" dirty="0"/>
              <a:t>业务开通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9363"/>
            <a:ext cx="82105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1800200"/>
          </a:xfrm>
        </p:spPr>
        <p:txBody>
          <a:bodyPr/>
          <a:lstStyle/>
          <a:p>
            <a:pPr marL="0" lvl="0" indent="0">
              <a:buNone/>
            </a:pPr>
            <a:r>
              <a:rPr lang="zh-CN" altLang="en-US" sz="1400" b="1" dirty="0" smtClean="0">
                <a:solidFill>
                  <a:prstClr val="black"/>
                </a:solidFill>
              </a:rPr>
              <a:t>开通需求：</a:t>
            </a:r>
            <a:r>
              <a:rPr lang="zh-CN" altLang="en-US" sz="1600" b="1" dirty="0" smtClean="0"/>
              <a:t>客户设备对通</a:t>
            </a:r>
            <a:r>
              <a:rPr lang="en-US" altLang="zh-CN" sz="1600" b="1" dirty="0" smtClean="0"/>
              <a:t>OTN</a:t>
            </a:r>
            <a:r>
              <a:rPr lang="zh-CN" altLang="en-US" sz="1600" b="1" dirty="0" smtClean="0"/>
              <a:t>接入设备</a:t>
            </a:r>
            <a:endParaRPr lang="en-US" altLang="zh-CN" sz="1600" b="1" dirty="0" smtClean="0"/>
          </a:p>
          <a:p>
            <a:pPr marL="0" indent="0">
              <a:buNone/>
            </a:pPr>
            <a:r>
              <a:rPr lang="zh-CN" altLang="en-US" sz="1600" b="1" dirty="0" smtClean="0"/>
              <a:t>客户对</a:t>
            </a:r>
            <a:r>
              <a:rPr lang="zh-CN" altLang="en-US" sz="1600" b="1" dirty="0"/>
              <a:t>业务</a:t>
            </a:r>
            <a:r>
              <a:rPr lang="zh-CN" altLang="en-US" sz="1600" b="1" dirty="0" smtClean="0"/>
              <a:t>带宽及时延有较高要求</a:t>
            </a:r>
            <a:endParaRPr lang="en-US" altLang="zh-CN" sz="1600" b="1" dirty="0" smtClean="0"/>
          </a:p>
          <a:p>
            <a:pPr marL="0" indent="0">
              <a:buNone/>
            </a:pPr>
            <a:r>
              <a:rPr lang="zh-CN" altLang="en-US" sz="1600" b="1" dirty="0" smtClean="0"/>
              <a:t>接入型</a:t>
            </a:r>
            <a:r>
              <a:rPr lang="en-US" altLang="zh-CN" sz="1600" b="1" dirty="0" smtClean="0"/>
              <a:t>OTN</a:t>
            </a:r>
            <a:r>
              <a:rPr lang="zh-CN" altLang="en-US" sz="1600" b="1" dirty="0" smtClean="0"/>
              <a:t>设备大颗粒</a:t>
            </a:r>
            <a:r>
              <a:rPr lang="en-US" altLang="zh-CN" sz="1600" b="1" dirty="0" smtClean="0"/>
              <a:t>EOO</a:t>
            </a:r>
            <a:r>
              <a:rPr lang="zh-CN" altLang="en-US" sz="1600" b="1" dirty="0" smtClean="0"/>
              <a:t>开通可以满足需求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613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开局</a:t>
            </a:r>
            <a:r>
              <a:rPr lang="zh-CN" altLang="en-US" dirty="0"/>
              <a:t>准备</a:t>
            </a:r>
            <a:r>
              <a:rPr lang="en-US" altLang="zh-CN" dirty="0" smtClean="0"/>
              <a:t>-</a:t>
            </a:r>
            <a:r>
              <a:rPr lang="zh-CN" altLang="en-US" dirty="0" smtClean="0"/>
              <a:t>时钟配置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6400"/>
            <a:ext cx="2765304" cy="41571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在网</a:t>
            </a:r>
            <a:r>
              <a:rPr lang="zh-CN" altLang="en-US" sz="1400" b="1" dirty="0">
                <a:latin typeface="+mn-ea"/>
                <a:ea typeface="+mn-ea"/>
              </a:rPr>
              <a:t>元管理器中</a:t>
            </a:r>
            <a:r>
              <a:rPr lang="zh-CN" altLang="en-US" sz="1400" b="1" dirty="0" smtClean="0">
                <a:latin typeface="+mn-ea"/>
                <a:ea typeface="+mn-ea"/>
              </a:rPr>
              <a:t>选择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SDH</a:t>
            </a:r>
            <a:r>
              <a:rPr lang="zh-CN" altLang="en-US" sz="1400" b="1" dirty="0" smtClean="0">
                <a:latin typeface="+mn-ea"/>
                <a:ea typeface="+mn-ea"/>
              </a:rPr>
              <a:t>定时</a:t>
            </a:r>
            <a:r>
              <a:rPr lang="zh-CN" altLang="en-US" sz="1400" b="1" dirty="0">
                <a:latin typeface="+mn-ea"/>
                <a:ea typeface="+mn-ea"/>
              </a:rPr>
              <a:t>源</a:t>
            </a:r>
            <a:r>
              <a:rPr lang="zh-CN" altLang="en-US" sz="1400" b="1" dirty="0" smtClean="0">
                <a:latin typeface="+mn-ea"/>
                <a:ea typeface="+mn-ea"/>
              </a:rPr>
              <a:t>管理选项，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打开</a:t>
            </a:r>
            <a:r>
              <a:rPr lang="en-US" altLang="zh-CN" sz="1400" b="1" dirty="0">
                <a:latin typeface="+mn-ea"/>
                <a:ea typeface="+mn-ea"/>
              </a:rPr>
              <a:t>SDH</a:t>
            </a:r>
            <a:r>
              <a:rPr lang="zh-CN" altLang="en-US" sz="1400" b="1" dirty="0">
                <a:latin typeface="+mn-ea"/>
                <a:ea typeface="+mn-ea"/>
              </a:rPr>
              <a:t>定时源</a:t>
            </a:r>
            <a:r>
              <a:rPr lang="zh-CN" altLang="en-US" sz="1400" b="1" dirty="0" smtClean="0">
                <a:latin typeface="+mn-ea"/>
                <a:ea typeface="+mn-ea"/>
              </a:rPr>
              <a:t>管理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窗口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点击创建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＞选择</a:t>
            </a:r>
            <a:r>
              <a:rPr lang="zh-CN" altLang="en-US" sz="1400" b="1" dirty="0" smtClean="0">
                <a:latin typeface="+mn-ea"/>
                <a:ea typeface="+mn-ea"/>
              </a:rPr>
              <a:t>要</a:t>
            </a: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跟踪</a:t>
            </a:r>
            <a:r>
              <a:rPr lang="zh-CN" altLang="en-US" sz="1400" b="1" dirty="0">
                <a:latin typeface="+mn-ea"/>
                <a:ea typeface="+mn-ea"/>
              </a:rPr>
              <a:t>的端口</a:t>
            </a:r>
            <a:r>
              <a:rPr lang="en-US" altLang="zh-CN" sz="1400" b="1" dirty="0" smtClean="0"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latin typeface="+mn-ea"/>
                <a:ea typeface="+mn-ea"/>
              </a:rPr>
              <a:t>＞点击</a:t>
            </a:r>
            <a:r>
              <a:rPr lang="en-US" altLang="zh-CN" sz="1400" b="1" dirty="0" smtClean="0">
                <a:latin typeface="+mn-ea"/>
                <a:ea typeface="+mn-ea"/>
              </a:rPr>
              <a:t>	</a:t>
            </a:r>
            <a:r>
              <a:rPr lang="zh-CN" altLang="en-US" sz="1400" b="1" dirty="0" smtClean="0">
                <a:latin typeface="+mn-ea"/>
                <a:ea typeface="+mn-ea"/>
              </a:rPr>
              <a:t>确定</a:t>
            </a:r>
            <a:endParaRPr lang="zh-CN" altLang="en-US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如跟踪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OTN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侧时钟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选择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8AT2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板卡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OTN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端口</a:t>
            </a:r>
            <a:endParaRPr lang="en-US" altLang="zh-CN" sz="10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）如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跟踪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SDH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侧时钟选择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OMU-2G5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板卡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SDH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端口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6400"/>
            <a:ext cx="6343200" cy="415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1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2.2.1 EOS-</a:t>
            </a:r>
            <a:r>
              <a:rPr lang="zh-CN" altLang="en-US" dirty="0" smtClean="0"/>
              <a:t>点到多点业务开通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987574"/>
            <a:ext cx="45720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ANY</a:t>
            </a:r>
            <a:r>
              <a:rPr lang="zh-CN" altLang="en-US" sz="1400" b="1" dirty="0" smtClean="0">
                <a:latin typeface="+mn-ea"/>
                <a:ea typeface="+mn-ea"/>
              </a:rPr>
              <a:t>属性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err="1">
                <a:latin typeface="+mn-ea"/>
                <a:ea typeface="+mn-ea"/>
              </a:rPr>
              <a:t>oduk</a:t>
            </a:r>
            <a:r>
              <a:rPr lang="zh-CN" altLang="en-US" sz="1400" b="1" dirty="0">
                <a:latin typeface="+mn-ea"/>
                <a:ea typeface="+mn-ea"/>
              </a:rPr>
              <a:t>交叉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99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EOO</a:t>
            </a:r>
            <a:r>
              <a:rPr lang="zh-CN" altLang="en-US" dirty="0" smtClean="0"/>
              <a:t>业务开通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接口右击，选择创建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</a:t>
            </a:r>
            <a:r>
              <a:rPr lang="en-US" altLang="zh-CN" dirty="0"/>
              <a:t>EOO</a:t>
            </a:r>
            <a:r>
              <a:rPr lang="zh-CN" altLang="en-US" dirty="0"/>
              <a:t>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0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参数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选择类型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 smtClean="0">
                <a:latin typeface="+mn-ea"/>
                <a:ea typeface="+mn-ea"/>
              </a:rPr>
              <a:t>odu0</a:t>
            </a:r>
            <a:r>
              <a:rPr lang="zh-CN" altLang="en-US" sz="1400" b="1" dirty="0" smtClean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1</a:t>
            </a:r>
            <a:r>
              <a:rPr lang="zh-CN" altLang="en-US" sz="1400" b="1" dirty="0">
                <a:latin typeface="+mn-ea"/>
                <a:ea typeface="+mn-ea"/>
              </a:rPr>
              <a:t>，发送</a:t>
            </a:r>
            <a:r>
              <a:rPr lang="zh-CN" altLang="zh-CN" sz="1400" b="1" dirty="0">
                <a:latin typeface="+mn-ea"/>
                <a:ea typeface="+mn-ea"/>
              </a:rPr>
              <a:t>时隙</a:t>
            </a:r>
            <a:r>
              <a:rPr lang="zh-CN" altLang="en-US" sz="1400" b="1" dirty="0">
                <a:latin typeface="+mn-ea"/>
                <a:ea typeface="+mn-ea"/>
              </a:rPr>
              <a:t>勾选</a:t>
            </a:r>
            <a:r>
              <a:rPr lang="en-US" altLang="zh-CN" sz="1400" b="1" dirty="0" smtClean="0">
                <a:latin typeface="+mn-ea"/>
                <a:ea typeface="+mn-ea"/>
              </a:rPr>
              <a:t>1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的类型、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ID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、时隙要与对端配置一致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；</a:t>
            </a:r>
            <a:endParaRPr lang="en-US" altLang="zh-CN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78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99163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1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</a:t>
            </a:r>
            <a:r>
              <a:rPr lang="en-US" altLang="zh-CN" dirty="0"/>
              <a:t>EOO</a:t>
            </a:r>
            <a:r>
              <a:rPr lang="zh-CN" altLang="en-US" dirty="0"/>
              <a:t>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91630"/>
            <a:ext cx="2771800" cy="415187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ANY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属性创建</a:t>
            </a:r>
            <a:endParaRPr lang="en-US" altLang="zh-CN" sz="14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网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交叉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连接管理</a:t>
            </a:r>
            <a:endParaRPr lang="en-US" altLang="zh-CN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在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映射配置选项卡中选中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ANY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接口右击打开配置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ANY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窗口，在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ANY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窗口中填写类型为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ETH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、速率 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389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9163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5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</a:t>
            </a:r>
            <a:r>
              <a:rPr lang="en-US" altLang="zh-CN" dirty="0"/>
              <a:t>EOO</a:t>
            </a:r>
            <a:r>
              <a:rPr lang="zh-CN" altLang="en-US" dirty="0"/>
              <a:t>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4212" cy="41559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VP-SDH</a:t>
            </a:r>
            <a:r>
              <a:rPr lang="zh-CN" altLang="en-US" sz="1400" b="1" dirty="0">
                <a:latin typeface="+mn-ea"/>
                <a:ea typeface="+mn-ea"/>
              </a:rPr>
              <a:t>接口右键，选择创建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类型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默认，映射模式选择</a:t>
            </a:r>
            <a:r>
              <a:rPr lang="en-US" altLang="zh-CN" sz="1400" b="1" dirty="0">
                <a:latin typeface="+mn-ea"/>
                <a:ea typeface="+mn-ea"/>
              </a:rPr>
              <a:t>BMP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：我司默认是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GFP-F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映射，映射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模式要和对端保持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一致，我司设备支持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GFP_F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TTT_GMP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GFP_T</a:t>
            </a:r>
          </a:p>
          <a:p>
            <a:pPr marL="0" lvl="0" indent="0">
              <a:lnSpc>
                <a:spcPct val="150000"/>
              </a:lnSpc>
              <a:buNone/>
            </a:pPr>
            <a:endParaRPr lang="zh-CN" altLang="zh-CN" sz="1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399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12" y="104310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</a:t>
            </a:r>
            <a:r>
              <a:rPr lang="en-US" altLang="zh-CN" dirty="0"/>
              <a:t>EOO</a:t>
            </a:r>
            <a:r>
              <a:rPr lang="zh-CN" altLang="en-US" dirty="0"/>
              <a:t>业务开通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15795" cy="415592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＞交叉配置</a:t>
            </a:r>
            <a:r>
              <a:rPr lang="en-US" altLang="zh-CN" sz="1400" b="1" dirty="0">
                <a:latin typeface="+mn-ea"/>
                <a:ea typeface="+mn-ea"/>
              </a:rPr>
              <a:t>--&gt;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在创建交叉连接窗口选择</a:t>
            </a:r>
            <a:r>
              <a:rPr lang="zh-CN" altLang="en-US" sz="1400" b="1" dirty="0">
                <a:latin typeface="+mn-ea"/>
                <a:ea typeface="+mn-ea"/>
              </a:rPr>
              <a:t>保护为普通、</a:t>
            </a:r>
            <a:r>
              <a:rPr lang="en-US" altLang="zh-CN" sz="1400" b="1" dirty="0">
                <a:latin typeface="+mn-ea"/>
                <a:ea typeface="+mn-ea"/>
              </a:rPr>
              <a:t>ODU</a:t>
            </a:r>
            <a:r>
              <a:rPr lang="zh-CN" altLang="en-US" sz="1400" b="1" dirty="0">
                <a:latin typeface="+mn-ea"/>
                <a:ea typeface="+mn-ea"/>
              </a:rPr>
              <a:t>速率为</a:t>
            </a:r>
            <a:r>
              <a:rPr lang="en-US" altLang="zh-CN" sz="1400" b="1" dirty="0" smtClean="0">
                <a:latin typeface="+mn-ea"/>
                <a:ea typeface="+mn-ea"/>
              </a:rPr>
              <a:t>ODU0</a:t>
            </a:r>
            <a:r>
              <a:rPr lang="zh-CN" altLang="en-US" sz="1400" b="1" dirty="0" smtClean="0">
                <a:latin typeface="+mn-ea"/>
                <a:ea typeface="+mn-ea"/>
              </a:rPr>
              <a:t>、</a:t>
            </a:r>
            <a:r>
              <a:rPr lang="zh-CN" altLang="en-US" sz="1400" b="1" dirty="0">
                <a:latin typeface="+mn-ea"/>
                <a:ea typeface="+mn-ea"/>
              </a:rPr>
              <a:t>确认完成配置；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50" dirty="0">
                <a:solidFill>
                  <a:srgbClr val="FF0000"/>
                </a:solidFill>
                <a:latin typeface="+mn-ea"/>
              </a:rPr>
              <a:t>注意：当创建有多个</a:t>
            </a:r>
            <a:r>
              <a:rPr lang="en-US" altLang="zh-CN" sz="1050" dirty="0" err="1">
                <a:solidFill>
                  <a:srgbClr val="FF0000"/>
                </a:solidFill>
                <a:latin typeface="+mn-ea"/>
              </a:rPr>
              <a:t>oduk</a:t>
            </a:r>
            <a:r>
              <a:rPr lang="zh-CN" altLang="en-US" sz="1050" dirty="0">
                <a:solidFill>
                  <a:srgbClr val="FF0000"/>
                </a:solidFill>
                <a:latin typeface="+mn-ea"/>
              </a:rPr>
              <a:t>时需选择源板卡、源端口、源</a:t>
            </a:r>
            <a:r>
              <a:rPr lang="en-US" altLang="zh-CN" sz="1050" dirty="0">
                <a:solidFill>
                  <a:srgbClr val="FF0000"/>
                </a:solidFill>
                <a:latin typeface="+mn-ea"/>
              </a:rPr>
              <a:t>ODU</a:t>
            </a:r>
            <a:r>
              <a:rPr lang="zh-CN" altLang="en-US" sz="1050" dirty="0">
                <a:solidFill>
                  <a:srgbClr val="FF0000"/>
                </a:solidFill>
                <a:latin typeface="+mn-ea"/>
              </a:rPr>
              <a:t>、宿板卡、宿端口、宿</a:t>
            </a:r>
            <a:r>
              <a:rPr lang="en-US" altLang="zh-CN" sz="1050" dirty="0">
                <a:solidFill>
                  <a:srgbClr val="FF0000"/>
                </a:solidFill>
                <a:latin typeface="+mn-ea"/>
              </a:rPr>
              <a:t>ODU</a:t>
            </a:r>
            <a:r>
              <a:rPr lang="zh-CN" altLang="en-US" sz="1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；</a:t>
            </a:r>
          </a:p>
        </p:txBody>
      </p:sp>
      <p:pic>
        <p:nvPicPr>
          <p:cNvPr id="409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95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0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11760" y="3485062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11760" y="2902071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11760" y="2316342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125839" y="2503107"/>
            <a:ext cx="2210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典型业务类型及配置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275856" y="2413995"/>
            <a:ext cx="558000" cy="486000"/>
            <a:chOff x="3174" y="2656"/>
            <a:chExt cx="1549" cy="1351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 Box 45"/>
          <p:cNvSpPr txBox="1">
            <a:spLocks noChangeArrowheads="1"/>
          </p:cNvSpPr>
          <p:nvPr/>
        </p:nvSpPr>
        <p:spPr bwMode="gray">
          <a:xfrm>
            <a:off x="3406218" y="2468192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4148279" y="3094958"/>
            <a:ext cx="11849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/>
                </a:solidFill>
              </a:rPr>
              <a:t>保护特性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3275856" y="3021854"/>
            <a:ext cx="558000" cy="486000"/>
            <a:chOff x="3174" y="2656"/>
            <a:chExt cx="1549" cy="1351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 Box 45"/>
          <p:cNvSpPr txBox="1">
            <a:spLocks noChangeArrowheads="1"/>
          </p:cNvSpPr>
          <p:nvPr/>
        </p:nvSpPr>
        <p:spPr bwMode="gray">
          <a:xfrm>
            <a:off x="3289862" y="3079569"/>
            <a:ext cx="407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  3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4053963" y="1842052"/>
            <a:ext cx="12458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开局准备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gray">
          <a:xfrm>
            <a:off x="3286312" y="1807137"/>
            <a:ext cx="479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1.1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3269111" y="1807137"/>
            <a:ext cx="558000" cy="486000"/>
            <a:chOff x="3174" y="2656"/>
            <a:chExt cx="1549" cy="1351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Text Box 45"/>
          <p:cNvSpPr txBox="1">
            <a:spLocks noChangeArrowheads="1"/>
          </p:cNvSpPr>
          <p:nvPr/>
        </p:nvSpPr>
        <p:spPr bwMode="gray">
          <a:xfrm>
            <a:off x="3406218" y="183276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23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 </a:t>
            </a:r>
            <a:r>
              <a:rPr lang="zh-CN" altLang="en-US" dirty="0" smtClean="0"/>
              <a:t>保护特性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我司设备常的几种保护：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OTU</a:t>
            </a:r>
            <a:r>
              <a:rPr lang="zh-CN" altLang="en-US" sz="1400" b="1" dirty="0" smtClean="0">
                <a:latin typeface="+mn-ea"/>
                <a:ea typeface="+mn-ea"/>
              </a:rPr>
              <a:t>端口保护（板内</a:t>
            </a:r>
            <a:r>
              <a:rPr lang="en-US" altLang="zh-CN" sz="1400" b="1" dirty="0" smtClean="0">
                <a:latin typeface="+mn-ea"/>
                <a:ea typeface="+mn-ea"/>
              </a:rPr>
              <a:t>/</a:t>
            </a:r>
            <a:r>
              <a:rPr lang="zh-CN" altLang="en-US" sz="1400" b="1" dirty="0" smtClean="0">
                <a:latin typeface="+mn-ea"/>
                <a:ea typeface="+mn-ea"/>
              </a:rPr>
              <a:t>跨板）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VP_SDH</a:t>
            </a:r>
            <a:r>
              <a:rPr lang="zh-CN" altLang="en-US" sz="1400" b="1" dirty="0" smtClean="0">
                <a:latin typeface="+mn-ea"/>
                <a:ea typeface="+mn-ea"/>
              </a:rPr>
              <a:t>端口跨盘保护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ODU_K SNCP</a:t>
            </a:r>
            <a:r>
              <a:rPr lang="zh-CN" altLang="en-US" sz="1400" b="1" dirty="0" smtClean="0">
                <a:latin typeface="+mn-ea"/>
                <a:ea typeface="+mn-ea"/>
              </a:rPr>
              <a:t>保护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VC_SNCP</a:t>
            </a:r>
            <a:r>
              <a:rPr lang="zh-CN" altLang="en-US" sz="1400" b="1" dirty="0" smtClean="0">
                <a:latin typeface="+mn-ea"/>
                <a:ea typeface="+mn-ea"/>
              </a:rPr>
              <a:t>保护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latin typeface="+mn-ea"/>
                <a:ea typeface="+mn-ea"/>
              </a:rPr>
              <a:t>EOS</a:t>
            </a:r>
            <a:r>
              <a:rPr lang="zh-CN" altLang="en-US" sz="1400" b="1" dirty="0" smtClean="0">
                <a:latin typeface="+mn-ea"/>
                <a:ea typeface="+mn-ea"/>
              </a:rPr>
              <a:t>下联端口保护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24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3.1 OTU</a:t>
            </a:r>
            <a:r>
              <a:rPr lang="zh-CN" altLang="en-US" dirty="0" smtClean="0"/>
              <a:t>端口保护（板内）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场景一：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GPN7600-1</a:t>
            </a:r>
            <a:r>
              <a:rPr lang="zh-CN" altLang="en-US" sz="1400" b="1" dirty="0" smtClean="0">
                <a:latin typeface="+mn-ea"/>
                <a:ea typeface="+mn-ea"/>
              </a:rPr>
              <a:t>通过同一块</a:t>
            </a: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板卡的不同</a:t>
            </a:r>
            <a:r>
              <a:rPr lang="en-US" altLang="zh-CN" sz="1400" b="1" dirty="0" smtClean="0">
                <a:latin typeface="+mn-ea"/>
                <a:ea typeface="+mn-ea"/>
              </a:rPr>
              <a:t>OTU</a:t>
            </a:r>
            <a:r>
              <a:rPr lang="zh-CN" altLang="en-US" sz="1400" b="1" dirty="0" smtClean="0">
                <a:latin typeface="+mn-ea"/>
                <a:ea typeface="+mn-ea"/>
              </a:rPr>
              <a:t>接口与</a:t>
            </a:r>
            <a:r>
              <a:rPr lang="en-US" altLang="zh-CN" sz="1400" b="1" dirty="0" smtClean="0">
                <a:latin typeface="+mn-ea"/>
                <a:ea typeface="+mn-ea"/>
              </a:rPr>
              <a:t>GPN7600-2</a:t>
            </a:r>
            <a:r>
              <a:rPr lang="zh-CN" altLang="en-US" sz="1400" b="1" dirty="0" smtClean="0">
                <a:latin typeface="+mn-ea"/>
                <a:ea typeface="+mn-ea"/>
              </a:rPr>
              <a:t>对接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可以采用</a:t>
            </a:r>
            <a:r>
              <a:rPr lang="en-US" altLang="zh-CN" sz="1400" b="1" dirty="0" smtClean="0">
                <a:latin typeface="+mn-ea"/>
                <a:ea typeface="+mn-ea"/>
              </a:rPr>
              <a:t>OTU</a:t>
            </a:r>
            <a:r>
              <a:rPr lang="zh-CN" altLang="en-US" sz="1400" b="1" dirty="0" smtClean="0">
                <a:latin typeface="+mn-ea"/>
                <a:ea typeface="+mn-ea"/>
              </a:rPr>
              <a:t>端口保护（板内）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23554" name="Picture 2" descr="C:\Users\wangzhi\Desktop\OTU板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5" y="2787774"/>
            <a:ext cx="85820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69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3.1 OTU</a:t>
            </a:r>
            <a:r>
              <a:rPr lang="zh-CN" altLang="en-US" dirty="0"/>
              <a:t>端口保护（板</a:t>
            </a:r>
            <a:r>
              <a:rPr lang="zh-CN" altLang="en-US" dirty="0" smtClean="0"/>
              <a:t>内）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304" cy="415592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OTN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</a:t>
            </a:r>
            <a:r>
              <a:rPr lang="zh-CN" alt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保护创建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端口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保护</a:t>
            </a:r>
            <a:endParaRPr lang="en-US" altLang="zh-CN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在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端口保护窗口点击创建，在创建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端口保护窗口填写保护组名称、选择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工作端口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13/1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保护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端口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13/2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，保护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倒换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模式选择单端，恢复模式选择恢复模式，</a:t>
            </a:r>
            <a:endParaRPr lang="en-US" altLang="zh-CN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点击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确定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95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开局</a:t>
            </a:r>
            <a:r>
              <a:rPr lang="zh-CN" altLang="en-US" dirty="0"/>
              <a:t>准备</a:t>
            </a:r>
            <a:r>
              <a:rPr lang="en-US" altLang="zh-CN" dirty="0" smtClean="0"/>
              <a:t>-</a:t>
            </a:r>
            <a:r>
              <a:rPr lang="zh-CN" altLang="en-US" dirty="0" smtClean="0"/>
              <a:t>时钟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00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在网</a:t>
            </a:r>
            <a:r>
              <a:rPr lang="zh-CN" altLang="en-US" sz="1400" b="1" dirty="0">
                <a:latin typeface="+mn-ea"/>
                <a:ea typeface="+mn-ea"/>
              </a:rPr>
              <a:t>元管理器中</a:t>
            </a:r>
            <a:r>
              <a:rPr lang="zh-CN" altLang="en-US" sz="1400" b="1" dirty="0" smtClean="0">
                <a:latin typeface="+mn-ea"/>
                <a:ea typeface="+mn-ea"/>
              </a:rPr>
              <a:t>选择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SDH</a:t>
            </a:r>
            <a:r>
              <a:rPr lang="zh-CN" altLang="en-US" sz="1400" b="1" dirty="0" smtClean="0">
                <a:latin typeface="+mn-ea"/>
                <a:ea typeface="+mn-ea"/>
              </a:rPr>
              <a:t>同步</a:t>
            </a:r>
            <a:r>
              <a:rPr lang="zh-CN" altLang="en-US" sz="1400" b="1" dirty="0">
                <a:latin typeface="+mn-ea"/>
                <a:ea typeface="+mn-ea"/>
              </a:rPr>
              <a:t>时钟选择</a:t>
            </a:r>
            <a:r>
              <a:rPr lang="zh-CN" altLang="en-US" sz="1400" b="1" dirty="0" smtClean="0">
                <a:latin typeface="+mn-ea"/>
                <a:ea typeface="+mn-ea"/>
              </a:rPr>
              <a:t>管理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选项，打开</a:t>
            </a:r>
            <a:r>
              <a:rPr lang="en-US" altLang="zh-CN" sz="1400" b="1" dirty="0">
                <a:latin typeface="+mn-ea"/>
                <a:ea typeface="+mn-ea"/>
              </a:rPr>
              <a:t>SDH</a:t>
            </a:r>
            <a:r>
              <a:rPr lang="zh-CN" altLang="en-US" sz="1400" b="1" dirty="0">
                <a:latin typeface="+mn-ea"/>
                <a:ea typeface="+mn-ea"/>
              </a:rPr>
              <a:t>同步</a:t>
            </a:r>
            <a:r>
              <a:rPr lang="zh-CN" altLang="en-US" sz="1400" b="1" dirty="0" smtClean="0">
                <a:latin typeface="+mn-ea"/>
                <a:ea typeface="+mn-ea"/>
              </a:rPr>
              <a:t>时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钟</a:t>
            </a:r>
            <a:r>
              <a:rPr lang="zh-CN" altLang="en-US" sz="1400" b="1" dirty="0">
                <a:latin typeface="+mn-ea"/>
                <a:ea typeface="+mn-ea"/>
              </a:rPr>
              <a:t>选择</a:t>
            </a:r>
            <a:r>
              <a:rPr lang="zh-CN" altLang="en-US" sz="1400" b="1" dirty="0" smtClean="0">
                <a:latin typeface="+mn-ea"/>
                <a:ea typeface="+mn-ea"/>
              </a:rPr>
              <a:t>管理窗口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）跟踪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的为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OTN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时钟，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SSM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标识配置禁止，操作模式配置自由选择模式；</a:t>
            </a:r>
            <a:endParaRPr lang="en-US" altLang="zh-CN" sz="10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）跟踪的为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SDH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时钟，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SSM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标识配置使能，操作模式配置自由选择模式；</a:t>
            </a:r>
            <a:endParaRPr lang="en-US" altLang="zh-CN" sz="10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08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3.1 OTU</a:t>
            </a:r>
            <a:r>
              <a:rPr lang="zh-CN" altLang="en-US" dirty="0"/>
              <a:t>端口跨</a:t>
            </a:r>
            <a:r>
              <a:rPr lang="zh-CN" altLang="en-US" dirty="0" smtClean="0"/>
              <a:t>盘保护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场景二：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GPN7600-1/2 </a:t>
            </a:r>
            <a:r>
              <a:rPr lang="zh-CN" altLang="en-US" sz="1400" b="1" dirty="0" smtClean="0">
                <a:latin typeface="+mn-ea"/>
                <a:ea typeface="+mn-ea"/>
              </a:rPr>
              <a:t>分别通过不同槽位</a:t>
            </a: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板卡对接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可以采用</a:t>
            </a:r>
            <a:r>
              <a:rPr lang="en-US" altLang="zh-CN" sz="1400" b="1" dirty="0" smtClean="0">
                <a:latin typeface="+mn-ea"/>
                <a:ea typeface="+mn-ea"/>
              </a:rPr>
              <a:t>OTU</a:t>
            </a:r>
            <a:r>
              <a:rPr lang="zh-CN" altLang="en-US" sz="1400" b="1" dirty="0" smtClean="0">
                <a:latin typeface="+mn-ea"/>
                <a:ea typeface="+mn-ea"/>
              </a:rPr>
              <a:t>端口跨盘保护方案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7" name="Picture 2" descr="C:\Users\wangzhi\Desktop\OTU端口保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7" y="2588121"/>
            <a:ext cx="85058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3.1 OTU</a:t>
            </a:r>
            <a:r>
              <a:rPr lang="zh-CN" altLang="en-US" dirty="0"/>
              <a:t>端口跨</a:t>
            </a:r>
            <a:r>
              <a:rPr lang="zh-CN" altLang="en-US" dirty="0" smtClean="0"/>
              <a:t>盘保护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OTN</a:t>
            </a:r>
            <a:r>
              <a:rPr lang="zh-CN" alt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端口保护创建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端口保护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端口保护窗口点击创建，在创建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端口保护窗口填写保护组名称、选择工作端口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13/1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保护端口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14/1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，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保护倒换模式选择单端，恢复模式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选择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非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恢复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模式，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点击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确定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7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3.2 </a:t>
            </a:r>
            <a:r>
              <a:rPr lang="zh-CN" altLang="en-US" dirty="0"/>
              <a:t>背板</a:t>
            </a:r>
            <a:r>
              <a:rPr lang="en-US" altLang="zh-CN" dirty="0"/>
              <a:t>VP_SDH</a:t>
            </a:r>
            <a:r>
              <a:rPr lang="zh-CN" altLang="en-US" dirty="0"/>
              <a:t>端口保护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0800" cy="415592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VP-SDH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端口跨盘保护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＞端口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保护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在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EOS/SDH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端口保护选项卡中点击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创建，在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创建端口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保护窗口填写保护组名称、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选择工作单板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13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槽 位，工作端口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VP-SDH16#1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、保护单板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14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槽位、保护端口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VP-SDH16#1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，点击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确定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99163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9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3.3 ODU_K SNCP</a:t>
            </a:r>
            <a:r>
              <a:rPr lang="zh-CN" altLang="en-US" dirty="0"/>
              <a:t>保护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场景三：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GPN7600-1</a:t>
            </a:r>
            <a:r>
              <a:rPr lang="zh-CN" altLang="en-US" sz="1400" b="1" dirty="0" smtClean="0">
                <a:latin typeface="+mn-ea"/>
                <a:ea typeface="+mn-ea"/>
              </a:rPr>
              <a:t>分别通过不同槽位</a:t>
            </a: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板卡的</a:t>
            </a:r>
            <a:r>
              <a:rPr lang="en-US" altLang="zh-CN" sz="1400" b="1" dirty="0" smtClean="0">
                <a:latin typeface="+mn-ea"/>
                <a:ea typeface="+mn-ea"/>
              </a:rPr>
              <a:t>OTU</a:t>
            </a:r>
            <a:r>
              <a:rPr lang="zh-CN" altLang="en-US" sz="1400" b="1" dirty="0" smtClean="0">
                <a:latin typeface="+mn-ea"/>
                <a:ea typeface="+mn-ea"/>
              </a:rPr>
              <a:t>接口与异厂家对接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+mn-ea"/>
                <a:ea typeface="+mn-ea"/>
              </a:rPr>
              <a:t>异</a:t>
            </a:r>
            <a:r>
              <a:rPr lang="zh-CN" altLang="en-US" sz="1400" b="1" dirty="0" smtClean="0">
                <a:latin typeface="+mn-ea"/>
                <a:ea typeface="+mn-ea"/>
              </a:rPr>
              <a:t>厂家设备已配置为</a:t>
            </a:r>
            <a:r>
              <a:rPr lang="en-US" altLang="zh-CN" sz="1400" b="1" dirty="0" smtClean="0">
                <a:latin typeface="+mn-ea"/>
                <a:ea typeface="+mn-ea"/>
              </a:rPr>
              <a:t>ODU_K SNCP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5" y="3219822"/>
            <a:ext cx="85820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6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3.3 ODU_K SNCP</a:t>
            </a:r>
            <a:r>
              <a:rPr lang="zh-CN" altLang="en-US" dirty="0" smtClean="0"/>
              <a:t>保护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91630"/>
            <a:ext cx="2771800" cy="415187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ODUK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创建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-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主用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网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交叉连接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管理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＞映射配置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选择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对应的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接口右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击，点击创建，在创建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ODU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窗口</a:t>
            </a:r>
            <a:r>
              <a:rPr lang="zh-CN" altLang="zh-CN" sz="1400" b="1" dirty="0" smtClean="0">
                <a:latin typeface="+mn-ea"/>
                <a:ea typeface="+mn-ea"/>
              </a:rPr>
              <a:t>选择</a:t>
            </a:r>
            <a:r>
              <a:rPr lang="zh-CN" altLang="zh-CN" sz="1400" b="1" dirty="0">
                <a:latin typeface="+mn-ea"/>
                <a:ea typeface="+mn-ea"/>
              </a:rPr>
              <a:t>类型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 smtClean="0">
                <a:latin typeface="+mn-ea"/>
                <a:ea typeface="+mn-ea"/>
              </a:rPr>
              <a:t>odu1</a:t>
            </a:r>
            <a:r>
              <a:rPr lang="zh-CN" altLang="en-US" sz="1400" b="1" dirty="0" smtClean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1</a:t>
            </a:r>
            <a:r>
              <a:rPr lang="zh-CN" altLang="en-US" sz="1400" b="1" dirty="0">
                <a:latin typeface="+mn-ea"/>
                <a:ea typeface="+mn-ea"/>
              </a:rPr>
              <a:t>，发送</a:t>
            </a:r>
            <a:r>
              <a:rPr lang="zh-CN" altLang="zh-CN" sz="1400" b="1" dirty="0">
                <a:latin typeface="+mn-ea"/>
                <a:ea typeface="+mn-ea"/>
              </a:rPr>
              <a:t>时隙</a:t>
            </a:r>
            <a:r>
              <a:rPr lang="zh-CN" altLang="en-US" sz="1400" b="1" dirty="0">
                <a:latin typeface="+mn-ea"/>
                <a:ea typeface="+mn-ea"/>
              </a:rPr>
              <a:t>勾选</a:t>
            </a:r>
            <a:r>
              <a:rPr lang="en-US" altLang="zh-CN" sz="1400" b="1" dirty="0" smtClean="0">
                <a:latin typeface="+mn-ea"/>
                <a:ea typeface="+mn-ea"/>
              </a:rPr>
              <a:t>1 2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CN" sz="14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r>
              <a:rPr lang="en-US" altLang="zh-CN" sz="11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的类型、</a:t>
            </a:r>
            <a:r>
              <a:rPr lang="en-US" altLang="zh-CN" sz="1100" dirty="0">
                <a:solidFill>
                  <a:srgbClr val="FF0000"/>
                </a:solidFill>
                <a:latin typeface="+mn-ea"/>
                <a:ea typeface="+mn-ea"/>
              </a:rPr>
              <a:t>ID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、时隙要与对端配置一致；与华为对接时需于华为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  <a:ea typeface="+mn-ea"/>
              </a:rPr>
              <a:t>沟通扰码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是否开启，我司设备默认禁止，如华为配置的扰码使能，我司需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  <a:ea typeface="+mn-ea"/>
              </a:rPr>
              <a:t>修改扰码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为使能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CN" sz="1400" b="1" dirty="0">
              <a:latin typeface="+mn-ea"/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9163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4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3.3 ODU_K 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5392" cy="415592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VP-SDH</a:t>
            </a:r>
            <a:r>
              <a:rPr lang="zh-CN" altLang="en-US" sz="1400" b="1" dirty="0">
                <a:latin typeface="+mn-ea"/>
                <a:ea typeface="+mn-ea"/>
              </a:rPr>
              <a:t>接口右键，选择</a:t>
            </a:r>
            <a:r>
              <a:rPr lang="zh-CN" altLang="en-US" sz="1400" b="1" dirty="0" smtClean="0">
                <a:latin typeface="+mn-ea"/>
                <a:ea typeface="+mn-ea"/>
              </a:rPr>
              <a:t>创建，在创建</a:t>
            </a:r>
            <a:r>
              <a:rPr lang="en-US" altLang="zh-CN" sz="1400" b="1" dirty="0" smtClean="0">
                <a:latin typeface="+mn-ea"/>
                <a:ea typeface="+mn-ea"/>
              </a:rPr>
              <a:t>ODU</a:t>
            </a:r>
            <a:r>
              <a:rPr lang="zh-CN" altLang="en-US" sz="1400" b="1" dirty="0" smtClean="0">
                <a:latin typeface="+mn-ea"/>
                <a:ea typeface="+mn-ea"/>
              </a:rPr>
              <a:t>窗口</a:t>
            </a:r>
            <a:r>
              <a:rPr lang="zh-CN" altLang="zh-CN" sz="1400" b="1" dirty="0" smtClean="0">
                <a:latin typeface="+mn-ea"/>
                <a:ea typeface="+mn-ea"/>
              </a:rPr>
              <a:t>类型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默认，映射模式选择</a:t>
            </a:r>
            <a:r>
              <a:rPr lang="en-US" altLang="zh-CN" sz="1400" b="1" dirty="0">
                <a:latin typeface="+mn-ea"/>
                <a:ea typeface="+mn-ea"/>
              </a:rPr>
              <a:t>BMP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50" dirty="0">
                <a:solidFill>
                  <a:srgbClr val="FF0000"/>
                </a:solidFill>
                <a:latin typeface="+mn-ea"/>
              </a:rPr>
              <a:t>注意：映射模式要和对端保持一致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92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3.3 ODU_K 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2111" cy="415592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ODUK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创建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备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用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交叉连接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管理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＞映射配置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接口右击，点击创建，在创建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ODU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窗口</a:t>
            </a:r>
            <a:r>
              <a:rPr lang="zh-CN" altLang="zh-CN" sz="1400" b="1" dirty="0">
                <a:latin typeface="+mn-ea"/>
                <a:ea typeface="+mn-ea"/>
              </a:rPr>
              <a:t>选择类型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odu1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1</a:t>
            </a:r>
            <a:r>
              <a:rPr lang="zh-CN" altLang="en-US" sz="1400" b="1" dirty="0">
                <a:latin typeface="+mn-ea"/>
                <a:ea typeface="+mn-ea"/>
              </a:rPr>
              <a:t>，发送</a:t>
            </a:r>
            <a:r>
              <a:rPr lang="zh-CN" altLang="zh-CN" sz="1400" b="1" dirty="0">
                <a:latin typeface="+mn-ea"/>
                <a:ea typeface="+mn-ea"/>
              </a:rPr>
              <a:t>时隙</a:t>
            </a:r>
            <a:r>
              <a:rPr lang="zh-CN" altLang="en-US" sz="1400" b="1" dirty="0">
                <a:latin typeface="+mn-ea"/>
                <a:ea typeface="+mn-ea"/>
              </a:rPr>
              <a:t>勾选</a:t>
            </a:r>
            <a:r>
              <a:rPr lang="en-US" altLang="zh-CN" sz="1400" b="1" dirty="0">
                <a:latin typeface="+mn-ea"/>
                <a:ea typeface="+mn-ea"/>
              </a:rPr>
              <a:t>1 2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CN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的类型、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ID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、时隙要与对端配置一致；与华为对接时需于华为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沟通扰码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是否开启，我司设备默认禁止，如华为配置的扰码使能，我司需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修改扰码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为使能</a:t>
            </a:r>
          </a:p>
          <a:p>
            <a:endParaRPr lang="zh-CN" altLang="en-US" dirty="0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11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7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3.3 ODU_K 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ODU_K SNCP </a:t>
            </a:r>
            <a:r>
              <a:rPr lang="zh-CN" altLang="en-US" sz="1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5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5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交叉连接</a:t>
            </a:r>
            <a:endParaRPr lang="en-US" altLang="zh-CN" sz="15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管理</a:t>
            </a:r>
            <a:r>
              <a:rPr lang="en-US" altLang="zh-CN" sz="1500" b="1" dirty="0">
                <a:solidFill>
                  <a:prstClr val="black"/>
                </a:solidFill>
                <a:latin typeface="+mn-ea"/>
                <a:ea typeface="+mn-ea"/>
              </a:rPr>
              <a:t>—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＞交叉管理</a:t>
            </a:r>
            <a:endParaRPr lang="en-US" altLang="zh-CN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点击创建，在创建交叉连接窗口保护选择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SNCP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ODU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速率选择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odu1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、源板卡选择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13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槽位、源端口选择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OTN#1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、源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ODU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选择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ODU1#1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，宿板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卡选择</a:t>
            </a:r>
            <a:r>
              <a:rPr lang="en-US" altLang="zh-CN" sz="1500" b="1" dirty="0">
                <a:solidFill>
                  <a:prstClr val="black"/>
                </a:solidFill>
                <a:latin typeface="+mn-ea"/>
                <a:ea typeface="+mn-ea"/>
              </a:rPr>
              <a:t>13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槽位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宿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端口选择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STM16#1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宿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ODU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选择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ODU1#1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，保护源板卡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选择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14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槽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位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、保护源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端口选择</a:t>
            </a:r>
            <a:r>
              <a:rPr lang="en-US" altLang="zh-CN" sz="1500" b="1" dirty="0">
                <a:solidFill>
                  <a:prstClr val="black"/>
                </a:solidFill>
                <a:latin typeface="+mn-ea"/>
                <a:ea typeface="+mn-ea"/>
              </a:rPr>
              <a:t>OTN#1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、保护源</a:t>
            </a:r>
            <a:r>
              <a:rPr lang="en-US" altLang="zh-CN" sz="1500" b="1" dirty="0">
                <a:solidFill>
                  <a:prstClr val="black"/>
                </a:solidFill>
                <a:latin typeface="+mn-ea"/>
                <a:ea typeface="+mn-ea"/>
              </a:rPr>
              <a:t>ODU</a:t>
            </a:r>
            <a:r>
              <a:rPr lang="zh-CN" altLang="en-US" sz="1500" b="1" dirty="0">
                <a:solidFill>
                  <a:prstClr val="black"/>
                </a:solidFill>
                <a:latin typeface="+mn-ea"/>
                <a:ea typeface="+mn-ea"/>
              </a:rPr>
              <a:t>选择</a:t>
            </a:r>
            <a:r>
              <a:rPr lang="en-US" altLang="zh-CN" sz="1500" b="1" dirty="0" smtClean="0">
                <a:solidFill>
                  <a:prstClr val="black"/>
                </a:solidFill>
                <a:latin typeface="+mn-ea"/>
                <a:ea typeface="+mn-ea"/>
              </a:rPr>
              <a:t>ODU1#1</a:t>
            </a:r>
            <a:r>
              <a:rPr lang="zh-CN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，点击确定</a:t>
            </a:r>
            <a:endParaRPr lang="en-US" altLang="zh-CN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9163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prstClr val="white"/>
                </a:solidFill>
              </a:rPr>
              <a:t>3.3 ODU_K SNCP</a:t>
            </a:r>
            <a:r>
              <a:rPr lang="zh-CN" altLang="en-US" dirty="0">
                <a:solidFill>
                  <a:prstClr val="white"/>
                </a:solidFill>
              </a:rPr>
              <a:t>保护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0800" cy="415592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ODU_K SNCP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参数</a:t>
            </a:r>
            <a:endParaRPr lang="en-US" altLang="zh-CN" sz="14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我司默认的监测模式</a:t>
            </a:r>
            <a:r>
              <a:rPr lang="en-US" altLang="zh-CN" sz="1400" b="1" dirty="0" err="1" smtClean="0">
                <a:solidFill>
                  <a:prstClr val="black"/>
                </a:solidFill>
                <a:latin typeface="+mn-ea"/>
                <a:ea typeface="+mn-ea"/>
              </a:rPr>
              <a:t>snc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-n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、恢复模式为恢复式、恢复时间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720s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CN" sz="1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注意：我司支持</a:t>
            </a:r>
            <a:r>
              <a:rPr lang="en-US" altLang="zh-CN" sz="1000" dirty="0" err="1" smtClean="0">
                <a:solidFill>
                  <a:srgbClr val="FF0000"/>
                </a:solidFill>
                <a:latin typeface="+mn-ea"/>
                <a:ea typeface="+mn-ea"/>
              </a:rPr>
              <a:t>snc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-n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zh-CN" sz="1000" dirty="0" err="1" smtClean="0">
                <a:solidFill>
                  <a:srgbClr val="FF0000"/>
                </a:solidFill>
                <a:latin typeface="+mn-ea"/>
                <a:ea typeface="+mn-ea"/>
              </a:rPr>
              <a:t>snc-i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zh-CN" sz="1000" dirty="0" err="1" smtClean="0">
                <a:solidFill>
                  <a:srgbClr val="FF0000"/>
                </a:solidFill>
                <a:latin typeface="+mn-ea"/>
                <a:ea typeface="+mn-ea"/>
              </a:rPr>
              <a:t>snc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-s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三种模式</a:t>
            </a:r>
            <a:endParaRPr lang="en-US" altLang="zh-CN" sz="10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zh-CN" altLang="en-US" dirty="0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99163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3.4 VC-SNCP</a:t>
            </a:r>
            <a:r>
              <a:rPr lang="zh-CN" altLang="en-US" dirty="0" smtClean="0"/>
              <a:t>保护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场景</a:t>
            </a:r>
            <a:r>
              <a:rPr lang="zh-CN" altLang="en-US" sz="1400" b="1" dirty="0">
                <a:latin typeface="+mn-ea"/>
                <a:ea typeface="+mn-ea"/>
              </a:rPr>
              <a:t>四</a:t>
            </a:r>
            <a:r>
              <a:rPr lang="zh-CN" altLang="en-US" sz="1400" b="1" dirty="0" smtClean="0">
                <a:latin typeface="+mn-ea"/>
                <a:ea typeface="+mn-ea"/>
              </a:rPr>
              <a:t>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1400" b="1" dirty="0" smtClean="0">
                <a:latin typeface="+mn-ea"/>
                <a:ea typeface="+mn-ea"/>
              </a:rPr>
              <a:t>GPN7600-1/2 </a:t>
            </a:r>
            <a:r>
              <a:rPr lang="zh-CN" altLang="en-US" sz="1400" b="1" dirty="0" smtClean="0">
                <a:latin typeface="+mn-ea"/>
                <a:ea typeface="+mn-ea"/>
              </a:rPr>
              <a:t>分别通过不同槽位</a:t>
            </a: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板卡对接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可以采用</a:t>
            </a:r>
            <a:r>
              <a:rPr lang="en-US" altLang="zh-CN" sz="1400" b="1" dirty="0" smtClean="0">
                <a:latin typeface="+mn-ea"/>
                <a:ea typeface="+mn-ea"/>
              </a:rPr>
              <a:t>VC-SNCP</a:t>
            </a:r>
            <a:r>
              <a:rPr lang="zh-CN" altLang="en-US" sz="1400" b="1" dirty="0" smtClean="0">
                <a:latin typeface="+mn-ea"/>
                <a:ea typeface="+mn-ea"/>
              </a:rPr>
              <a:t>保护方案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7" name="Picture 2" descr="C:\Users\wangzhi\Desktop\OTU端口保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7" y="2588121"/>
            <a:ext cx="85058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典型业务类型及配置</a:t>
            </a:r>
            <a:endParaRPr lang="zh-CN" altLang="en-US" dirty="0"/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2411760" y="3799304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11760" y="320664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11760" y="2623657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55009" y="203792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101402" y="2224693"/>
            <a:ext cx="1228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 smtClean="0"/>
              <a:t>SDH</a:t>
            </a:r>
            <a:r>
              <a:rPr lang="zh-CN" altLang="en-US" sz="1600" dirty="0" smtClean="0"/>
              <a:t>业务</a:t>
            </a:r>
            <a:endParaRPr lang="en-US" altLang="zh-CN" sz="1600" dirty="0"/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221912" y="2135581"/>
            <a:ext cx="558000" cy="486000"/>
            <a:chOff x="3174" y="2656"/>
            <a:chExt cx="1549" cy="1351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 Box 45"/>
          <p:cNvSpPr txBox="1">
            <a:spLocks noChangeArrowheads="1"/>
          </p:cNvSpPr>
          <p:nvPr/>
        </p:nvSpPr>
        <p:spPr bwMode="gray">
          <a:xfrm>
            <a:off x="3275856" y="218977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2.1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4148279" y="2816544"/>
            <a:ext cx="1183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业务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3250671" y="2743440"/>
            <a:ext cx="558000" cy="486000"/>
            <a:chOff x="3174" y="2656"/>
            <a:chExt cx="1549" cy="1351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 Box 45"/>
          <p:cNvSpPr txBox="1">
            <a:spLocks noChangeArrowheads="1"/>
          </p:cNvSpPr>
          <p:nvPr/>
        </p:nvSpPr>
        <p:spPr bwMode="gray">
          <a:xfrm>
            <a:off x="3289862" y="2801155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2.2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125838" y="3408395"/>
            <a:ext cx="1228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EOO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业务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3250671" y="3324893"/>
            <a:ext cx="558000" cy="486000"/>
            <a:chOff x="3174" y="2656"/>
            <a:chExt cx="1549" cy="1351"/>
          </a:xfrm>
        </p:grpSpPr>
        <p:sp>
          <p:nvSpPr>
            <p:cNvPr id="25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gray">
          <a:xfrm>
            <a:off x="3289862" y="3381483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2.3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963387" y="1563638"/>
            <a:ext cx="2210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典型业务类型及配置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gray">
          <a:xfrm>
            <a:off x="2429824" y="1528723"/>
            <a:ext cx="479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1.1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2429824" y="1528723"/>
            <a:ext cx="558000" cy="486000"/>
            <a:chOff x="3174" y="2656"/>
            <a:chExt cx="1549" cy="1351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Text Box 45"/>
          <p:cNvSpPr txBox="1">
            <a:spLocks noChangeArrowheads="1"/>
          </p:cNvSpPr>
          <p:nvPr/>
        </p:nvSpPr>
        <p:spPr bwMode="gray">
          <a:xfrm>
            <a:off x="2555776" y="1563638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ea typeface="宋体" charset="-122"/>
              </a:rPr>
              <a:t>2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15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3.4 VC_SNCP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ODUK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创建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交叉连接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管理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＞映射配置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接口右击，点击创建，在创建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ODU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窗口</a:t>
            </a:r>
            <a:r>
              <a:rPr lang="zh-CN" altLang="zh-CN" sz="1400" b="1" dirty="0">
                <a:latin typeface="+mn-ea"/>
                <a:ea typeface="+mn-ea"/>
              </a:rPr>
              <a:t>选择类型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odu1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1</a:t>
            </a:r>
            <a:r>
              <a:rPr lang="zh-CN" altLang="en-US" sz="1400" b="1" dirty="0">
                <a:latin typeface="+mn-ea"/>
                <a:ea typeface="+mn-ea"/>
              </a:rPr>
              <a:t>，发送</a:t>
            </a:r>
            <a:r>
              <a:rPr lang="zh-CN" altLang="zh-CN" sz="1400" b="1" dirty="0">
                <a:latin typeface="+mn-ea"/>
                <a:ea typeface="+mn-ea"/>
              </a:rPr>
              <a:t>时隙</a:t>
            </a:r>
            <a:r>
              <a:rPr lang="zh-CN" altLang="en-US" sz="1400" b="1" dirty="0">
                <a:latin typeface="+mn-ea"/>
                <a:ea typeface="+mn-ea"/>
              </a:rPr>
              <a:t>勾选</a:t>
            </a:r>
            <a:r>
              <a:rPr lang="en-US" altLang="zh-CN" sz="1400" b="1" dirty="0">
                <a:latin typeface="+mn-ea"/>
                <a:ea typeface="+mn-ea"/>
              </a:rPr>
              <a:t>1 2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CN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的类型、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ID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、时隙要与对端配置一致；与华为对接时需于华为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沟通扰码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是否开启，我司设备默认禁止，如华为配置的扰码使能，我司需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修改扰码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为使能</a:t>
            </a:r>
          </a:p>
          <a:p>
            <a:pPr marL="0" lvl="0" indent="0">
              <a:lnSpc>
                <a:spcPct val="150000"/>
              </a:lnSpc>
              <a:buNone/>
            </a:pPr>
            <a:endParaRPr lang="zh-CN" altLang="en-US" sz="1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9163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3.4 VC_SNCP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5392" cy="415592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VP-SDH</a:t>
            </a:r>
            <a:r>
              <a:rPr lang="zh-CN" altLang="en-US" sz="1400" b="1" dirty="0">
                <a:latin typeface="+mn-ea"/>
                <a:ea typeface="+mn-ea"/>
              </a:rPr>
              <a:t>接口右键，选择创建，在创建</a:t>
            </a:r>
            <a:r>
              <a:rPr lang="en-US" altLang="zh-CN" sz="1400" b="1" dirty="0">
                <a:latin typeface="+mn-ea"/>
                <a:ea typeface="+mn-ea"/>
              </a:rPr>
              <a:t>ODU</a:t>
            </a:r>
            <a:r>
              <a:rPr lang="zh-CN" altLang="en-US" sz="1400" b="1" dirty="0">
                <a:latin typeface="+mn-ea"/>
                <a:ea typeface="+mn-ea"/>
              </a:rPr>
              <a:t>窗口</a:t>
            </a:r>
            <a:r>
              <a:rPr lang="zh-CN" altLang="zh-CN" sz="1400" b="1" dirty="0">
                <a:latin typeface="+mn-ea"/>
                <a:ea typeface="+mn-ea"/>
              </a:rPr>
              <a:t>类型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默认，映射模式选择</a:t>
            </a:r>
            <a:r>
              <a:rPr lang="en-US" altLang="zh-CN" sz="1400" b="1" dirty="0">
                <a:latin typeface="+mn-ea"/>
                <a:ea typeface="+mn-ea"/>
              </a:rPr>
              <a:t>BMP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8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注意：映射模式要和对端保持一致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92" y="1028325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3.4 VC_SNCP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0800" cy="41559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500" b="1" dirty="0">
                <a:latin typeface="+mn-ea"/>
                <a:ea typeface="+mn-ea"/>
              </a:rPr>
              <a:t>网元管理器</a:t>
            </a:r>
            <a:r>
              <a:rPr lang="en-US" altLang="zh-CN" sz="1500" b="1" dirty="0">
                <a:latin typeface="+mn-ea"/>
                <a:ea typeface="+mn-ea"/>
              </a:rPr>
              <a:t>--</a:t>
            </a:r>
            <a:r>
              <a:rPr lang="zh-CN" altLang="en-US" sz="1500" b="1" dirty="0">
                <a:latin typeface="+mn-ea"/>
                <a:ea typeface="+mn-ea"/>
              </a:rPr>
              <a:t>＞</a:t>
            </a:r>
            <a:r>
              <a:rPr lang="en-US" altLang="zh-CN" sz="1500" b="1" dirty="0">
                <a:latin typeface="+mn-ea"/>
                <a:ea typeface="+mn-ea"/>
              </a:rPr>
              <a:t>OTN</a:t>
            </a:r>
            <a:r>
              <a:rPr lang="zh-CN" altLang="en-US" sz="1500" b="1" dirty="0">
                <a:latin typeface="+mn-ea"/>
                <a:ea typeface="+mn-ea"/>
              </a:rPr>
              <a:t>交叉连接管理</a:t>
            </a:r>
            <a:r>
              <a:rPr lang="en-US" altLang="zh-CN" sz="1500" b="1" dirty="0">
                <a:latin typeface="+mn-ea"/>
                <a:ea typeface="+mn-ea"/>
              </a:rPr>
              <a:t>—</a:t>
            </a:r>
            <a:r>
              <a:rPr lang="zh-CN" altLang="en-US" sz="1500" b="1" dirty="0">
                <a:latin typeface="+mn-ea"/>
                <a:ea typeface="+mn-ea"/>
              </a:rPr>
              <a:t>＞交叉配置</a:t>
            </a:r>
            <a:r>
              <a:rPr lang="en-US" altLang="zh-CN" sz="1500" b="1" dirty="0">
                <a:latin typeface="+mn-ea"/>
                <a:ea typeface="+mn-ea"/>
              </a:rPr>
              <a:t>--&gt;</a:t>
            </a:r>
            <a:r>
              <a:rPr lang="zh-CN" altLang="en-US" sz="1500" b="1" dirty="0">
                <a:latin typeface="+mn-ea"/>
                <a:ea typeface="+mn-ea"/>
              </a:rPr>
              <a:t>创建</a:t>
            </a:r>
            <a:endParaRPr lang="en-US" altLang="zh-CN" sz="15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500" b="1" dirty="0">
                <a:latin typeface="+mn-ea"/>
                <a:ea typeface="+mn-ea"/>
              </a:rPr>
              <a:t>选择保护为普通、</a:t>
            </a:r>
            <a:r>
              <a:rPr lang="en-US" altLang="zh-CN" sz="1500" b="1" dirty="0">
                <a:latin typeface="+mn-ea"/>
                <a:ea typeface="+mn-ea"/>
              </a:rPr>
              <a:t>ODU</a:t>
            </a:r>
            <a:r>
              <a:rPr lang="zh-CN" altLang="en-US" sz="1500" b="1" dirty="0">
                <a:latin typeface="+mn-ea"/>
                <a:ea typeface="+mn-ea"/>
              </a:rPr>
              <a:t>速率为</a:t>
            </a:r>
            <a:r>
              <a:rPr lang="en-US" altLang="zh-CN" sz="1500" b="1" dirty="0">
                <a:latin typeface="+mn-ea"/>
                <a:ea typeface="+mn-ea"/>
              </a:rPr>
              <a:t>ODU1</a:t>
            </a:r>
            <a:r>
              <a:rPr lang="zh-CN" altLang="en-US" sz="1500" b="1" dirty="0">
                <a:latin typeface="+mn-ea"/>
                <a:ea typeface="+mn-ea"/>
              </a:rPr>
              <a:t>、确认完成配置；</a:t>
            </a:r>
            <a:endParaRPr lang="en-US" altLang="zh-CN" sz="15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注意：当创建有多个</a:t>
            </a:r>
            <a:r>
              <a:rPr lang="en-US" altLang="zh-CN" sz="11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时需选择源板卡、源端口、源</a:t>
            </a:r>
            <a:r>
              <a:rPr lang="en-US" altLang="zh-CN" sz="11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、宿板卡、宿端口、宿</a:t>
            </a:r>
            <a:r>
              <a:rPr lang="en-US" altLang="zh-CN" sz="11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ea typeface="+mn-ea"/>
              </a:rPr>
              <a:t>；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3.4 VC_SNCP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59582"/>
            <a:ext cx="8892480" cy="39604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endParaRPr lang="zh-CN" altLang="en-US" sz="1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11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87574"/>
            <a:ext cx="27821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dirty="0">
                <a:solidFill>
                  <a:prstClr val="black"/>
                </a:solidFill>
                <a:latin typeface="+mn-ea"/>
              </a:rPr>
              <a:t>ODUK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</a:rPr>
              <a:t>创建</a:t>
            </a:r>
            <a:endParaRPr lang="en-US" altLang="zh-CN" sz="14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</a:rPr>
              <a:t>交叉连接</a:t>
            </a:r>
            <a:endParaRPr lang="en-US" altLang="zh-CN" sz="14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</a:rPr>
              <a:t>管理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</a:rPr>
              <a:t>＞映射配置</a:t>
            </a:r>
            <a:endParaRPr lang="en-US" altLang="zh-CN" sz="1400" b="1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</a:rPr>
              <a:t>选择对应的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</a:rPr>
              <a:t>接口右击，点击创建，在创建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</a:rPr>
              <a:t>ODU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</a:rPr>
              <a:t>窗口</a:t>
            </a:r>
            <a:r>
              <a:rPr lang="zh-CN" altLang="zh-CN" sz="1400" b="1" dirty="0">
                <a:latin typeface="+mn-ea"/>
              </a:rPr>
              <a:t>选择类型</a:t>
            </a:r>
            <a:r>
              <a:rPr lang="zh-CN" altLang="en-US" sz="1400" b="1" dirty="0">
                <a:latin typeface="+mn-ea"/>
              </a:rPr>
              <a:t>为</a:t>
            </a:r>
            <a:r>
              <a:rPr lang="en-US" altLang="zh-CN" sz="1400" b="1" dirty="0">
                <a:latin typeface="+mn-ea"/>
              </a:rPr>
              <a:t>odu1</a:t>
            </a:r>
            <a:r>
              <a:rPr lang="zh-CN" altLang="en-US" sz="1400" b="1" dirty="0">
                <a:latin typeface="+mn-ea"/>
              </a:rPr>
              <a:t>、</a:t>
            </a:r>
            <a:r>
              <a:rPr lang="en-US" altLang="zh-CN" sz="1400" b="1" dirty="0">
                <a:latin typeface="+mn-ea"/>
              </a:rPr>
              <a:t>ID</a:t>
            </a:r>
            <a:r>
              <a:rPr lang="zh-CN" altLang="en-US" sz="1400" b="1" dirty="0">
                <a:latin typeface="+mn-ea"/>
              </a:rPr>
              <a:t>为</a:t>
            </a:r>
            <a:r>
              <a:rPr lang="en-US" altLang="zh-CN" sz="1400" b="1" dirty="0">
                <a:latin typeface="+mn-ea"/>
              </a:rPr>
              <a:t>1</a:t>
            </a:r>
            <a:r>
              <a:rPr lang="zh-CN" altLang="en-US" sz="1400" b="1" dirty="0">
                <a:latin typeface="+mn-ea"/>
              </a:rPr>
              <a:t>，发送</a:t>
            </a:r>
            <a:r>
              <a:rPr lang="zh-CN" altLang="zh-CN" sz="1400" b="1" dirty="0">
                <a:latin typeface="+mn-ea"/>
              </a:rPr>
              <a:t>时隙</a:t>
            </a:r>
            <a:r>
              <a:rPr lang="zh-CN" altLang="en-US" sz="1400" b="1" dirty="0">
                <a:latin typeface="+mn-ea"/>
              </a:rPr>
              <a:t>勾选</a:t>
            </a:r>
            <a:r>
              <a:rPr lang="en-US" altLang="zh-CN" sz="1400" b="1" dirty="0">
                <a:latin typeface="+mn-ea"/>
              </a:rPr>
              <a:t>1 2</a:t>
            </a:r>
          </a:p>
          <a:p>
            <a:pPr lvl="0">
              <a:lnSpc>
                <a:spcPct val="150000"/>
              </a:lnSpc>
            </a:pP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注意：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的类型、</a:t>
            </a: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ID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、时隙要与对端配置一致；与华为对接时需于华为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沟通扰码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是否开启，我司设备默认禁止，如华为配置的扰码使能，我司需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修改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扰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码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为使能</a:t>
            </a:r>
          </a:p>
          <a:p>
            <a:pPr algn="l"/>
            <a:endParaRPr lang="en-US" altLang="zh-CN" dirty="0" smtClean="0"/>
          </a:p>
          <a:p>
            <a:pPr algn="l"/>
            <a:endParaRPr lang="en-US" altLang="zh-CN" dirty="0"/>
          </a:p>
          <a:p>
            <a:pPr algn="l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40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3.4 VC_SNCP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0800" cy="41559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网元管理器</a:t>
            </a:r>
            <a:r>
              <a:rPr lang="en-US" altLang="zh-CN" sz="1400" b="1" dirty="0" smtClean="0">
                <a:latin typeface="+mn-ea"/>
                <a:ea typeface="+mn-ea"/>
              </a:rPr>
              <a:t>--</a:t>
            </a:r>
            <a:r>
              <a:rPr lang="zh-CN" altLang="en-US" sz="1400" b="1" dirty="0" smtClean="0">
                <a:latin typeface="+mn-ea"/>
                <a:ea typeface="+mn-ea"/>
              </a:rPr>
              <a:t>＞</a:t>
            </a: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交叉连接管理</a:t>
            </a:r>
            <a:r>
              <a:rPr lang="en-US" altLang="zh-CN" sz="1400" b="1" dirty="0" smtClean="0">
                <a:latin typeface="+mn-ea"/>
                <a:ea typeface="+mn-ea"/>
              </a:rPr>
              <a:t>—</a:t>
            </a:r>
            <a:r>
              <a:rPr lang="zh-CN" altLang="en-US" sz="1400" b="1" dirty="0" smtClean="0">
                <a:latin typeface="+mn-ea"/>
                <a:ea typeface="+mn-ea"/>
              </a:rPr>
              <a:t>＞映射配置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选择对应的</a:t>
            </a:r>
            <a:r>
              <a:rPr lang="en-US" altLang="zh-CN" sz="1400" b="1" dirty="0" smtClean="0">
                <a:latin typeface="+mn-ea"/>
                <a:ea typeface="+mn-ea"/>
              </a:rPr>
              <a:t>VP-SDH</a:t>
            </a:r>
            <a:r>
              <a:rPr lang="zh-CN" altLang="en-US" sz="1400" b="1" dirty="0" smtClean="0">
                <a:latin typeface="+mn-ea"/>
                <a:ea typeface="+mn-ea"/>
              </a:rPr>
              <a:t>接口右键，选择创建，在创建</a:t>
            </a:r>
            <a:r>
              <a:rPr lang="en-US" altLang="zh-CN" sz="1400" b="1" dirty="0" smtClean="0">
                <a:latin typeface="+mn-ea"/>
                <a:ea typeface="+mn-ea"/>
              </a:rPr>
              <a:t>ODU</a:t>
            </a:r>
            <a:r>
              <a:rPr lang="zh-CN" altLang="en-US" sz="1400" b="1" dirty="0" smtClean="0">
                <a:latin typeface="+mn-ea"/>
                <a:ea typeface="+mn-ea"/>
              </a:rPr>
              <a:t>窗口</a:t>
            </a:r>
            <a:r>
              <a:rPr lang="zh-CN" altLang="zh-CN" sz="1400" b="1" dirty="0" smtClean="0">
                <a:latin typeface="+mn-ea"/>
                <a:ea typeface="+mn-ea"/>
              </a:rPr>
              <a:t>类型</a:t>
            </a:r>
            <a:r>
              <a:rPr lang="zh-CN" altLang="en-US" sz="1400" b="1" dirty="0" smtClean="0">
                <a:latin typeface="+mn-ea"/>
                <a:ea typeface="+mn-ea"/>
              </a:rPr>
              <a:t>、</a:t>
            </a:r>
            <a:r>
              <a:rPr lang="en-US" altLang="zh-CN" sz="1400" b="1" dirty="0" smtClean="0">
                <a:latin typeface="+mn-ea"/>
                <a:ea typeface="+mn-ea"/>
              </a:rPr>
              <a:t>ID</a:t>
            </a:r>
            <a:r>
              <a:rPr lang="zh-CN" altLang="en-US" sz="1400" b="1" dirty="0" smtClean="0">
                <a:latin typeface="+mn-ea"/>
                <a:ea typeface="+mn-ea"/>
              </a:rPr>
              <a:t>默认，映射模式选择</a:t>
            </a:r>
            <a:r>
              <a:rPr lang="en-US" altLang="zh-CN" sz="1400" b="1" dirty="0" smtClean="0">
                <a:latin typeface="+mn-ea"/>
                <a:ea typeface="+mn-ea"/>
              </a:rPr>
              <a:t>BMP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6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注意：映射模式要和对端保持一致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1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3.4 VC_SNCP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304" cy="415592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＞交叉配置</a:t>
            </a:r>
            <a:r>
              <a:rPr lang="en-US" altLang="zh-CN" sz="1400" b="1" dirty="0">
                <a:latin typeface="+mn-ea"/>
                <a:ea typeface="+mn-ea"/>
              </a:rPr>
              <a:t>--&gt;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选择保护为普通、</a:t>
            </a:r>
            <a:r>
              <a:rPr lang="en-US" altLang="zh-CN" sz="1400" b="1" dirty="0">
                <a:latin typeface="+mn-ea"/>
                <a:ea typeface="+mn-ea"/>
              </a:rPr>
              <a:t>ODU</a:t>
            </a:r>
            <a:r>
              <a:rPr lang="zh-CN" altLang="en-US" sz="1400" b="1" dirty="0">
                <a:latin typeface="+mn-ea"/>
                <a:ea typeface="+mn-ea"/>
              </a:rPr>
              <a:t>速率为</a:t>
            </a:r>
            <a:r>
              <a:rPr lang="en-US" altLang="zh-CN" sz="1400" b="1" dirty="0">
                <a:latin typeface="+mn-ea"/>
                <a:ea typeface="+mn-ea"/>
              </a:rPr>
              <a:t>ODU1</a:t>
            </a:r>
            <a:r>
              <a:rPr lang="zh-CN" altLang="en-US" sz="1400" b="1" dirty="0">
                <a:latin typeface="+mn-ea"/>
                <a:ea typeface="+mn-ea"/>
              </a:rPr>
              <a:t>、确认完成配置；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注意：当创建有多个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时需选择源板卡、源端口、源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、宿板卡、宿端口、宿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；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1007318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2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3.4 VC_SNCP</a:t>
            </a:r>
            <a:r>
              <a:rPr lang="zh-CN" altLang="en-US" dirty="0"/>
              <a:t>保护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304" cy="415592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VC-SNCP</a:t>
            </a:r>
            <a:r>
              <a:rPr lang="zh-CN" alt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b="1" dirty="0">
                <a:solidFill>
                  <a:prstClr val="black"/>
                </a:solidFill>
                <a:latin typeface="+mn-ea"/>
                <a:ea typeface="+mn-ea"/>
              </a:rPr>
              <a:t>SDH</a:t>
            </a:r>
            <a:r>
              <a:rPr lang="zh-CN" altLang="en-US" b="1" dirty="0">
                <a:solidFill>
                  <a:prstClr val="black"/>
                </a:solidFill>
                <a:latin typeface="+mn-ea"/>
                <a:ea typeface="+mn-ea"/>
              </a:rPr>
              <a:t>交叉连接管理</a:t>
            </a:r>
            <a:endParaRPr lang="en-US" altLang="zh-CN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电路业务选项卡中点击创建，在创建交叉连接窗口中，业务类型选择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SNCP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、速率级别选择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VC4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、源板位选择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13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槽位、源接口选择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STM-16#1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、源高阶时隙列表选择第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个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VC4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，宿板位选支持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5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槽位、宿端口选择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STM16-1#1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、宿高阶时隙列表选择第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个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VC4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，保护源板位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14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槽位、保护源端口选择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STM-16#1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、保护源高阶时隙列表选择第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CN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个</a:t>
            </a:r>
            <a:r>
              <a:rPr lang="en-US" altLang="zh-CN" b="1" dirty="0" smtClean="0">
                <a:solidFill>
                  <a:prstClr val="black"/>
                </a:solidFill>
                <a:latin typeface="+mn-ea"/>
                <a:ea typeface="+mn-ea"/>
              </a:rPr>
              <a:t>VC4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CN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注意：根据</a:t>
            </a: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需要将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  <a:ea typeface="+mn-ea"/>
              </a:rPr>
              <a:t>SDH/EOS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业务</a:t>
            </a:r>
            <a:endParaRPr lang="en-US" altLang="zh-CN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交叉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至背板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  <a:ea typeface="+mn-ea"/>
              </a:rPr>
              <a:t>VP-SDH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接口</a:t>
            </a:r>
            <a:endParaRPr lang="zh-CN" altLang="en-US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1007381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12241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场景五：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接入</a:t>
            </a:r>
            <a:r>
              <a:rPr lang="zh-CN" altLang="en-US" sz="1400" b="1" dirty="0" smtClean="0">
                <a:latin typeface="+mn-ea"/>
                <a:ea typeface="+mn-ea"/>
              </a:rPr>
              <a:t>型</a:t>
            </a: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设备通过一块</a:t>
            </a:r>
            <a:r>
              <a:rPr lang="en-US" altLang="zh-CN" sz="1400" b="1" dirty="0" smtClean="0">
                <a:latin typeface="+mn-ea"/>
                <a:ea typeface="+mn-ea"/>
              </a:rPr>
              <a:t>DMD08GE</a:t>
            </a:r>
            <a:r>
              <a:rPr lang="zh-CN" altLang="en-US" sz="1400" b="1" dirty="0" smtClean="0">
                <a:latin typeface="+mn-ea"/>
                <a:ea typeface="+mn-ea"/>
              </a:rPr>
              <a:t>的两个端口对接用户网络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可以采用</a:t>
            </a:r>
            <a:r>
              <a:rPr lang="en-US" altLang="zh-CN" sz="1400" b="1" dirty="0" smtClean="0">
                <a:latin typeface="+mn-ea"/>
                <a:ea typeface="+mn-ea"/>
              </a:rPr>
              <a:t>EOS</a:t>
            </a:r>
            <a:r>
              <a:rPr lang="zh-CN" altLang="en-US" sz="1400" b="1" dirty="0" smtClean="0">
                <a:latin typeface="+mn-ea"/>
                <a:ea typeface="+mn-ea"/>
              </a:rPr>
              <a:t>下联端口保护（板内）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7774"/>
            <a:ext cx="8648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0715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接口右击，选择创建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7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4981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交叉连接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管理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＞映射配置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OTN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接口右击，点击创建，在创建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ODU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窗口</a:t>
            </a:r>
            <a:r>
              <a:rPr lang="zh-CN" altLang="zh-CN" sz="1400" b="1" dirty="0">
                <a:latin typeface="+mn-ea"/>
                <a:ea typeface="+mn-ea"/>
              </a:rPr>
              <a:t>选择类型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odu1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为</a:t>
            </a:r>
            <a:r>
              <a:rPr lang="en-US" altLang="zh-CN" sz="1400" b="1" dirty="0">
                <a:latin typeface="+mn-ea"/>
                <a:ea typeface="+mn-ea"/>
              </a:rPr>
              <a:t>1</a:t>
            </a:r>
            <a:r>
              <a:rPr lang="zh-CN" altLang="en-US" sz="1400" b="1" dirty="0">
                <a:latin typeface="+mn-ea"/>
                <a:ea typeface="+mn-ea"/>
              </a:rPr>
              <a:t>，发送</a:t>
            </a:r>
            <a:r>
              <a:rPr lang="zh-CN" altLang="zh-CN" sz="1400" b="1" dirty="0">
                <a:latin typeface="+mn-ea"/>
                <a:ea typeface="+mn-ea"/>
              </a:rPr>
              <a:t>时隙</a:t>
            </a:r>
            <a:r>
              <a:rPr lang="zh-CN" altLang="en-US" sz="1400" b="1" dirty="0">
                <a:latin typeface="+mn-ea"/>
                <a:ea typeface="+mn-ea"/>
              </a:rPr>
              <a:t>勾选</a:t>
            </a:r>
            <a:r>
              <a:rPr lang="en-US" altLang="zh-CN" sz="1400" b="1" dirty="0">
                <a:latin typeface="+mn-ea"/>
                <a:ea typeface="+mn-ea"/>
              </a:rPr>
              <a:t>1 2</a:t>
            </a:r>
          </a:p>
          <a:p>
            <a:pPr lvl="0">
              <a:lnSpc>
                <a:spcPct val="150000"/>
              </a:lnSpc>
            </a:pPr>
            <a:endParaRPr lang="en-US" altLang="zh-CN" sz="24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的类型、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ID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、时隙要与对端配置一致；与华为对接时需于华为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沟通扰码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是否开启，我司设备默认禁止，如华为配置的扰码使能，我司需修改扰码为使能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12" y="1059582"/>
            <a:ext cx="6358692" cy="40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</a:t>
            </a:r>
            <a:r>
              <a:rPr lang="en-US" altLang="zh-CN" dirty="0"/>
              <a:t>SDH</a:t>
            </a:r>
            <a:r>
              <a:rPr lang="zh-CN" altLang="en-US" dirty="0"/>
              <a:t>业务</a:t>
            </a:r>
            <a:r>
              <a:rPr lang="zh-CN" altLang="en-US" dirty="0" smtClean="0"/>
              <a:t>配置规范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latin typeface="+mn-ea"/>
                <a:ea typeface="+mn-ea"/>
              </a:rPr>
              <a:t>OTN</a:t>
            </a:r>
            <a:r>
              <a:rPr lang="zh-CN" altLang="en-US" sz="1400" b="1" dirty="0" smtClean="0">
                <a:latin typeface="+mn-ea"/>
                <a:ea typeface="+mn-ea"/>
              </a:rPr>
              <a:t>侧配置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err="1" smtClean="0">
                <a:latin typeface="+mn-ea"/>
                <a:ea typeface="+mn-ea"/>
              </a:rPr>
              <a:t>oduk</a:t>
            </a:r>
            <a:r>
              <a:rPr lang="zh-CN" altLang="en-US" sz="1400" b="1" dirty="0" smtClean="0">
                <a:latin typeface="+mn-ea"/>
                <a:ea typeface="+mn-ea"/>
              </a:rPr>
              <a:t>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err="1" smtClean="0">
                <a:latin typeface="+mn-ea"/>
                <a:ea typeface="+mn-ea"/>
              </a:rPr>
              <a:t>oduk</a:t>
            </a:r>
            <a:r>
              <a:rPr lang="zh-CN" altLang="en-US" sz="1400" b="1" dirty="0" smtClean="0">
                <a:latin typeface="+mn-ea"/>
                <a:ea typeface="+mn-ea"/>
              </a:rPr>
              <a:t>交叉创建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latin typeface="+mn-ea"/>
                <a:ea typeface="+mn-ea"/>
              </a:rPr>
              <a:t>SDH</a:t>
            </a:r>
            <a:r>
              <a:rPr lang="zh-CN" altLang="en-US" sz="1400" b="1" dirty="0" smtClean="0">
                <a:latin typeface="+mn-ea"/>
                <a:ea typeface="+mn-ea"/>
              </a:rPr>
              <a:t>侧配置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pPr marL="571500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err="1" smtClean="0">
                <a:latin typeface="+mn-ea"/>
                <a:ea typeface="+mn-ea"/>
              </a:rPr>
              <a:t>sdh</a:t>
            </a:r>
            <a:r>
              <a:rPr lang="zh-CN" altLang="en-US" sz="1400" b="1" dirty="0" smtClean="0">
                <a:latin typeface="+mn-ea"/>
                <a:ea typeface="+mn-ea"/>
              </a:rPr>
              <a:t>交叉创建</a:t>
            </a:r>
            <a:endParaRPr lang="zh-CN" altLang="en-US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48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597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＞映射配置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选择对应的</a:t>
            </a:r>
            <a:r>
              <a:rPr lang="en-US" altLang="zh-CN" sz="1400" b="1" dirty="0">
                <a:latin typeface="+mn-ea"/>
                <a:ea typeface="+mn-ea"/>
              </a:rPr>
              <a:t>VP-SDH</a:t>
            </a:r>
            <a:r>
              <a:rPr lang="zh-CN" altLang="en-US" sz="1400" b="1" dirty="0">
                <a:latin typeface="+mn-ea"/>
                <a:ea typeface="+mn-ea"/>
              </a:rPr>
              <a:t>接口右键，选择创建，在创建</a:t>
            </a:r>
            <a:r>
              <a:rPr lang="en-US" altLang="zh-CN" sz="1400" b="1" dirty="0">
                <a:latin typeface="+mn-ea"/>
                <a:ea typeface="+mn-ea"/>
              </a:rPr>
              <a:t>ODU</a:t>
            </a:r>
            <a:r>
              <a:rPr lang="zh-CN" altLang="en-US" sz="1400" b="1" dirty="0">
                <a:latin typeface="+mn-ea"/>
                <a:ea typeface="+mn-ea"/>
              </a:rPr>
              <a:t>窗口</a:t>
            </a:r>
            <a:r>
              <a:rPr lang="zh-CN" altLang="zh-CN" sz="1400" b="1" dirty="0">
                <a:latin typeface="+mn-ea"/>
                <a:ea typeface="+mn-ea"/>
              </a:rPr>
              <a:t>类型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ID</a:t>
            </a:r>
            <a:r>
              <a:rPr lang="zh-CN" altLang="en-US" sz="1400" b="1" dirty="0">
                <a:latin typeface="+mn-ea"/>
                <a:ea typeface="+mn-ea"/>
              </a:rPr>
              <a:t>默认，映射模式选择</a:t>
            </a:r>
            <a:r>
              <a:rPr lang="en-US" altLang="zh-CN" sz="1400" b="1" dirty="0">
                <a:latin typeface="+mn-ea"/>
                <a:ea typeface="+mn-ea"/>
              </a:rPr>
              <a:t>BMP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8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注意：映射模式要和对端保持一致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72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5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7948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oduk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r>
              <a:rPr lang="en-US" altLang="zh-CN" sz="1400" b="1" dirty="0">
                <a:latin typeface="+mn-ea"/>
                <a:ea typeface="+mn-ea"/>
              </a:rPr>
              <a:t>—</a:t>
            </a:r>
            <a:r>
              <a:rPr lang="zh-CN" altLang="en-US" sz="1400" b="1" dirty="0">
                <a:latin typeface="+mn-ea"/>
                <a:ea typeface="+mn-ea"/>
              </a:rPr>
              <a:t>＞交叉配置</a:t>
            </a:r>
            <a:r>
              <a:rPr lang="en-US" altLang="zh-CN" sz="1400" b="1" dirty="0">
                <a:latin typeface="+mn-ea"/>
                <a:ea typeface="+mn-ea"/>
              </a:rPr>
              <a:t>--&gt;</a:t>
            </a:r>
            <a:r>
              <a:rPr lang="zh-CN" altLang="en-US" sz="1400" b="1" dirty="0">
                <a:latin typeface="+mn-ea"/>
                <a:ea typeface="+mn-ea"/>
              </a:rPr>
              <a:t>创建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选择保护为普通、</a:t>
            </a:r>
            <a:r>
              <a:rPr lang="en-US" altLang="zh-CN" sz="1400" b="1" dirty="0">
                <a:latin typeface="+mn-ea"/>
                <a:ea typeface="+mn-ea"/>
              </a:rPr>
              <a:t>ODU</a:t>
            </a:r>
            <a:r>
              <a:rPr lang="zh-CN" altLang="en-US" sz="1400" b="1" dirty="0">
                <a:latin typeface="+mn-ea"/>
                <a:ea typeface="+mn-ea"/>
              </a:rPr>
              <a:t>速率为</a:t>
            </a:r>
            <a:r>
              <a:rPr lang="en-US" altLang="zh-CN" sz="1400" b="1" dirty="0">
                <a:latin typeface="+mn-ea"/>
                <a:ea typeface="+mn-ea"/>
              </a:rPr>
              <a:t>ODU1</a:t>
            </a:r>
            <a:r>
              <a:rPr lang="zh-CN" altLang="en-US" sz="1400" b="1" dirty="0">
                <a:latin typeface="+mn-ea"/>
                <a:ea typeface="+mn-ea"/>
              </a:rPr>
              <a:t>、确认完成配置</a:t>
            </a:r>
            <a:r>
              <a:rPr lang="zh-CN" altLang="en-US" sz="1400" b="1" dirty="0" smtClean="0">
                <a:latin typeface="+mn-ea"/>
                <a:ea typeface="+mn-ea"/>
              </a:rPr>
              <a:t>；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注意：当创建有多个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oduk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时需选择源板卡、源端口、源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、宿板卡、宿端口、宿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ODU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；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48" y="987574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5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3604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使能</a:t>
            </a: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8AT2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低阶功能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＞高阶通道，选择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板卡，在低阶时隙使能列对对应的高阶修改为使能并点击配置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50" dirty="0">
                <a:solidFill>
                  <a:srgbClr val="FF0000"/>
                </a:solidFill>
                <a:latin typeface="+mn-ea"/>
                <a:ea typeface="+mn-ea"/>
              </a:rPr>
              <a:t>注意：业务为</a:t>
            </a:r>
            <a:r>
              <a:rPr lang="en-US" altLang="zh-CN" sz="1050" dirty="0">
                <a:solidFill>
                  <a:srgbClr val="FF0000"/>
                </a:solidFill>
                <a:latin typeface="+mn-ea"/>
                <a:ea typeface="+mn-ea"/>
              </a:rPr>
              <a:t>VC4</a:t>
            </a:r>
            <a:r>
              <a:rPr lang="zh-CN" altLang="en-US" sz="1050" dirty="0">
                <a:solidFill>
                  <a:srgbClr val="FF0000"/>
                </a:solidFill>
                <a:latin typeface="+mn-ea"/>
                <a:ea typeface="+mn-ea"/>
              </a:rPr>
              <a:t>级别时无需该操作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0" y="1059582"/>
            <a:ext cx="6343200" cy="374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65304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端口模式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＞端口双模管理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板卡，修改接口模式为</a:t>
            </a:r>
            <a:r>
              <a:rPr lang="en-US" altLang="zh-CN" sz="1400" b="1" dirty="0">
                <a:latin typeface="+mn-ea"/>
                <a:ea typeface="+mn-ea"/>
              </a:rPr>
              <a:t>PORT</a:t>
            </a:r>
            <a:r>
              <a:rPr lang="zh-CN" altLang="en-US" sz="1400" b="1" dirty="0">
                <a:latin typeface="+mn-ea"/>
                <a:ea typeface="+mn-ea"/>
              </a:rPr>
              <a:t>点击配置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注意：模式为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noop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可配置分组业务，模式为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port/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可配置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EOS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业务，基中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port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表示基于端口，</a:t>
            </a:r>
            <a:r>
              <a:rPr lang="en-US" altLang="zh-CN" sz="1000" dirty="0" err="1">
                <a:solidFill>
                  <a:srgbClr val="FF0000"/>
                </a:solidFill>
                <a:latin typeface="+mn-ea"/>
                <a:ea typeface="+mn-ea"/>
              </a:rPr>
              <a:t>vlan</a:t>
            </a: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表示基于端口</a:t>
            </a:r>
            <a:r>
              <a:rPr lang="en-US" altLang="zh-CN" sz="1000" dirty="0">
                <a:solidFill>
                  <a:srgbClr val="FF0000"/>
                </a:solidFill>
                <a:latin typeface="+mn-ea"/>
                <a:ea typeface="+mn-ea"/>
              </a:rPr>
              <a:t>+VLAN</a:t>
            </a:r>
            <a:endParaRPr lang="zh-CN" altLang="en-US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5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虚级联接口基本属性</a:t>
            </a: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-LCAS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</a:t>
            </a:r>
            <a:r>
              <a:rPr lang="en-US" altLang="zh-CN" sz="1400" b="1" dirty="0">
                <a:latin typeface="+mn-ea"/>
                <a:ea typeface="+mn-ea"/>
              </a:rPr>
              <a:t>LCAS</a:t>
            </a:r>
            <a:r>
              <a:rPr lang="zh-CN" altLang="en-US" sz="1400" b="1" dirty="0">
                <a:latin typeface="+mn-ea"/>
                <a:ea typeface="+mn-ea"/>
              </a:rPr>
              <a:t>状态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50" dirty="0">
                <a:solidFill>
                  <a:srgbClr val="FF0000"/>
                </a:solidFill>
                <a:latin typeface="+mn-ea"/>
                <a:ea typeface="+mn-ea"/>
              </a:rPr>
              <a:t>注意：我司设备默认</a:t>
            </a:r>
            <a:r>
              <a:rPr lang="en-US" altLang="zh-CN" sz="1050" dirty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50" dirty="0">
                <a:solidFill>
                  <a:srgbClr val="FF0000"/>
                </a:solidFill>
                <a:latin typeface="+mn-ea"/>
                <a:ea typeface="+mn-ea"/>
              </a:rPr>
              <a:t>为禁止，异厂家对接时需要两端</a:t>
            </a:r>
            <a:r>
              <a:rPr lang="en-US" altLang="zh-CN" sz="1050" dirty="0">
                <a:solidFill>
                  <a:srgbClr val="FF0000"/>
                </a:solidFill>
                <a:latin typeface="+mn-ea"/>
                <a:ea typeface="+mn-ea"/>
              </a:rPr>
              <a:t>LCAS</a:t>
            </a:r>
            <a:r>
              <a:rPr lang="zh-CN" altLang="en-US" sz="1050" dirty="0">
                <a:solidFill>
                  <a:srgbClr val="FF0000"/>
                </a:solidFill>
                <a:latin typeface="+mn-ea"/>
                <a:ea typeface="+mn-ea"/>
              </a:rPr>
              <a:t>状态一致</a:t>
            </a: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7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699792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虚级联绑定通道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＞虚级联接口管理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在绑定通道窗口选择对应端口，点击绑定通道，在</a:t>
            </a:r>
            <a:r>
              <a:rPr lang="en-US" altLang="zh-CN" sz="1400" b="1" dirty="0">
                <a:latin typeface="+mn-ea"/>
                <a:ea typeface="+mn-ea"/>
              </a:rPr>
              <a:t>VCG</a:t>
            </a:r>
            <a:r>
              <a:rPr lang="zh-CN" altLang="zh-CN" sz="1400" b="1" dirty="0">
                <a:latin typeface="+mn-ea"/>
                <a:ea typeface="+mn-ea"/>
              </a:rPr>
              <a:t>绑定通道窗口选择级别、绑定数量</a:t>
            </a:r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9582"/>
            <a:ext cx="634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4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下联端口保护（板内）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809334" cy="41559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SDH</a:t>
            </a: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交叉创建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</a:t>
            </a:r>
            <a:r>
              <a:rPr lang="en-US" altLang="zh-CN" sz="1400" b="1" dirty="0">
                <a:latin typeface="+mn-ea"/>
                <a:ea typeface="+mn-ea"/>
              </a:rPr>
              <a:t>SDH</a:t>
            </a:r>
            <a:r>
              <a:rPr lang="zh-CN" altLang="en-US" sz="1400" b="1" dirty="0">
                <a:latin typeface="+mn-ea"/>
                <a:ea typeface="+mn-ea"/>
              </a:rPr>
              <a:t>交叉连接管理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b="1" dirty="0">
                <a:latin typeface="+mn-ea"/>
                <a:ea typeface="+mn-ea"/>
              </a:rPr>
              <a:t>在以太网业务窗口选择板卡、虚级联端口点击创建，在创建交叉连接窗口中选择业务类型、速率级别、源板位、源端口、源高阶时隙、宿板位、宿端口、宿高阶时隙</a:t>
            </a:r>
            <a:endParaRPr lang="en-US" altLang="zh-CN" sz="1400" b="1" dirty="0">
              <a:latin typeface="+mn-ea"/>
              <a:ea typeface="+mn-ea"/>
            </a:endParaRPr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34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</a:t>
            </a:r>
            <a:r>
              <a:rPr lang="zh-CN" altLang="en-US" dirty="0" smtClean="0"/>
              <a:t>保护（板内）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87568" cy="41559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端口模式</a:t>
            </a:r>
            <a:endParaRPr lang="en-US" altLang="zh-CN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＞端口双模管理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latin typeface="+mn-ea"/>
                <a:ea typeface="+mn-ea"/>
              </a:rPr>
              <a:t>板卡选项选择相应槽位的</a:t>
            </a:r>
            <a:r>
              <a:rPr lang="en-US" altLang="zh-CN" sz="1400" b="1" dirty="0">
                <a:latin typeface="+mn-ea"/>
                <a:ea typeface="+mn-ea"/>
              </a:rPr>
              <a:t>DMD-8GE</a:t>
            </a:r>
            <a:r>
              <a:rPr lang="zh-CN" altLang="en-US" sz="1400" b="1" dirty="0">
                <a:latin typeface="+mn-ea"/>
                <a:ea typeface="+mn-ea"/>
              </a:rPr>
              <a:t>板卡，修改接口模式为</a:t>
            </a:r>
            <a:r>
              <a:rPr lang="en-US" altLang="zh-CN" sz="1400" b="1" dirty="0">
                <a:latin typeface="+mn-ea"/>
                <a:ea typeface="+mn-ea"/>
              </a:rPr>
              <a:t>PORT</a:t>
            </a:r>
            <a:r>
              <a:rPr lang="zh-CN" altLang="en-US" sz="1400" b="1" dirty="0">
                <a:latin typeface="+mn-ea"/>
                <a:ea typeface="+mn-ea"/>
              </a:rPr>
              <a:t>点击配置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FF0000"/>
                </a:solidFill>
                <a:latin typeface="+mn-ea"/>
                <a:ea typeface="+mn-ea"/>
              </a:rPr>
              <a:t>注意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：备用端口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VCG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不能绑定</a:t>
            </a:r>
            <a:r>
              <a:rPr lang="en-US" altLang="zh-CN" sz="1000" dirty="0" smtClean="0">
                <a:solidFill>
                  <a:srgbClr val="FF0000"/>
                </a:solidFill>
                <a:latin typeface="+mn-ea"/>
                <a:ea typeface="+mn-ea"/>
              </a:rPr>
              <a:t>VCG   </a:t>
            </a:r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68" y="987574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</a:t>
            </a:r>
            <a:r>
              <a:rPr lang="zh-CN" altLang="en-US" dirty="0" smtClean="0"/>
              <a:t>保护（板内）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7574"/>
            <a:ext cx="2771800" cy="415592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EOS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端口保护创建</a:t>
            </a:r>
            <a:r>
              <a:rPr lang="en-US" altLang="zh-CN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</a:t>
            </a:r>
            <a:r>
              <a:rPr lang="zh-CN" alt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板内</a:t>
            </a:r>
            <a:endParaRPr lang="en-US" altLang="zh-CN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网元管理器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</a:rPr>
              <a:t>--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＞端口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保护</a:t>
            </a:r>
            <a:endParaRPr lang="en-US" altLang="zh-CN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在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EOS/EOO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端口保护选项卡点击创建，在创建端口保护窗口中填写保护组名称，工作单板选择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槽位、工作端口选择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口、保护单板选择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槽位、保护端口选择</a:t>
            </a:r>
            <a:r>
              <a:rPr lang="en-US" altLang="zh-CN" sz="1400" b="1" dirty="0" smtClean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zh-CN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口</a:t>
            </a:r>
            <a:endParaRPr lang="en-US" altLang="zh-CN" sz="14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204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91630"/>
            <a:ext cx="6343200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7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3.5 EOS</a:t>
            </a:r>
            <a:r>
              <a:rPr lang="zh-CN" altLang="en-US" dirty="0"/>
              <a:t>下联端口（跨盘）保护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23" y="2139702"/>
            <a:ext cx="44672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场景六：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+mn-ea"/>
                <a:ea typeface="+mn-ea"/>
              </a:rPr>
              <a:t>接入型</a:t>
            </a:r>
            <a:r>
              <a:rPr lang="en-US" altLang="zh-CN" sz="1400" b="1" dirty="0">
                <a:latin typeface="+mn-ea"/>
                <a:ea typeface="+mn-ea"/>
              </a:rPr>
              <a:t>OTN</a:t>
            </a:r>
            <a:r>
              <a:rPr lang="zh-CN" altLang="en-US" sz="1400" b="1" dirty="0">
                <a:latin typeface="+mn-ea"/>
                <a:ea typeface="+mn-ea"/>
              </a:rPr>
              <a:t>设备</a:t>
            </a:r>
            <a:r>
              <a:rPr lang="zh-CN" altLang="en-US" sz="1400" b="1" dirty="0" smtClean="0">
                <a:latin typeface="+mn-ea"/>
                <a:ea typeface="+mn-ea"/>
              </a:rPr>
              <a:t>通过不同槽位</a:t>
            </a:r>
            <a:r>
              <a:rPr lang="en-US" altLang="zh-CN" sz="1400" b="1" dirty="0" smtClean="0">
                <a:latin typeface="+mn-ea"/>
                <a:ea typeface="+mn-ea"/>
              </a:rPr>
              <a:t>DMD-8GE</a:t>
            </a:r>
            <a:r>
              <a:rPr lang="zh-CN" altLang="en-US" sz="1400" b="1" dirty="0" smtClean="0">
                <a:latin typeface="+mn-ea"/>
                <a:ea typeface="+mn-ea"/>
              </a:rPr>
              <a:t>板卡的端口</a:t>
            </a:r>
            <a:r>
              <a:rPr lang="zh-CN" altLang="en-US" sz="1400" b="1" dirty="0">
                <a:latin typeface="+mn-ea"/>
                <a:ea typeface="+mn-ea"/>
              </a:rPr>
              <a:t>对接用户网络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+mn-ea"/>
                <a:ea typeface="+mn-ea"/>
              </a:rPr>
              <a:t>可以采用</a:t>
            </a:r>
            <a:r>
              <a:rPr lang="en-US" altLang="zh-CN" sz="1400" b="1" dirty="0">
                <a:latin typeface="+mn-ea"/>
                <a:ea typeface="+mn-ea"/>
              </a:rPr>
              <a:t>EOS</a:t>
            </a:r>
            <a:r>
              <a:rPr lang="zh-CN" altLang="en-US" sz="1400" b="1" dirty="0">
                <a:latin typeface="+mn-ea"/>
                <a:ea typeface="+mn-ea"/>
              </a:rPr>
              <a:t>下联</a:t>
            </a:r>
            <a:r>
              <a:rPr lang="zh-CN" altLang="en-US" sz="1400" b="1" dirty="0" smtClean="0">
                <a:latin typeface="+mn-ea"/>
                <a:ea typeface="+mn-ea"/>
              </a:rPr>
              <a:t>端口跨盘保护</a:t>
            </a:r>
            <a:endParaRPr lang="zh-CN" altLang="en-US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77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_GW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12948</TotalTime>
  <Words>8589</Words>
  <Application>Microsoft Office PowerPoint</Application>
  <PresentationFormat>全屏显示(16:9)</PresentationFormat>
  <Paragraphs>969</Paragraphs>
  <Slides>130</Slides>
  <Notes>69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130</vt:i4>
      </vt:variant>
    </vt:vector>
  </HeadingPairs>
  <TitlesOfParts>
    <vt:vector size="131" baseType="lpstr">
      <vt:lpstr>New Template_GW4</vt:lpstr>
      <vt:lpstr>格林威尔接入型OTN设备系统介绍</vt:lpstr>
      <vt:lpstr>公司介绍</vt:lpstr>
      <vt:lpstr>目录</vt:lpstr>
      <vt:lpstr>开局准备-板卡安装</vt:lpstr>
      <vt:lpstr>开局准备-板卡安装</vt:lpstr>
      <vt:lpstr>开局准备-时钟配置</vt:lpstr>
      <vt:lpstr>开局准备-时钟</vt:lpstr>
      <vt:lpstr>典型业务类型及配置</vt:lpstr>
      <vt:lpstr>2.1 SDH业务配置规范</vt:lpstr>
      <vt:lpstr>2.1 SDH业务配置</vt:lpstr>
      <vt:lpstr>2.1 SDH业务配置</vt:lpstr>
      <vt:lpstr>2.1 SDH业务配置</vt:lpstr>
      <vt:lpstr>2.1 SDH业务配置</vt:lpstr>
      <vt:lpstr>2.1 SDH业务配置</vt:lpstr>
      <vt:lpstr>2.1 SDH业务配置</vt:lpstr>
      <vt:lpstr>目录</vt:lpstr>
      <vt:lpstr>2.2.1 EOS-点到点业务开通</vt:lpstr>
      <vt:lpstr>2.2.1 EOS-点到点业务开通</vt:lpstr>
      <vt:lpstr>2.2.1 EOS-点到点业务开通</vt:lpstr>
      <vt:lpstr>2.2.1 EOS-点到点业务开通</vt:lpstr>
      <vt:lpstr>2.2.1 EOS-点到点业务开通</vt:lpstr>
      <vt:lpstr>2.2.1 EOS-点到点业务开通</vt:lpstr>
      <vt:lpstr>2.2.1 EOS-点到点业务开通</vt:lpstr>
      <vt:lpstr>2.2.1 EOS-点到点业务开通</vt:lpstr>
      <vt:lpstr>2.2.1 EOS-点到点业务开通</vt:lpstr>
      <vt:lpstr>2.2.1 EOS-点到点业务开通</vt:lpstr>
      <vt:lpstr>2.2.1 EOS-点到点业务开通</vt:lpstr>
      <vt:lpstr>2.2.1 EOS-点到点业务开通</vt:lpstr>
      <vt:lpstr>2.2.2 EOS汇聚(板内）业务开通</vt:lpstr>
      <vt:lpstr>2.2.2 EOS汇聚(板内）业务开通</vt:lpstr>
      <vt:lpstr>2.2.2 EOS汇聚(板内）分点2配置</vt:lpstr>
      <vt:lpstr>2.2.2 EOS汇聚(板内）分点3配置</vt:lpstr>
      <vt:lpstr>2.2.2 EOS汇聚(板内）总点配置</vt:lpstr>
      <vt:lpstr>2.2.2 EOS汇聚(板内）总点配置</vt:lpstr>
      <vt:lpstr>2.2.2 EOS汇聚(板内）总点配置</vt:lpstr>
      <vt:lpstr>2.2.2 EOS汇聚(板内）总点配置</vt:lpstr>
      <vt:lpstr>2.2.2 EOS汇聚（板内）业务配置总结</vt:lpstr>
      <vt:lpstr>2.2.3 EOS汇聚业务（设备级）</vt:lpstr>
      <vt:lpstr>2.2.3 EOS汇聚业务（设备级）</vt:lpstr>
      <vt:lpstr>2.2.1 EOS-点到多点业务开通</vt:lpstr>
      <vt:lpstr>2.2.3 EOS汇聚业务（设备级））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2.2.3 EOS汇聚业务（设备级）</vt:lpstr>
      <vt:lpstr>目录</vt:lpstr>
      <vt:lpstr>2.3 EOO业务开通</vt:lpstr>
      <vt:lpstr>2.2.1 EOS-点到多点业务开通</vt:lpstr>
      <vt:lpstr>2.3 EOO业务开通</vt:lpstr>
      <vt:lpstr>2.3 EOO业务开通</vt:lpstr>
      <vt:lpstr>2.3 EOO业务开通</vt:lpstr>
      <vt:lpstr>2.3 EOO业务开通</vt:lpstr>
      <vt:lpstr>2.3 EOO业务开通</vt:lpstr>
      <vt:lpstr>目录</vt:lpstr>
      <vt:lpstr>3 保护特性 </vt:lpstr>
      <vt:lpstr>3.1 OTU端口保护（板内）</vt:lpstr>
      <vt:lpstr>3.1 OTU端口保护（板内）</vt:lpstr>
      <vt:lpstr>3.1 OTU端口跨盘保护</vt:lpstr>
      <vt:lpstr>3.1 OTU端口跨盘保护</vt:lpstr>
      <vt:lpstr>3.2 背板VP_SDH端口保护</vt:lpstr>
      <vt:lpstr>3.3 ODU_K SNCP保护</vt:lpstr>
      <vt:lpstr>3.3 ODU_K SNCP保护</vt:lpstr>
      <vt:lpstr>3.3 ODU_K SNCP保护</vt:lpstr>
      <vt:lpstr>3.3 ODU_K SNCP保护</vt:lpstr>
      <vt:lpstr>3.3 ODU_K SNCP保护</vt:lpstr>
      <vt:lpstr>3.3 ODU_K SNCP保护</vt:lpstr>
      <vt:lpstr>3.4 VC-SNCP保护</vt:lpstr>
      <vt:lpstr>3.4 VC_SNCP保护</vt:lpstr>
      <vt:lpstr>3.4 VC_SNCP保护</vt:lpstr>
      <vt:lpstr>3.4 VC_SNCP保护</vt:lpstr>
      <vt:lpstr>3.4 VC_SNCP保护</vt:lpstr>
      <vt:lpstr>3.4 VC_SNCP保护</vt:lpstr>
      <vt:lpstr>3.4 VC_SNCP保护</vt:lpstr>
      <vt:lpstr>3.4 VC_SNCP保护</vt:lpstr>
      <vt:lpstr>3.5 EOS下联端口保护（板内）</vt:lpstr>
      <vt:lpstr>3.5 EOS下联端口保护（板内）</vt:lpstr>
      <vt:lpstr>3.5 EOS下联端口保护（板内）</vt:lpstr>
      <vt:lpstr>3.5 EOS下联端口保护（板内）</vt:lpstr>
      <vt:lpstr>3.5 EOS下联端口保护（板内）</vt:lpstr>
      <vt:lpstr>3.5 EOS下联端口保护（板内）</vt:lpstr>
      <vt:lpstr>3.5 EOS下联端口保护（板内）</vt:lpstr>
      <vt:lpstr>3.5 EOS下联端口保护（板内）</vt:lpstr>
      <vt:lpstr>3.5 EOS下联端口保护（板内）</vt:lpstr>
      <vt:lpstr>3.5 EOS下联端口保护（板内）</vt:lpstr>
      <vt:lpstr>3.5 EOS下联端口保护（板内）</vt:lpstr>
      <vt:lpstr>3.5 EOS下联端口保护（板内）</vt:lpstr>
      <vt:lpstr>3.5 EOS下联端口（跨盘）保护</vt:lpstr>
      <vt:lpstr>3.5 EOS下联端口（跨盘）保护</vt:lpstr>
      <vt:lpstr>3.5 EOS下联端口（跨盘）保护</vt:lpstr>
      <vt:lpstr>3.5 EOS下联端口（跨盘）保护</vt:lpstr>
      <vt:lpstr>3.5 EOS下联端口（跨盘）保护</vt:lpstr>
      <vt:lpstr>3.5 EOS下联端口（跨盘）保护</vt:lpstr>
      <vt:lpstr>3.5 EOS下联端口（跨盘）保护</vt:lpstr>
      <vt:lpstr>3.5 EOS下联端口（跨盘）保护</vt:lpstr>
      <vt:lpstr>3.5 EOS下联端口保护</vt:lpstr>
      <vt:lpstr>3.5 EOS下联端口（跨盘）保护</vt:lpstr>
      <vt:lpstr>3.5 EOS下联端口（跨盘）保护</vt:lpstr>
      <vt:lpstr>3.5 EOS下联端口（跨盘）保护</vt:lpstr>
      <vt:lpstr>3.5 EOS下联端口（跨盘）保护</vt:lpstr>
      <vt:lpstr>3.5 EOS下联端口（跨盘）保护</vt:lpstr>
      <vt:lpstr>3.5 EOS下联端口保护</vt:lpstr>
      <vt:lpstr>目录</vt:lpstr>
      <vt:lpstr>日常维护-故障定位</vt:lpstr>
      <vt:lpstr>日常维护-故障定位</vt:lpstr>
      <vt:lpstr>日常维护-常见告警及解决方法</vt:lpstr>
      <vt:lpstr>日常维护-某站点业务中断</vt:lpstr>
      <vt:lpstr>日常维护-EOS业务中断</vt:lpstr>
      <vt:lpstr>日常维护-误码故障</vt:lpstr>
      <vt:lpstr>日常维护-误码故障</vt:lpstr>
      <vt:lpstr>日常维护-指针调整告警</vt:lpstr>
      <vt:lpstr>日常维护-业务丢包</vt:lpstr>
      <vt:lpstr>日常维护-业务丢包</vt:lpstr>
      <vt:lpstr>日常维护-业务丢包</vt:lpstr>
      <vt:lpstr>日常维护-业务丢包</vt:lpstr>
      <vt:lpstr>日常维护-业务丢包</vt:lpstr>
      <vt:lpstr>日常维护-业务丢包</vt:lpstr>
      <vt:lpstr>考核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YF董凌鹤</dc:creator>
  <cp:lastModifiedBy>Administrator</cp:lastModifiedBy>
  <cp:revision>362</cp:revision>
  <dcterms:created xsi:type="dcterms:W3CDTF">2017-11-13T06:17:48Z</dcterms:created>
  <dcterms:modified xsi:type="dcterms:W3CDTF">2021-11-09T09:15:56Z</dcterms:modified>
</cp:coreProperties>
</file>